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517" r:id="rId2"/>
    <p:sldId id="636" r:id="rId3"/>
    <p:sldId id="698" r:id="rId4"/>
    <p:sldId id="645" r:id="rId5"/>
    <p:sldId id="692" r:id="rId6"/>
    <p:sldId id="646" r:id="rId7"/>
    <p:sldId id="647" r:id="rId8"/>
    <p:sldId id="776" r:id="rId9"/>
    <p:sldId id="714" r:id="rId10"/>
    <p:sldId id="721" r:id="rId11"/>
    <p:sldId id="737" r:id="rId12"/>
    <p:sldId id="793" r:id="rId13"/>
    <p:sldId id="715" r:id="rId14"/>
    <p:sldId id="777" r:id="rId15"/>
    <p:sldId id="782" r:id="rId16"/>
    <p:sldId id="783" r:id="rId17"/>
    <p:sldId id="784" r:id="rId18"/>
    <p:sldId id="785" r:id="rId19"/>
    <p:sldId id="787" r:id="rId20"/>
    <p:sldId id="788" r:id="rId21"/>
    <p:sldId id="789" r:id="rId22"/>
    <p:sldId id="781" r:id="rId23"/>
    <p:sldId id="791" r:id="rId24"/>
    <p:sldId id="798" r:id="rId25"/>
    <p:sldId id="800" r:id="rId26"/>
    <p:sldId id="799" r:id="rId27"/>
    <p:sldId id="756" r:id="rId28"/>
    <p:sldId id="811" r:id="rId29"/>
    <p:sldId id="809" r:id="rId30"/>
    <p:sldId id="810" r:id="rId31"/>
    <p:sldId id="812" r:id="rId32"/>
    <p:sldId id="813" r:id="rId33"/>
    <p:sldId id="720" r:id="rId34"/>
    <p:sldId id="794" r:id="rId35"/>
    <p:sldId id="795" r:id="rId36"/>
    <p:sldId id="796" r:id="rId37"/>
    <p:sldId id="797" r:id="rId38"/>
    <p:sldId id="801" r:id="rId39"/>
    <p:sldId id="803" r:id="rId40"/>
    <p:sldId id="804" r:id="rId41"/>
    <p:sldId id="805" r:id="rId42"/>
    <p:sldId id="806" r:id="rId43"/>
    <p:sldId id="802" r:id="rId44"/>
    <p:sldId id="717" r:id="rId45"/>
    <p:sldId id="727" r:id="rId46"/>
    <p:sldId id="718" r:id="rId47"/>
    <p:sldId id="792" r:id="rId48"/>
    <p:sldId id="780" r:id="rId49"/>
    <p:sldId id="726" r:id="rId50"/>
    <p:sldId id="728" r:id="rId51"/>
    <p:sldId id="750" r:id="rId52"/>
    <p:sldId id="751" r:id="rId53"/>
    <p:sldId id="752" r:id="rId54"/>
    <p:sldId id="753" r:id="rId55"/>
    <p:sldId id="754" r:id="rId56"/>
    <p:sldId id="755" r:id="rId57"/>
    <p:sldId id="719" r:id="rId58"/>
    <p:sldId id="807" r:id="rId59"/>
    <p:sldId id="808" r:id="rId60"/>
    <p:sldId id="749" r:id="rId61"/>
    <p:sldId id="758" r:id="rId62"/>
    <p:sldId id="757" r:id="rId63"/>
    <p:sldId id="690" r:id="rId64"/>
    <p:sldId id="693" r:id="rId65"/>
    <p:sldId id="694" r:id="rId66"/>
    <p:sldId id="759" r:id="rId67"/>
    <p:sldId id="760" r:id="rId68"/>
  </p:sldIdLst>
  <p:sldSz cx="9144000" cy="6858000" type="screen4x3"/>
  <p:notesSz cx="6797675" cy="9926638"/>
  <p:defaultTextStyle>
    <a:defPPr>
      <a:defRPr lang="en-US"/>
    </a:defPPr>
    <a:lvl1pPr algn="l" rtl="0" fontAlgn="base">
      <a:spcBef>
        <a:spcPct val="0"/>
      </a:spcBef>
      <a:spcAft>
        <a:spcPct val="0"/>
      </a:spcAft>
      <a:defRPr sz="2800" kern="1200">
        <a:solidFill>
          <a:schemeClr val="tx1"/>
        </a:solidFill>
        <a:latin typeface="Arial" charset="0"/>
        <a:ea typeface="+mn-ea"/>
        <a:cs typeface="Angsana New" pitchFamily="18" charset="-34"/>
      </a:defRPr>
    </a:lvl1pPr>
    <a:lvl2pPr marL="457200" algn="l" rtl="0" fontAlgn="base">
      <a:spcBef>
        <a:spcPct val="0"/>
      </a:spcBef>
      <a:spcAft>
        <a:spcPct val="0"/>
      </a:spcAft>
      <a:defRPr sz="2800" kern="1200">
        <a:solidFill>
          <a:schemeClr val="tx1"/>
        </a:solidFill>
        <a:latin typeface="Arial" charset="0"/>
        <a:ea typeface="+mn-ea"/>
        <a:cs typeface="Angsana New" pitchFamily="18" charset="-34"/>
      </a:defRPr>
    </a:lvl2pPr>
    <a:lvl3pPr marL="914400" algn="l" rtl="0" fontAlgn="base">
      <a:spcBef>
        <a:spcPct val="0"/>
      </a:spcBef>
      <a:spcAft>
        <a:spcPct val="0"/>
      </a:spcAft>
      <a:defRPr sz="2800" kern="1200">
        <a:solidFill>
          <a:schemeClr val="tx1"/>
        </a:solidFill>
        <a:latin typeface="Arial"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charset="0"/>
        <a:ea typeface="+mn-ea"/>
        <a:cs typeface="Angsana New" pitchFamily="18" charset="-34"/>
      </a:defRPr>
    </a:lvl5pPr>
    <a:lvl6pPr marL="2286000" algn="l" defTabSz="914400" rtl="0" eaLnBrk="1" latinLnBrk="0" hangingPunct="1">
      <a:defRPr sz="2800" kern="1200">
        <a:solidFill>
          <a:schemeClr val="tx1"/>
        </a:solidFill>
        <a:latin typeface="Arial" charset="0"/>
        <a:ea typeface="+mn-ea"/>
        <a:cs typeface="Angsana New" pitchFamily="18" charset="-34"/>
      </a:defRPr>
    </a:lvl6pPr>
    <a:lvl7pPr marL="2743200" algn="l" defTabSz="914400" rtl="0" eaLnBrk="1" latinLnBrk="0" hangingPunct="1">
      <a:defRPr sz="2800" kern="1200">
        <a:solidFill>
          <a:schemeClr val="tx1"/>
        </a:solidFill>
        <a:latin typeface="Arial" charset="0"/>
        <a:ea typeface="+mn-ea"/>
        <a:cs typeface="Angsana New" pitchFamily="18" charset="-34"/>
      </a:defRPr>
    </a:lvl7pPr>
    <a:lvl8pPr marL="3200400" algn="l" defTabSz="914400" rtl="0" eaLnBrk="1" latinLnBrk="0" hangingPunct="1">
      <a:defRPr sz="2800" kern="1200">
        <a:solidFill>
          <a:schemeClr val="tx1"/>
        </a:solidFill>
        <a:latin typeface="Arial" charset="0"/>
        <a:ea typeface="+mn-ea"/>
        <a:cs typeface="Angsana New" pitchFamily="18" charset="-34"/>
      </a:defRPr>
    </a:lvl8pPr>
    <a:lvl9pPr marL="3657600" algn="l" defTabSz="914400" rtl="0" eaLnBrk="1" latinLnBrk="0" hangingPunct="1">
      <a:defRPr sz="2800" kern="1200">
        <a:solidFill>
          <a:schemeClr val="tx1"/>
        </a:solidFill>
        <a:latin typeface="Arial"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CC99"/>
    <a:srgbClr val="00CC66"/>
    <a:srgbClr val="33CC33"/>
    <a:srgbClr val="78F890"/>
    <a:srgbClr val="FF0000"/>
    <a:srgbClr val="FFCCFF"/>
    <a:srgbClr val="FF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93785" autoAdjust="0"/>
  </p:normalViewPr>
  <p:slideViewPr>
    <p:cSldViewPr>
      <p:cViewPr varScale="1">
        <p:scale>
          <a:sx n="70" d="100"/>
          <a:sy n="70" d="100"/>
        </p:scale>
        <p:origin x="1230" y="60"/>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varScale="1">
      <p:scale>
        <a:sx n="1" d="1"/>
        <a:sy n="1" d="1"/>
      </p:scale>
      <p:origin x="0" y="-130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29519-F224-4BBC-B0B6-76F2EFB8F42C}" type="doc">
      <dgm:prSet loTypeId="urn:microsoft.com/office/officeart/2005/8/layout/chart3" loCatId="cycle" qsTypeId="urn:microsoft.com/office/officeart/2005/8/quickstyle/3d1" qsCatId="3D" csTypeId="urn:microsoft.com/office/officeart/2005/8/colors/colorful1" csCatId="colorful" phldr="1"/>
      <dgm:spPr/>
    </dgm:pt>
    <dgm:pt modelId="{2D942EC8-7279-488D-9A67-E0A4D0613ACE}">
      <dgm:prSet phldrT="[Text]"/>
      <dgm:spPr/>
      <dgm:t>
        <a:bodyPr/>
        <a:lstStyle/>
        <a:p>
          <a:r>
            <a:rPr lang="en-US" b="1" dirty="0" smtClean="0"/>
            <a:t>High Performance Organization</a:t>
          </a:r>
          <a:endParaRPr lang="en-US" b="1" dirty="0"/>
        </a:p>
      </dgm:t>
    </dgm:pt>
    <dgm:pt modelId="{61DB18C0-4077-4E88-8DBF-E4B17CF93C45}" type="parTrans" cxnId="{9D23AF7C-CFFD-4A8B-B33C-87453A28A790}">
      <dgm:prSet/>
      <dgm:spPr/>
      <dgm:t>
        <a:bodyPr/>
        <a:lstStyle/>
        <a:p>
          <a:endParaRPr lang="en-US"/>
        </a:p>
      </dgm:t>
    </dgm:pt>
    <dgm:pt modelId="{7E629894-F8B9-4FFF-B914-236BA3395DDC}" type="sibTrans" cxnId="{9D23AF7C-CFFD-4A8B-B33C-87453A28A790}">
      <dgm:prSet/>
      <dgm:spPr/>
      <dgm:t>
        <a:bodyPr/>
        <a:lstStyle/>
        <a:p>
          <a:endParaRPr lang="en-US"/>
        </a:p>
      </dgm:t>
    </dgm:pt>
    <dgm:pt modelId="{D2C4996F-660A-45C3-A5D2-8F250F0B3893}">
      <dgm:prSet phldrT="[Text]"/>
      <dgm:spPr/>
      <dgm:t>
        <a:bodyPr/>
        <a:lstStyle/>
        <a:p>
          <a:r>
            <a:rPr lang="en-US" b="1" dirty="0" smtClean="0"/>
            <a:t>High Reliability Organization</a:t>
          </a:r>
          <a:endParaRPr lang="en-US" b="1" dirty="0"/>
        </a:p>
      </dgm:t>
    </dgm:pt>
    <dgm:pt modelId="{3EFF5A69-79B1-48D0-9BAD-2697FAF55505}" type="sibTrans" cxnId="{AF4B7095-1F7C-4F2B-BB6A-17F916E0BBCB}">
      <dgm:prSet/>
      <dgm:spPr/>
      <dgm:t>
        <a:bodyPr/>
        <a:lstStyle/>
        <a:p>
          <a:endParaRPr lang="en-US"/>
        </a:p>
      </dgm:t>
    </dgm:pt>
    <dgm:pt modelId="{D95F6F12-A8C4-4531-BA66-AFEE347A89CD}" type="parTrans" cxnId="{AF4B7095-1F7C-4F2B-BB6A-17F916E0BBCB}">
      <dgm:prSet/>
      <dgm:spPr/>
      <dgm:t>
        <a:bodyPr/>
        <a:lstStyle/>
        <a:p>
          <a:endParaRPr lang="en-US"/>
        </a:p>
      </dgm:t>
    </dgm:pt>
    <dgm:pt modelId="{D4D4F9EA-B56B-45D2-8971-1DB244CF2DD9}">
      <dgm:prSet phldrT="[Text]"/>
      <dgm:spPr/>
      <dgm:t>
        <a:bodyPr/>
        <a:lstStyle/>
        <a:p>
          <a:r>
            <a:rPr lang="en-US" b="1" dirty="0" smtClean="0"/>
            <a:t>Living Organization</a:t>
          </a:r>
          <a:endParaRPr lang="en-US" b="1" dirty="0"/>
        </a:p>
      </dgm:t>
    </dgm:pt>
    <dgm:pt modelId="{A51255E3-9F04-4BE9-B08D-6FFD7571DBED}" type="sibTrans" cxnId="{E75A87C1-F7F8-41BF-BDE0-70129DB7C3E9}">
      <dgm:prSet/>
      <dgm:spPr/>
      <dgm:t>
        <a:bodyPr/>
        <a:lstStyle/>
        <a:p>
          <a:endParaRPr lang="en-US"/>
        </a:p>
      </dgm:t>
    </dgm:pt>
    <dgm:pt modelId="{CBF3DE5D-44DD-4AD8-845B-7D5B0205D0F5}" type="parTrans" cxnId="{E75A87C1-F7F8-41BF-BDE0-70129DB7C3E9}">
      <dgm:prSet/>
      <dgm:spPr/>
      <dgm:t>
        <a:bodyPr/>
        <a:lstStyle/>
        <a:p>
          <a:endParaRPr lang="en-US"/>
        </a:p>
      </dgm:t>
    </dgm:pt>
    <dgm:pt modelId="{9DA638C9-9B85-4449-94AD-0C512B2729E0}">
      <dgm:prSet phldrT="[Text]"/>
      <dgm:spPr/>
      <dgm:t>
        <a:bodyPr/>
        <a:lstStyle/>
        <a:p>
          <a:r>
            <a:rPr lang="en-US" b="1" dirty="0" smtClean="0"/>
            <a:t>Learning Organization</a:t>
          </a:r>
          <a:endParaRPr lang="en-US" b="1" dirty="0"/>
        </a:p>
      </dgm:t>
    </dgm:pt>
    <dgm:pt modelId="{7DB60E3B-9D0E-4840-A8F0-5F27037C14EF}" type="sibTrans" cxnId="{6611E7A0-E224-4B1C-8E84-3F37805FC511}">
      <dgm:prSet/>
      <dgm:spPr/>
      <dgm:t>
        <a:bodyPr/>
        <a:lstStyle/>
        <a:p>
          <a:endParaRPr lang="en-US"/>
        </a:p>
      </dgm:t>
    </dgm:pt>
    <dgm:pt modelId="{F6A7D28F-47EF-41E0-80A9-F78B5EF02931}" type="parTrans" cxnId="{6611E7A0-E224-4B1C-8E84-3F37805FC511}">
      <dgm:prSet/>
      <dgm:spPr/>
      <dgm:t>
        <a:bodyPr/>
        <a:lstStyle/>
        <a:p>
          <a:endParaRPr lang="en-US"/>
        </a:p>
      </dgm:t>
    </dgm:pt>
    <dgm:pt modelId="{08F77BF0-38D9-454C-A13E-4C964054C067}" type="pres">
      <dgm:prSet presAssocID="{D4229519-F224-4BBC-B0B6-76F2EFB8F42C}" presName="compositeShape" presStyleCnt="0">
        <dgm:presLayoutVars>
          <dgm:chMax val="7"/>
          <dgm:dir/>
          <dgm:resizeHandles val="exact"/>
        </dgm:presLayoutVars>
      </dgm:prSet>
      <dgm:spPr/>
    </dgm:pt>
    <dgm:pt modelId="{DA9BE7E7-4019-48A8-84FD-40227D2680E1}" type="pres">
      <dgm:prSet presAssocID="{D4229519-F224-4BBC-B0B6-76F2EFB8F42C}" presName="wedge1" presStyleLbl="node1" presStyleIdx="0" presStyleCnt="4" custLinFactNeighborX="-5311" custLinFactNeighborY="4222"/>
      <dgm:spPr/>
      <dgm:t>
        <a:bodyPr/>
        <a:lstStyle/>
        <a:p>
          <a:endParaRPr lang="en-US"/>
        </a:p>
      </dgm:t>
    </dgm:pt>
    <dgm:pt modelId="{6832270F-AF8E-42CC-A3F0-3B0C81393EAA}" type="pres">
      <dgm:prSet presAssocID="{D4229519-F224-4BBC-B0B6-76F2EFB8F42C}" presName="wedge1Tx" presStyleLbl="node1" presStyleIdx="0" presStyleCnt="4">
        <dgm:presLayoutVars>
          <dgm:chMax val="0"/>
          <dgm:chPref val="0"/>
          <dgm:bulletEnabled val="1"/>
        </dgm:presLayoutVars>
      </dgm:prSet>
      <dgm:spPr/>
      <dgm:t>
        <a:bodyPr/>
        <a:lstStyle/>
        <a:p>
          <a:endParaRPr lang="en-US"/>
        </a:p>
      </dgm:t>
    </dgm:pt>
    <dgm:pt modelId="{DC88C9AA-2C14-41DD-8ECE-44DF1C482095}" type="pres">
      <dgm:prSet presAssocID="{D4229519-F224-4BBC-B0B6-76F2EFB8F42C}" presName="wedge2" presStyleLbl="node1" presStyleIdx="1" presStyleCnt="4"/>
      <dgm:spPr/>
      <dgm:t>
        <a:bodyPr/>
        <a:lstStyle/>
        <a:p>
          <a:endParaRPr lang="en-US"/>
        </a:p>
      </dgm:t>
    </dgm:pt>
    <dgm:pt modelId="{9C95EFB6-9D34-486E-B733-18EF233611D7}" type="pres">
      <dgm:prSet presAssocID="{D4229519-F224-4BBC-B0B6-76F2EFB8F42C}" presName="wedge2Tx" presStyleLbl="node1" presStyleIdx="1" presStyleCnt="4">
        <dgm:presLayoutVars>
          <dgm:chMax val="0"/>
          <dgm:chPref val="0"/>
          <dgm:bulletEnabled val="1"/>
        </dgm:presLayoutVars>
      </dgm:prSet>
      <dgm:spPr/>
      <dgm:t>
        <a:bodyPr/>
        <a:lstStyle/>
        <a:p>
          <a:endParaRPr lang="en-US"/>
        </a:p>
      </dgm:t>
    </dgm:pt>
    <dgm:pt modelId="{CD1C7E41-7F41-4E74-B97D-B108ED27EE81}" type="pres">
      <dgm:prSet presAssocID="{D4229519-F224-4BBC-B0B6-76F2EFB8F42C}" presName="wedge3" presStyleLbl="node1" presStyleIdx="2" presStyleCnt="4" custLinFactNeighborY="-348"/>
      <dgm:spPr/>
      <dgm:t>
        <a:bodyPr/>
        <a:lstStyle/>
        <a:p>
          <a:endParaRPr lang="en-US"/>
        </a:p>
      </dgm:t>
    </dgm:pt>
    <dgm:pt modelId="{3B939C56-46D8-46B4-88F5-3193142EB821}" type="pres">
      <dgm:prSet presAssocID="{D4229519-F224-4BBC-B0B6-76F2EFB8F42C}" presName="wedge3Tx" presStyleLbl="node1" presStyleIdx="2" presStyleCnt="4">
        <dgm:presLayoutVars>
          <dgm:chMax val="0"/>
          <dgm:chPref val="0"/>
          <dgm:bulletEnabled val="1"/>
        </dgm:presLayoutVars>
      </dgm:prSet>
      <dgm:spPr/>
      <dgm:t>
        <a:bodyPr/>
        <a:lstStyle/>
        <a:p>
          <a:endParaRPr lang="en-US"/>
        </a:p>
      </dgm:t>
    </dgm:pt>
    <dgm:pt modelId="{42D98F1D-BCF5-4C4B-8DBB-DB69B0F40A90}" type="pres">
      <dgm:prSet presAssocID="{D4229519-F224-4BBC-B0B6-76F2EFB8F42C}" presName="wedge4" presStyleLbl="node1" presStyleIdx="3" presStyleCnt="4"/>
      <dgm:spPr/>
      <dgm:t>
        <a:bodyPr/>
        <a:lstStyle/>
        <a:p>
          <a:endParaRPr lang="en-US"/>
        </a:p>
      </dgm:t>
    </dgm:pt>
    <dgm:pt modelId="{3D2EDA75-8E30-48DA-AE8D-094E5CEDFA74}" type="pres">
      <dgm:prSet presAssocID="{D4229519-F224-4BBC-B0B6-76F2EFB8F42C}" presName="wedge4Tx" presStyleLbl="node1" presStyleIdx="3" presStyleCnt="4">
        <dgm:presLayoutVars>
          <dgm:chMax val="0"/>
          <dgm:chPref val="0"/>
          <dgm:bulletEnabled val="1"/>
        </dgm:presLayoutVars>
      </dgm:prSet>
      <dgm:spPr/>
      <dgm:t>
        <a:bodyPr/>
        <a:lstStyle/>
        <a:p>
          <a:endParaRPr lang="en-US"/>
        </a:p>
      </dgm:t>
    </dgm:pt>
  </dgm:ptLst>
  <dgm:cxnLst>
    <dgm:cxn modelId="{E0A78599-EBE6-40CD-9772-6F42D4B9E29C}" type="presOf" srcId="{D4D4F9EA-B56B-45D2-8971-1DB244CF2DD9}" destId="{DC88C9AA-2C14-41DD-8ECE-44DF1C482095}" srcOrd="0" destOrd="0" presId="urn:microsoft.com/office/officeart/2005/8/layout/chart3"/>
    <dgm:cxn modelId="{61C20ED3-A7A8-44A6-8CE6-00E683DE94CD}" type="presOf" srcId="{9DA638C9-9B85-4449-94AD-0C512B2729E0}" destId="{DA9BE7E7-4019-48A8-84FD-40227D2680E1}" srcOrd="0" destOrd="0" presId="urn:microsoft.com/office/officeart/2005/8/layout/chart3"/>
    <dgm:cxn modelId="{6611E7A0-E224-4B1C-8E84-3F37805FC511}" srcId="{D4229519-F224-4BBC-B0B6-76F2EFB8F42C}" destId="{9DA638C9-9B85-4449-94AD-0C512B2729E0}" srcOrd="0" destOrd="0" parTransId="{F6A7D28F-47EF-41E0-80A9-F78B5EF02931}" sibTransId="{7DB60E3B-9D0E-4840-A8F0-5F27037C14EF}"/>
    <dgm:cxn modelId="{44A63057-3922-420A-A2FB-3E24A098C53A}" type="presOf" srcId="{D2C4996F-660A-45C3-A5D2-8F250F0B3893}" destId="{CD1C7E41-7F41-4E74-B97D-B108ED27EE81}" srcOrd="0" destOrd="0" presId="urn:microsoft.com/office/officeart/2005/8/layout/chart3"/>
    <dgm:cxn modelId="{E75A87C1-F7F8-41BF-BDE0-70129DB7C3E9}" srcId="{D4229519-F224-4BBC-B0B6-76F2EFB8F42C}" destId="{D4D4F9EA-B56B-45D2-8971-1DB244CF2DD9}" srcOrd="1" destOrd="0" parTransId="{CBF3DE5D-44DD-4AD8-845B-7D5B0205D0F5}" sibTransId="{A51255E3-9F04-4BE9-B08D-6FFD7571DBED}"/>
    <dgm:cxn modelId="{F4BEFB01-B1BE-4168-8447-F06C9B01D53E}" type="presOf" srcId="{D4229519-F224-4BBC-B0B6-76F2EFB8F42C}" destId="{08F77BF0-38D9-454C-A13E-4C964054C067}" srcOrd="0" destOrd="0" presId="urn:microsoft.com/office/officeart/2005/8/layout/chart3"/>
    <dgm:cxn modelId="{A6216736-F4E4-4D2C-87BD-D88FF7DBF5BF}" type="presOf" srcId="{9DA638C9-9B85-4449-94AD-0C512B2729E0}" destId="{6832270F-AF8E-42CC-A3F0-3B0C81393EAA}" srcOrd="1" destOrd="0" presId="urn:microsoft.com/office/officeart/2005/8/layout/chart3"/>
    <dgm:cxn modelId="{AF4B7095-1F7C-4F2B-BB6A-17F916E0BBCB}" srcId="{D4229519-F224-4BBC-B0B6-76F2EFB8F42C}" destId="{D2C4996F-660A-45C3-A5D2-8F250F0B3893}" srcOrd="2" destOrd="0" parTransId="{D95F6F12-A8C4-4531-BA66-AFEE347A89CD}" sibTransId="{3EFF5A69-79B1-48D0-9BAD-2697FAF55505}"/>
    <dgm:cxn modelId="{78766098-365C-439D-A3BD-279C4B7C3944}" type="presOf" srcId="{D2C4996F-660A-45C3-A5D2-8F250F0B3893}" destId="{3B939C56-46D8-46B4-88F5-3193142EB821}" srcOrd="1" destOrd="0" presId="urn:microsoft.com/office/officeart/2005/8/layout/chart3"/>
    <dgm:cxn modelId="{E1BBB169-BD51-453A-9602-246AF3E09FF8}" type="presOf" srcId="{2D942EC8-7279-488D-9A67-E0A4D0613ACE}" destId="{42D98F1D-BCF5-4C4B-8DBB-DB69B0F40A90}" srcOrd="0" destOrd="0" presId="urn:microsoft.com/office/officeart/2005/8/layout/chart3"/>
    <dgm:cxn modelId="{9D23AF7C-CFFD-4A8B-B33C-87453A28A790}" srcId="{D4229519-F224-4BBC-B0B6-76F2EFB8F42C}" destId="{2D942EC8-7279-488D-9A67-E0A4D0613ACE}" srcOrd="3" destOrd="0" parTransId="{61DB18C0-4077-4E88-8DBF-E4B17CF93C45}" sibTransId="{7E629894-F8B9-4FFF-B914-236BA3395DDC}"/>
    <dgm:cxn modelId="{647218AD-4C2B-4031-A397-2FF256A1AD1F}" type="presOf" srcId="{2D942EC8-7279-488D-9A67-E0A4D0613ACE}" destId="{3D2EDA75-8E30-48DA-AE8D-094E5CEDFA74}" srcOrd="1" destOrd="0" presId="urn:microsoft.com/office/officeart/2005/8/layout/chart3"/>
    <dgm:cxn modelId="{6D0291A1-F086-4735-9760-E9613A9D1095}" type="presOf" srcId="{D4D4F9EA-B56B-45D2-8971-1DB244CF2DD9}" destId="{9C95EFB6-9D34-486E-B733-18EF233611D7}" srcOrd="1" destOrd="0" presId="urn:microsoft.com/office/officeart/2005/8/layout/chart3"/>
    <dgm:cxn modelId="{EB68B4DC-2018-4191-BD56-5C13B3559C09}" type="presParOf" srcId="{08F77BF0-38D9-454C-A13E-4C964054C067}" destId="{DA9BE7E7-4019-48A8-84FD-40227D2680E1}" srcOrd="0" destOrd="0" presId="urn:microsoft.com/office/officeart/2005/8/layout/chart3"/>
    <dgm:cxn modelId="{DA0E492B-A3A4-40DE-A507-02B2D6B7E3D0}" type="presParOf" srcId="{08F77BF0-38D9-454C-A13E-4C964054C067}" destId="{6832270F-AF8E-42CC-A3F0-3B0C81393EAA}" srcOrd="1" destOrd="0" presId="urn:microsoft.com/office/officeart/2005/8/layout/chart3"/>
    <dgm:cxn modelId="{21F1576C-85F0-4E73-80EC-A615FC646D88}" type="presParOf" srcId="{08F77BF0-38D9-454C-A13E-4C964054C067}" destId="{DC88C9AA-2C14-41DD-8ECE-44DF1C482095}" srcOrd="2" destOrd="0" presId="urn:microsoft.com/office/officeart/2005/8/layout/chart3"/>
    <dgm:cxn modelId="{129FEB42-37A5-48EE-9758-B75FCDB6D460}" type="presParOf" srcId="{08F77BF0-38D9-454C-A13E-4C964054C067}" destId="{9C95EFB6-9D34-486E-B733-18EF233611D7}" srcOrd="3" destOrd="0" presId="urn:microsoft.com/office/officeart/2005/8/layout/chart3"/>
    <dgm:cxn modelId="{2CBF5D35-8F97-4E33-8C9D-DF2262307659}" type="presParOf" srcId="{08F77BF0-38D9-454C-A13E-4C964054C067}" destId="{CD1C7E41-7F41-4E74-B97D-B108ED27EE81}" srcOrd="4" destOrd="0" presId="urn:microsoft.com/office/officeart/2005/8/layout/chart3"/>
    <dgm:cxn modelId="{417C29D9-95D3-4365-920A-A42ED08A860A}" type="presParOf" srcId="{08F77BF0-38D9-454C-A13E-4C964054C067}" destId="{3B939C56-46D8-46B4-88F5-3193142EB821}" srcOrd="5" destOrd="0" presId="urn:microsoft.com/office/officeart/2005/8/layout/chart3"/>
    <dgm:cxn modelId="{3F24F44E-04AC-4714-86DF-1D712D0CC8B7}" type="presParOf" srcId="{08F77BF0-38D9-454C-A13E-4C964054C067}" destId="{42D98F1D-BCF5-4C4B-8DBB-DB69B0F40A90}" srcOrd="6" destOrd="0" presId="urn:microsoft.com/office/officeart/2005/8/layout/chart3"/>
    <dgm:cxn modelId="{55C4A80E-58F3-42D3-8FB6-C1948042D77D}" type="presParOf" srcId="{08F77BF0-38D9-454C-A13E-4C964054C067}" destId="{3D2EDA75-8E30-48DA-AE8D-094E5CEDFA74}"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BE7E7-4019-48A8-84FD-40227D2680E1}">
      <dsp:nvSpPr>
        <dsp:cNvPr id="0" name=""/>
        <dsp:cNvSpPr/>
      </dsp:nvSpPr>
      <dsp:spPr>
        <a:xfrm>
          <a:off x="1579110" y="438012"/>
          <a:ext cx="3763428" cy="3763428"/>
        </a:xfrm>
        <a:prstGeom prst="pie">
          <a:avLst>
            <a:gd name="adj1" fmla="val 162000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Learning Organization</a:t>
          </a:r>
          <a:endParaRPr lang="en-US" sz="1900" b="1" kern="1200" dirty="0"/>
        </a:p>
      </dsp:txBody>
      <dsp:txXfrm>
        <a:off x="3503835" y="1134247"/>
        <a:ext cx="1388884" cy="1120068"/>
      </dsp:txXfrm>
    </dsp:sp>
    <dsp:sp modelId="{DC88C9AA-2C14-41DD-8ECE-44DF1C482095}">
      <dsp:nvSpPr>
        <dsp:cNvPr id="0" name=""/>
        <dsp:cNvSpPr/>
      </dsp:nvSpPr>
      <dsp:spPr>
        <a:xfrm>
          <a:off x="1620384" y="437722"/>
          <a:ext cx="3763428" cy="3763428"/>
        </a:xfrm>
        <a:prstGeom prst="pie">
          <a:avLst>
            <a:gd name="adj1" fmla="val 0"/>
            <a:gd name="adj2" fmla="val 54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Living Organization</a:t>
          </a:r>
          <a:endParaRPr lang="en-US" sz="1900" b="1" kern="1200" dirty="0"/>
        </a:p>
      </dsp:txBody>
      <dsp:txXfrm>
        <a:off x="3569303" y="2386640"/>
        <a:ext cx="1388884" cy="1120068"/>
      </dsp:txXfrm>
    </dsp:sp>
    <dsp:sp modelId="{CD1C7E41-7F41-4E74-B97D-B108ED27EE81}">
      <dsp:nvSpPr>
        <dsp:cNvPr id="0" name=""/>
        <dsp:cNvSpPr/>
      </dsp:nvSpPr>
      <dsp:spPr>
        <a:xfrm>
          <a:off x="1620384" y="424625"/>
          <a:ext cx="3763428" cy="3763428"/>
        </a:xfrm>
        <a:prstGeom prst="pie">
          <a:avLst>
            <a:gd name="adj1" fmla="val 5400000"/>
            <a:gd name="adj2" fmla="val 10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High Reliability Organization</a:t>
          </a:r>
          <a:endParaRPr lang="en-US" sz="1900" b="1" kern="1200" dirty="0"/>
        </a:p>
      </dsp:txBody>
      <dsp:txXfrm>
        <a:off x="2046010" y="2373544"/>
        <a:ext cx="1388884" cy="1120068"/>
      </dsp:txXfrm>
    </dsp:sp>
    <dsp:sp modelId="{42D98F1D-BCF5-4C4B-8DBB-DB69B0F40A90}">
      <dsp:nvSpPr>
        <dsp:cNvPr id="0" name=""/>
        <dsp:cNvSpPr/>
      </dsp:nvSpPr>
      <dsp:spPr>
        <a:xfrm>
          <a:off x="1620384" y="437722"/>
          <a:ext cx="3763428" cy="3763428"/>
        </a:xfrm>
        <a:prstGeom prst="pie">
          <a:avLst>
            <a:gd name="adj1" fmla="val 108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High Performance Organization</a:t>
          </a:r>
          <a:endParaRPr lang="en-US" sz="1900" b="1" kern="1200" dirty="0"/>
        </a:p>
      </dsp:txBody>
      <dsp:txXfrm>
        <a:off x="2046010" y="1132164"/>
        <a:ext cx="1388884" cy="112006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th-TH" smtClean="0"/>
              <a:t>ผู้นำกับการพัฒนาคุณภาพแบบฉบับ </a:t>
            </a:r>
            <a:r>
              <a:rPr lang="en-US" smtClean="0"/>
              <a:t>HA</a:t>
            </a:r>
            <a:endParaRPr lang="th-TH"/>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7CA27A-EB36-4000-8E06-B322AA1A195D}" type="datetimeFigureOut">
              <a:rPr lang="th-TH"/>
              <a:pPr>
                <a:defRPr/>
              </a:pPr>
              <a:t>22/08/61</a:t>
            </a:fld>
            <a:endParaRPr lang="th-TH"/>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5A64CB-EC53-4E31-9BE6-D816D4051EC5}" type="slidenum">
              <a:rPr lang="th-TH"/>
              <a:pPr>
                <a:defRPr/>
              </a:pPr>
              <a:t>‹#›</a:t>
            </a:fld>
            <a:endParaRPr lang="th-TH"/>
          </a:p>
        </p:txBody>
      </p:sp>
    </p:spTree>
    <p:extLst>
      <p:ext uri="{BB962C8B-B14F-4D97-AF65-F5344CB8AC3E}">
        <p14:creationId xmlns:p14="http://schemas.microsoft.com/office/powerpoint/2010/main" val="26089961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th-TH" smtClean="0"/>
              <a:t>ผู้นำกับการพัฒนาคุณภาพแบบฉบับ </a:t>
            </a:r>
            <a:r>
              <a:rPr lang="en-US" smtClean="0"/>
              <a:t>HA</a:t>
            </a:r>
            <a:endParaRPr lang="th-TH"/>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4787E3-4F1D-4AF6-A3C9-7BAF8C83DD81}" type="datetimeFigureOut">
              <a:rPr lang="th-TH"/>
              <a:pPr>
                <a:defRPr/>
              </a:pPr>
              <a:t>22/08/61</a:t>
            </a:fld>
            <a:endParaRPr lang="th-TH"/>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h-TH"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h-TH"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1C045A-7C35-450D-8B2E-0805A5E154D9}" type="slidenum">
              <a:rPr lang="th-TH"/>
              <a:pPr>
                <a:defRPr/>
              </a:pPr>
              <a:t>‹#›</a:t>
            </a:fld>
            <a:endParaRPr lang="th-TH"/>
          </a:p>
        </p:txBody>
      </p:sp>
    </p:spTree>
    <p:extLst>
      <p:ext uri="{BB962C8B-B14F-4D97-AF65-F5344CB8AC3E}">
        <p14:creationId xmlns:p14="http://schemas.microsoft.com/office/powerpoint/2010/main" val="417662597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mnhealthcare.com/latest-healthcare-news/300/103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1C045A-7C35-450D-8B2E-0805A5E154D9}" type="slidenum">
              <a:rPr lang="th-TH" smtClean="0"/>
              <a:pPr>
                <a:defRPr/>
              </a:pPr>
              <a:t>1</a:t>
            </a:fld>
            <a:endParaRPr lang="th-TH"/>
          </a:p>
        </p:txBody>
      </p:sp>
      <p:sp>
        <p:nvSpPr>
          <p:cNvPr id="5" name="Header Placeholder 4"/>
          <p:cNvSpPr>
            <a:spLocks noGrp="1"/>
          </p:cNvSpPr>
          <p:nvPr>
            <p:ph type="hdr" sz="quarter" idx="11"/>
          </p:nvPr>
        </p:nvSpPr>
        <p:spPr/>
        <p:txBody>
          <a:bodyPr/>
          <a:lstStyle/>
          <a:p>
            <a:pPr>
              <a:defRPr/>
            </a:pPr>
            <a:r>
              <a:rPr lang="th-TH" smtClean="0"/>
              <a:t>ผู้นำกับการพัฒนาคุณภาพแบบฉบับ </a:t>
            </a:r>
            <a:r>
              <a:rPr lang="en-US" smtClean="0"/>
              <a:t>HA</a:t>
            </a:r>
            <a:endParaRPr lang="th-TH"/>
          </a:p>
        </p:txBody>
      </p:sp>
    </p:spTree>
    <p:extLst>
      <p:ext uri="{BB962C8B-B14F-4D97-AF65-F5344CB8AC3E}">
        <p14:creationId xmlns:p14="http://schemas.microsoft.com/office/powerpoint/2010/main" val="334987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smtClean="0"/>
          </a:p>
        </p:txBody>
      </p:sp>
      <p:sp>
        <p:nvSpPr>
          <p:cNvPr id="64516" name="Header Placeholder 3"/>
          <p:cNvSpPr>
            <a:spLocks noGrp="1"/>
          </p:cNvSpPr>
          <p:nvPr>
            <p:ph type="hdr" sz="quarter"/>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r>
              <a:rPr lang="th-TH" altLang="en-US" sz="1200" smtClean="0"/>
              <a:t>ผู้นำกับการพัฒนาคุณภาพแบบฉบับ </a:t>
            </a:r>
            <a:r>
              <a:rPr lang="en-US" altLang="en-US" sz="1200" smtClean="0"/>
              <a:t>HA</a:t>
            </a:r>
            <a:endParaRPr lang="th-TH" altLang="en-US" sz="1200" smtClean="0"/>
          </a:p>
        </p:txBody>
      </p:sp>
      <p:sp>
        <p:nvSpPr>
          <p:cNvPr id="64517" name="Slide Number Placeholder 4"/>
          <p:cNvSpPr>
            <a:spLocks noGrp="1"/>
          </p:cNvSpPr>
          <p:nvPr>
            <p:ph type="sldNum" sz="quarter" idx="5"/>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fld id="{6F1BE0D0-9157-4095-B1A3-09E6B8A6F95F}" type="slidenum">
              <a:rPr lang="th-TH" altLang="en-US" sz="1200" smtClean="0"/>
              <a:pPr/>
              <a:t>29</a:t>
            </a:fld>
            <a:endParaRPr lang="th-TH" altLang="en-US" sz="1200" smtClean="0"/>
          </a:p>
        </p:txBody>
      </p:sp>
    </p:spTree>
    <p:extLst>
      <p:ext uri="{BB962C8B-B14F-4D97-AF65-F5344CB8AC3E}">
        <p14:creationId xmlns:p14="http://schemas.microsoft.com/office/powerpoint/2010/main" val="332424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33</a:t>
            </a:fld>
            <a:endParaRPr lang="th-TH"/>
          </a:p>
        </p:txBody>
      </p:sp>
    </p:spTree>
    <p:extLst>
      <p:ext uri="{BB962C8B-B14F-4D97-AF65-F5344CB8AC3E}">
        <p14:creationId xmlns:p14="http://schemas.microsoft.com/office/powerpoint/2010/main" val="2189752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42</a:t>
            </a:fld>
            <a:endParaRPr lang="th-TH"/>
          </a:p>
        </p:txBody>
      </p:sp>
    </p:spTree>
    <p:extLst>
      <p:ext uri="{BB962C8B-B14F-4D97-AF65-F5344CB8AC3E}">
        <p14:creationId xmlns:p14="http://schemas.microsoft.com/office/powerpoint/2010/main" val="319015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smtClean="0"/>
          </a:p>
        </p:txBody>
      </p:sp>
      <p:sp>
        <p:nvSpPr>
          <p:cNvPr id="43012" name="Header Placeholder 3"/>
          <p:cNvSpPr>
            <a:spLocks noGrp="1"/>
          </p:cNvSpPr>
          <p:nvPr>
            <p:ph type="hdr" sz="quarter"/>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r>
              <a:rPr lang="th-TH" altLang="en-US" sz="1200" smtClean="0"/>
              <a:t>ผู้นำกับการพัฒนาคุณภาพแบบฉบับ </a:t>
            </a:r>
            <a:r>
              <a:rPr lang="en-US" altLang="en-US" sz="1200" smtClean="0"/>
              <a:t>HA</a:t>
            </a:r>
            <a:endParaRPr lang="th-TH" altLang="en-US" sz="1200" smtClean="0"/>
          </a:p>
        </p:txBody>
      </p:sp>
      <p:sp>
        <p:nvSpPr>
          <p:cNvPr id="43013" name="Slide Number Placeholder 4"/>
          <p:cNvSpPr>
            <a:spLocks noGrp="1"/>
          </p:cNvSpPr>
          <p:nvPr>
            <p:ph type="sldNum" sz="quarter" idx="5"/>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fld id="{FE4CB5D4-5C2C-4433-B57A-F83F2E9084FA}" type="slidenum">
              <a:rPr lang="th-TH" altLang="en-US" sz="1200" smtClean="0"/>
              <a:pPr/>
              <a:t>43</a:t>
            </a:fld>
            <a:endParaRPr lang="th-TH" altLang="en-US" sz="1200" smtClean="0"/>
          </a:p>
        </p:txBody>
      </p:sp>
    </p:spTree>
    <p:extLst>
      <p:ext uri="{BB962C8B-B14F-4D97-AF65-F5344CB8AC3E}">
        <p14:creationId xmlns:p14="http://schemas.microsoft.com/office/powerpoint/2010/main" val="143747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44</a:t>
            </a:fld>
            <a:endParaRPr lang="th-TH"/>
          </a:p>
        </p:txBody>
      </p:sp>
    </p:spTree>
    <p:extLst>
      <p:ext uri="{BB962C8B-B14F-4D97-AF65-F5344CB8AC3E}">
        <p14:creationId xmlns:p14="http://schemas.microsoft.com/office/powerpoint/2010/main" val="400130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45</a:t>
            </a:fld>
            <a:endParaRPr lang="th-TH"/>
          </a:p>
        </p:txBody>
      </p:sp>
    </p:spTree>
    <p:extLst>
      <p:ext uri="{BB962C8B-B14F-4D97-AF65-F5344CB8AC3E}">
        <p14:creationId xmlns:p14="http://schemas.microsoft.com/office/powerpoint/2010/main" val="405605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46</a:t>
            </a:fld>
            <a:endParaRPr lang="th-TH"/>
          </a:p>
        </p:txBody>
      </p:sp>
    </p:spTree>
    <p:extLst>
      <p:ext uri="{BB962C8B-B14F-4D97-AF65-F5344CB8AC3E}">
        <p14:creationId xmlns:p14="http://schemas.microsoft.com/office/powerpoint/2010/main" val="192117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49</a:t>
            </a:fld>
            <a:endParaRPr lang="th-TH"/>
          </a:p>
        </p:txBody>
      </p:sp>
    </p:spTree>
    <p:extLst>
      <p:ext uri="{BB962C8B-B14F-4D97-AF65-F5344CB8AC3E}">
        <p14:creationId xmlns:p14="http://schemas.microsoft.com/office/powerpoint/2010/main" val="279927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50</a:t>
            </a:fld>
            <a:endParaRPr lang="th-TH"/>
          </a:p>
        </p:txBody>
      </p:sp>
    </p:spTree>
    <p:extLst>
      <p:ext uri="{BB962C8B-B14F-4D97-AF65-F5344CB8AC3E}">
        <p14:creationId xmlns:p14="http://schemas.microsoft.com/office/powerpoint/2010/main" val="72537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51</a:t>
            </a:fld>
            <a:endParaRPr lang="th-TH"/>
          </a:p>
        </p:txBody>
      </p:sp>
    </p:spTree>
    <p:extLst>
      <p:ext uri="{BB962C8B-B14F-4D97-AF65-F5344CB8AC3E}">
        <p14:creationId xmlns:p14="http://schemas.microsoft.com/office/powerpoint/2010/main" val="337144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4</a:t>
            </a:fld>
            <a:endParaRPr lang="th-TH"/>
          </a:p>
        </p:txBody>
      </p:sp>
    </p:spTree>
    <p:extLst>
      <p:ext uri="{BB962C8B-B14F-4D97-AF65-F5344CB8AC3E}">
        <p14:creationId xmlns:p14="http://schemas.microsoft.com/office/powerpoint/2010/main" val="74661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52</a:t>
            </a:fld>
            <a:endParaRPr lang="th-TH"/>
          </a:p>
        </p:txBody>
      </p:sp>
    </p:spTree>
    <p:extLst>
      <p:ext uri="{BB962C8B-B14F-4D97-AF65-F5344CB8AC3E}">
        <p14:creationId xmlns:p14="http://schemas.microsoft.com/office/powerpoint/2010/main" val="3210730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53</a:t>
            </a:fld>
            <a:endParaRPr lang="th-TH"/>
          </a:p>
        </p:txBody>
      </p:sp>
    </p:spTree>
    <p:extLst>
      <p:ext uri="{BB962C8B-B14F-4D97-AF65-F5344CB8AC3E}">
        <p14:creationId xmlns:p14="http://schemas.microsoft.com/office/powerpoint/2010/main" val="2122813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54</a:t>
            </a:fld>
            <a:endParaRPr lang="th-TH"/>
          </a:p>
        </p:txBody>
      </p:sp>
    </p:spTree>
    <p:extLst>
      <p:ext uri="{BB962C8B-B14F-4D97-AF65-F5344CB8AC3E}">
        <p14:creationId xmlns:p14="http://schemas.microsoft.com/office/powerpoint/2010/main" val="616752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55</a:t>
            </a:fld>
            <a:endParaRPr lang="th-TH"/>
          </a:p>
        </p:txBody>
      </p:sp>
    </p:spTree>
    <p:extLst>
      <p:ext uri="{BB962C8B-B14F-4D97-AF65-F5344CB8AC3E}">
        <p14:creationId xmlns:p14="http://schemas.microsoft.com/office/powerpoint/2010/main" val="694711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56</a:t>
            </a:fld>
            <a:endParaRPr lang="th-TH"/>
          </a:p>
        </p:txBody>
      </p:sp>
    </p:spTree>
    <p:extLst>
      <p:ext uri="{BB962C8B-B14F-4D97-AF65-F5344CB8AC3E}">
        <p14:creationId xmlns:p14="http://schemas.microsoft.com/office/powerpoint/2010/main" val="3284042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57</a:t>
            </a:fld>
            <a:endParaRPr lang="th-TH"/>
          </a:p>
        </p:txBody>
      </p:sp>
    </p:spTree>
    <p:extLst>
      <p:ext uri="{BB962C8B-B14F-4D97-AF65-F5344CB8AC3E}">
        <p14:creationId xmlns:p14="http://schemas.microsoft.com/office/powerpoint/2010/main" val="33447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smtClean="0"/>
          </a:p>
        </p:txBody>
      </p:sp>
      <p:sp>
        <p:nvSpPr>
          <p:cNvPr id="69636" name="Header Placeholder 3"/>
          <p:cNvSpPr>
            <a:spLocks noGrp="1"/>
          </p:cNvSpPr>
          <p:nvPr>
            <p:ph type="hdr" sz="quarter"/>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r>
              <a:rPr lang="th-TH" altLang="en-US" sz="1200" smtClean="0"/>
              <a:t>ผู้นำกับการพัฒนาคุณภาพแบบฉบับ </a:t>
            </a:r>
            <a:r>
              <a:rPr lang="en-US" altLang="en-US" sz="1200" smtClean="0"/>
              <a:t>HA</a:t>
            </a:r>
            <a:endParaRPr lang="th-TH" altLang="en-US" sz="1200" smtClean="0"/>
          </a:p>
        </p:txBody>
      </p:sp>
      <p:sp>
        <p:nvSpPr>
          <p:cNvPr id="69637" name="Slide Number Placeholder 4"/>
          <p:cNvSpPr>
            <a:spLocks noGrp="1"/>
          </p:cNvSpPr>
          <p:nvPr>
            <p:ph type="sldNum" sz="quarter" idx="5"/>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fld id="{707A1433-6117-47B2-9115-761604418590}" type="slidenum">
              <a:rPr lang="th-TH" altLang="en-US" sz="1200" smtClean="0"/>
              <a:pPr/>
              <a:t>58</a:t>
            </a:fld>
            <a:endParaRPr lang="th-TH" altLang="en-US" sz="1200" smtClean="0"/>
          </a:p>
        </p:txBody>
      </p:sp>
    </p:spTree>
    <p:extLst>
      <p:ext uri="{BB962C8B-B14F-4D97-AF65-F5344CB8AC3E}">
        <p14:creationId xmlns:p14="http://schemas.microsoft.com/office/powerpoint/2010/main" val="376221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smtClean="0"/>
          </a:p>
        </p:txBody>
      </p:sp>
      <p:sp>
        <p:nvSpPr>
          <p:cNvPr id="71684" name="Header Placeholder 3"/>
          <p:cNvSpPr>
            <a:spLocks noGrp="1"/>
          </p:cNvSpPr>
          <p:nvPr>
            <p:ph type="hdr" sz="quarter"/>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r>
              <a:rPr lang="th-TH" altLang="en-US" sz="1200" smtClean="0"/>
              <a:t>ผู้นำกับการพัฒนาคุณภาพแบบฉบับ </a:t>
            </a:r>
            <a:r>
              <a:rPr lang="en-US" altLang="en-US" sz="1200" smtClean="0"/>
              <a:t>HA</a:t>
            </a:r>
            <a:endParaRPr lang="th-TH" altLang="en-US" sz="1200" smtClean="0"/>
          </a:p>
        </p:txBody>
      </p:sp>
      <p:sp>
        <p:nvSpPr>
          <p:cNvPr id="71685" name="Slide Number Placeholder 4"/>
          <p:cNvSpPr>
            <a:spLocks noGrp="1"/>
          </p:cNvSpPr>
          <p:nvPr>
            <p:ph type="sldNum" sz="quarter" idx="5"/>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fld id="{D59CDC86-72D7-4271-A80E-939209336919}" type="slidenum">
              <a:rPr lang="th-TH" altLang="en-US" sz="1200" smtClean="0"/>
              <a:pPr/>
              <a:t>59</a:t>
            </a:fld>
            <a:endParaRPr lang="th-TH" altLang="en-US" sz="1200" smtClean="0"/>
          </a:p>
        </p:txBody>
      </p:sp>
    </p:spTree>
    <p:extLst>
      <p:ext uri="{BB962C8B-B14F-4D97-AF65-F5344CB8AC3E}">
        <p14:creationId xmlns:p14="http://schemas.microsoft.com/office/powerpoint/2010/main" val="39641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60</a:t>
            </a:fld>
            <a:endParaRPr lang="th-TH"/>
          </a:p>
        </p:txBody>
      </p:sp>
    </p:spTree>
    <p:extLst>
      <p:ext uri="{BB962C8B-B14F-4D97-AF65-F5344CB8AC3E}">
        <p14:creationId xmlns:p14="http://schemas.microsoft.com/office/powerpoint/2010/main" val="893578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61</a:t>
            </a:fld>
            <a:endParaRPr lang="th-TH"/>
          </a:p>
        </p:txBody>
      </p:sp>
    </p:spTree>
    <p:extLst>
      <p:ext uri="{BB962C8B-B14F-4D97-AF65-F5344CB8AC3E}">
        <p14:creationId xmlns:p14="http://schemas.microsoft.com/office/powerpoint/2010/main" val="231493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8</a:t>
            </a:fld>
            <a:endParaRPr lang="th-TH"/>
          </a:p>
        </p:txBody>
      </p:sp>
    </p:spTree>
    <p:extLst>
      <p:ext uri="{BB962C8B-B14F-4D97-AF65-F5344CB8AC3E}">
        <p14:creationId xmlns:p14="http://schemas.microsoft.com/office/powerpoint/2010/main" val="1792404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0974D-F40A-4076-B434-7B7608D28C13}" type="slidenum">
              <a:rPr lang="en-US"/>
              <a:pPr/>
              <a:t>63</a:t>
            </a:fld>
            <a:endParaRPr lang="th-TH"/>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8419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0EDD6BA3-E9E7-4B89-AAB8-486BAE81F973}" type="slidenum">
              <a:rPr lang="en-US" sz="1300" smtClean="0"/>
              <a:pPr/>
              <a:t>64</a:t>
            </a:fld>
            <a:endParaRPr lang="th-TH" sz="1300" smtClean="0"/>
          </a:p>
        </p:txBody>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anose="020B0604020202020204" pitchFamily="34" charset="0"/>
                <a:cs typeface="Cordia New" panose="020B0304020202020204" pitchFamily="34" charset="-34"/>
              </a:rPr>
              <a:t>The most energetic approach is what HA learns from the national quality award’s systems approach (TQA/MBNQA).  We call this as 3C-PDSA.  The three Cs are C-context, C-core values and concepts, and C-criteria or standards.  The context needs to be applied at all levels, organization, unit, clinical population, and also for each standard.</a:t>
            </a:r>
            <a:endParaRPr lang="th-TH" smtClean="0">
              <a:latin typeface="Arial" panose="020B0604020202020204" pitchFamily="34" charset="0"/>
            </a:endParaRPr>
          </a:p>
          <a:p>
            <a:pPr eaLnBrk="1" hangingPunct="1"/>
            <a:r>
              <a:rPr lang="en-US" smtClean="0">
                <a:latin typeface="Arial" panose="020B0604020202020204" pitchFamily="34" charset="0"/>
                <a:cs typeface="Cordia New" panose="020B0304020202020204" pitchFamily="34" charset="-34"/>
              </a:rPr>
              <a:t>The three Cs guides hospital teams on the way of thought.  The PDSA is what we are familiar with: Plan-Do-Study-Act. A more generic term for PDSA may be Design-Action-Learning-Improvement.  Much emphasis is put on the Study or learning. The PDSA guides hospital teams on action and evaluation. </a:t>
            </a:r>
            <a:endParaRPr lang="th-TH" smtClean="0">
              <a:latin typeface="Arial" panose="020B0604020202020204" pitchFamily="34" charset="0"/>
            </a:endParaRPr>
          </a:p>
        </p:txBody>
      </p:sp>
    </p:spTree>
    <p:extLst>
      <p:ext uri="{BB962C8B-B14F-4D97-AF65-F5344CB8AC3E}">
        <p14:creationId xmlns:p14="http://schemas.microsoft.com/office/powerpoint/2010/main" val="174622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65</a:t>
            </a:fld>
            <a:endParaRPr lang="th-TH"/>
          </a:p>
        </p:txBody>
      </p:sp>
    </p:spTree>
    <p:extLst>
      <p:ext uri="{BB962C8B-B14F-4D97-AF65-F5344CB8AC3E}">
        <p14:creationId xmlns:p14="http://schemas.microsoft.com/office/powerpoint/2010/main" val="2438967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66</a:t>
            </a:fld>
            <a:endParaRPr lang="th-TH"/>
          </a:p>
        </p:txBody>
      </p:sp>
    </p:spTree>
    <p:extLst>
      <p:ext uri="{BB962C8B-B14F-4D97-AF65-F5344CB8AC3E}">
        <p14:creationId xmlns:p14="http://schemas.microsoft.com/office/powerpoint/2010/main" val="322769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67</a:t>
            </a:fld>
            <a:endParaRPr lang="th-TH"/>
          </a:p>
        </p:txBody>
      </p:sp>
    </p:spTree>
    <p:extLst>
      <p:ext uri="{BB962C8B-B14F-4D97-AF65-F5344CB8AC3E}">
        <p14:creationId xmlns:p14="http://schemas.microsoft.com/office/powerpoint/2010/main" val="113092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9</a:t>
            </a:fld>
            <a:endParaRPr lang="th-TH"/>
          </a:p>
        </p:txBody>
      </p:sp>
    </p:spTree>
    <p:extLst>
      <p:ext uri="{BB962C8B-B14F-4D97-AF65-F5344CB8AC3E}">
        <p14:creationId xmlns:p14="http://schemas.microsoft.com/office/powerpoint/2010/main" val="196761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13</a:t>
            </a:fld>
            <a:endParaRPr lang="th-TH"/>
          </a:p>
        </p:txBody>
      </p:sp>
    </p:spTree>
    <p:extLst>
      <p:ext uri="{BB962C8B-B14F-4D97-AF65-F5344CB8AC3E}">
        <p14:creationId xmlns:p14="http://schemas.microsoft.com/office/powerpoint/2010/main" val="76647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1" dirty="0"/>
              <a:t>1. Balancing care quality and efficiency</a:t>
            </a:r>
            <a:endParaRPr lang="en-US" dirty="0"/>
          </a:p>
          <a:p>
            <a:r>
              <a:rPr lang="en-US" dirty="0"/>
              <a:t>Many of the challenges facing the healthcare system in the future will be related to the overall challenge of balancing quality and safety with efficiency, said </a:t>
            </a:r>
            <a:r>
              <a:rPr lang="en-US" dirty="0" err="1"/>
              <a:t>Cynda</a:t>
            </a:r>
            <a:r>
              <a:rPr lang="en-US" dirty="0"/>
              <a:t> </a:t>
            </a:r>
            <a:r>
              <a:rPr lang="en-US" dirty="0" err="1"/>
              <a:t>Hylton</a:t>
            </a:r>
            <a:r>
              <a:rPr lang="en-US" dirty="0"/>
              <a:t> Rushton PhD, RN, the new Anne and George L. Bunting Professor of Clinical Ethics at Johns Hopkins University.</a:t>
            </a:r>
          </a:p>
          <a:p>
            <a:r>
              <a:rPr lang="en-US" dirty="0"/>
              <a:t>“It raises a real question about whether the right values are driving our focus in our healthcare system,” she said. “Should efficiency be the driver?”</a:t>
            </a:r>
          </a:p>
          <a:p>
            <a:r>
              <a:rPr lang="en-US" b="1" dirty="0"/>
              <a:t>2. Improving access to care</a:t>
            </a:r>
            <a:endParaRPr lang="en-US" dirty="0"/>
          </a:p>
          <a:p>
            <a:r>
              <a:rPr lang="en-US" dirty="0"/>
              <a:t>Although the Affordable Care Act (ACA) was mostly left untouched by the sequester, the ongoing issue of providing everyone with access to basic medical care remains a concern. </a:t>
            </a:r>
          </a:p>
          <a:p>
            <a:r>
              <a:rPr lang="en-US" dirty="0"/>
              <a:t>Philip </a:t>
            </a:r>
            <a:r>
              <a:rPr lang="en-US" dirty="0" err="1"/>
              <a:t>Rosoff</a:t>
            </a:r>
            <a:r>
              <a:rPr lang="en-US" dirty="0"/>
              <a:t>, MD, director of clinical ethics for Duke Hospital and Duke University School of Medicine, sees this lack of access as the country’s biggest ethical issue. </a:t>
            </a:r>
          </a:p>
          <a:p>
            <a:r>
              <a:rPr lang="en-US" dirty="0"/>
              <a:t>“It’s shameful,” he said. “All the other stuff pales in comparison.”</a:t>
            </a:r>
          </a:p>
          <a:p>
            <a:r>
              <a:rPr lang="en-US" dirty="0"/>
              <a:t>Gerard Magill, PhD, professor with the Center for Healthcare Ethics at Duquesne University, notes that there are still questions about the implementation of the healthcare reform law, as well as Medicaid expansion efforts in the states. Most ethicists believe that access to basic care is a hallmark of a civilized society, he said, and if many people still do not have access, “that is a problem.”</a:t>
            </a:r>
          </a:p>
          <a:p>
            <a:r>
              <a:rPr lang="en-US" b="1" dirty="0"/>
              <a:t>3. Building and sustaining the healthcare workforce of the future </a:t>
            </a:r>
            <a:endParaRPr lang="en-US" dirty="0"/>
          </a:p>
          <a:p>
            <a:r>
              <a:rPr lang="en-US" dirty="0"/>
              <a:t>As the baby boomer generation continues to age, more healthcare professionals will be needed to take care of this population--to manage chronic illnesses, coordinate care and provide many other services. But will there be enough competent, compassionate people who not only enter the healthcare workforce but remain in it to provide that care? </a:t>
            </a:r>
          </a:p>
          <a:p>
            <a:r>
              <a:rPr lang="en-US" dirty="0"/>
              <a:t>Despite a recent influx of younger people into the nursing profession, for instance, many experts are forecasting a resurgence of the nursing shortage by the end of this decade--just when more nurses will be needed.</a:t>
            </a:r>
          </a:p>
          <a:p>
            <a:r>
              <a:rPr lang="en-US" dirty="0"/>
              <a:t>“This is not just a supply issue,” said Rushton. “This is a sustainability issue. And one of the real threats to keeping the people we train in practice is having an ethical practice environment where they can actually practice with integrity, and where they are not constantly barraged with morally distressing situations that burn them out.”</a:t>
            </a:r>
          </a:p>
          <a:p>
            <a:r>
              <a:rPr lang="en-US" b="1" dirty="0"/>
              <a:t>4. Addressing end-of-life issues</a:t>
            </a:r>
            <a:endParaRPr lang="en-US" dirty="0"/>
          </a:p>
          <a:p>
            <a:r>
              <a:rPr lang="en-US" dirty="0"/>
              <a:t>Nancy </a:t>
            </a:r>
            <a:r>
              <a:rPr lang="en-US" dirty="0" err="1"/>
              <a:t>Berlinger</a:t>
            </a:r>
            <a:r>
              <a:rPr lang="en-US" dirty="0"/>
              <a:t>, PhD, a research scholar with the Hastings Center, noted that end-of-life issues will also grow in importance as the population ages. The entire decision-making process, as well as the financing that pays for end-of-life care, will be up for discussion as these issues affect more people. But that is the reward for the great leaps in life expectancy that were achieved in the 20th century, she said. </a:t>
            </a:r>
          </a:p>
          <a:p>
            <a:r>
              <a:rPr lang="en-US" dirty="0"/>
              <a:t>“This is the ‘other shoe’ in the 21st century, the consequences of people living into their 90s,” she said. </a:t>
            </a:r>
          </a:p>
          <a:p>
            <a:r>
              <a:rPr lang="en-US" dirty="0"/>
              <a:t>The Hastings Center will soon release a revised and expanded version of its 1987 guidelines on end-of-life decision-making and care; it will include resources for providers who want to learn how to have better conversations with each other and with patients and their families. </a:t>
            </a:r>
          </a:p>
          <a:p>
            <a:r>
              <a:rPr lang="en-US" b="1" dirty="0"/>
              <a:t>5. Allocating limited medications and donor organs</a:t>
            </a:r>
            <a:endParaRPr lang="en-US" dirty="0"/>
          </a:p>
          <a:p>
            <a:r>
              <a:rPr lang="en-US" dirty="0"/>
              <a:t>Will there be enough critical medications available to meet people’s needs in the future, and if not, what can be done about it? How will organs be allocated in the future, when they are often in short supply?</a:t>
            </a:r>
          </a:p>
          <a:p>
            <a:r>
              <a:rPr lang="en-US" dirty="0"/>
              <a:t>Medication shortages often happen because there’s not enough economic incentive for manufacturers. For example, certain intravenous medications that are generics tend to be the ones that become scarce because there’s not much profit in making them, said </a:t>
            </a:r>
            <a:r>
              <a:rPr lang="en-US" dirty="0" err="1"/>
              <a:t>Rosoff</a:t>
            </a:r>
            <a:r>
              <a:rPr lang="en-US" dirty="0"/>
              <a:t>. </a:t>
            </a:r>
          </a:p>
          <a:p>
            <a:r>
              <a:rPr lang="en-US" dirty="0"/>
              <a:t>“Until we fix some of the perverse incentives that we’ve built into the system for the creation and distribution of drugs in this country, I think it’s going to continue to happen,” he said. </a:t>
            </a:r>
          </a:p>
          <a:p>
            <a:r>
              <a:rPr lang="en-US" dirty="0"/>
              <a:t>Although some advances have been made to encourage the reporting of drug shortages in an effort to reduce them, the Food and Drug Administration </a:t>
            </a:r>
            <a:r>
              <a:rPr lang="en-US" dirty="0">
                <a:hlinkClick r:id="rId3" tooltip="still expects shortages to occur"/>
              </a:rPr>
              <a:t>still expects shortages to occur</a:t>
            </a:r>
            <a:r>
              <a:rPr lang="en-US" dirty="0"/>
              <a:t> in the future. </a:t>
            </a:r>
          </a:p>
          <a:p>
            <a:r>
              <a:rPr lang="en-US" dirty="0"/>
              <a:t>According to clinical ethicist Katrina A. </a:t>
            </a:r>
            <a:r>
              <a:rPr lang="en-US" dirty="0" err="1"/>
              <a:t>Bramstedt</a:t>
            </a:r>
            <a:r>
              <a:rPr lang="en-US" dirty="0"/>
              <a:t>, PhD, the Affordable Care Act may help transplant candidates with coverage for certain necessary medications, such as </a:t>
            </a:r>
            <a:r>
              <a:rPr lang="en-US" dirty="0" err="1"/>
              <a:t>immunosuppressants</a:t>
            </a:r>
            <a:r>
              <a:rPr lang="en-US" dirty="0"/>
              <a:t>. </a:t>
            </a:r>
          </a:p>
          <a:p>
            <a:r>
              <a:rPr lang="en-US" dirty="0"/>
              <a:t>“The bigger problem is the ongoing shortage of donor organs,” said </a:t>
            </a:r>
            <a:r>
              <a:rPr lang="en-US" dirty="0" err="1"/>
              <a:t>Bramstedt</a:t>
            </a:r>
            <a:r>
              <a:rPr lang="en-US" dirty="0"/>
              <a:t>, associate editor of the </a:t>
            </a:r>
            <a:r>
              <a:rPr lang="en-US" i="1" dirty="0"/>
              <a:t>Journal of Bioethical Inquiry</a:t>
            </a:r>
            <a:r>
              <a:rPr lang="en-US" dirty="0"/>
              <a:t>. “There are just not enough livers or deceased donor organs to meet the need. Here is where continued research, as well as more donations, would help.”</a:t>
            </a:r>
          </a:p>
          <a:p>
            <a:r>
              <a:rPr lang="en-US" dirty="0"/>
              <a:t>In addition to this list of five issues, ethicists acknowledge that other concerns will continue to develop, such as healthcare technology’s impact on communication policies, medical records and patient privacy.  </a:t>
            </a:r>
          </a:p>
          <a:p>
            <a:r>
              <a:rPr lang="en-US" dirty="0"/>
              <a:t>But </a:t>
            </a:r>
            <a:r>
              <a:rPr lang="en-US" dirty="0" err="1"/>
              <a:t>Rosoff</a:t>
            </a:r>
            <a:r>
              <a:rPr lang="en-US" dirty="0"/>
              <a:t> maintains that access to care is the most significant ethical matter at present. The other issues are very important, but this one is at the top of his list.</a:t>
            </a:r>
          </a:p>
          <a:p>
            <a:r>
              <a:rPr lang="en-US" dirty="0"/>
              <a:t>“It must get fixed,” he said. </a:t>
            </a:r>
          </a:p>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17</a:t>
            </a:fld>
            <a:endParaRPr lang="th-TH"/>
          </a:p>
        </p:txBody>
      </p:sp>
    </p:spTree>
    <p:extLst>
      <p:ext uri="{BB962C8B-B14F-4D97-AF65-F5344CB8AC3E}">
        <p14:creationId xmlns:p14="http://schemas.microsoft.com/office/powerpoint/2010/main" val="422619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19</a:t>
            </a:fld>
            <a:endParaRPr lang="th-TH"/>
          </a:p>
        </p:txBody>
      </p:sp>
    </p:spTree>
    <p:extLst>
      <p:ext uri="{BB962C8B-B14F-4D97-AF65-F5344CB8AC3E}">
        <p14:creationId xmlns:p14="http://schemas.microsoft.com/office/powerpoint/2010/main" val="177080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th-TH" smtClean="0"/>
              <a:t>ผู้นำกับการพัฒนาคุณภาพแบบฉบับ </a:t>
            </a:r>
            <a:r>
              <a:rPr lang="en-US" smtClean="0"/>
              <a:t>HA</a:t>
            </a:r>
            <a:endParaRPr lang="th-TH"/>
          </a:p>
        </p:txBody>
      </p:sp>
      <p:sp>
        <p:nvSpPr>
          <p:cNvPr id="5" name="Slide Number Placeholder 4"/>
          <p:cNvSpPr>
            <a:spLocks noGrp="1"/>
          </p:cNvSpPr>
          <p:nvPr>
            <p:ph type="sldNum" sz="quarter" idx="11"/>
          </p:nvPr>
        </p:nvSpPr>
        <p:spPr/>
        <p:txBody>
          <a:bodyPr/>
          <a:lstStyle/>
          <a:p>
            <a:pPr>
              <a:defRPr/>
            </a:pPr>
            <a:fld id="{361C045A-7C35-450D-8B2E-0805A5E154D9}" type="slidenum">
              <a:rPr lang="th-TH" smtClean="0"/>
              <a:pPr>
                <a:defRPr/>
              </a:pPr>
              <a:t>27</a:t>
            </a:fld>
            <a:endParaRPr lang="th-TH"/>
          </a:p>
        </p:txBody>
      </p:sp>
    </p:spTree>
    <p:extLst>
      <p:ext uri="{BB962C8B-B14F-4D97-AF65-F5344CB8AC3E}">
        <p14:creationId xmlns:p14="http://schemas.microsoft.com/office/powerpoint/2010/main" val="107675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mtClean="0"/>
          </a:p>
        </p:txBody>
      </p:sp>
      <p:sp>
        <p:nvSpPr>
          <p:cNvPr id="62468" name="Slide Number Placeholder 3"/>
          <p:cNvSpPr>
            <a:spLocks noGrp="1"/>
          </p:cNvSpPr>
          <p:nvPr>
            <p:ph type="sldNum" sz="quarter" idx="5"/>
          </p:nvPr>
        </p:nvSpPr>
        <p:spPr>
          <a:noFill/>
        </p:spPr>
        <p:txBody>
          <a:bodyPr/>
          <a:lstStyle>
            <a:lvl1pPr>
              <a:defRPr sz="2800">
                <a:solidFill>
                  <a:schemeClr val="tx1"/>
                </a:solidFill>
                <a:latin typeface="Times New Roman" panose="02020603050405020304" pitchFamily="18" charset="0"/>
                <a:cs typeface="Angsana New" panose="02020603050405020304" pitchFamily="18" charset="-34"/>
              </a:defRPr>
            </a:lvl1pPr>
            <a:lvl2pPr marL="742950" indent="-285750">
              <a:defRPr sz="2800">
                <a:solidFill>
                  <a:schemeClr val="tx1"/>
                </a:solidFill>
                <a:latin typeface="Times New Roman" panose="02020603050405020304" pitchFamily="18" charset="0"/>
                <a:cs typeface="Angsana New" panose="02020603050405020304" pitchFamily="18" charset="-34"/>
              </a:defRPr>
            </a:lvl2pPr>
            <a:lvl3pPr marL="1143000" indent="-228600">
              <a:defRPr sz="2800">
                <a:solidFill>
                  <a:schemeClr val="tx1"/>
                </a:solidFill>
                <a:latin typeface="Times New Roman" panose="02020603050405020304" pitchFamily="18" charset="0"/>
                <a:cs typeface="Angsana New" panose="02020603050405020304" pitchFamily="18" charset="-34"/>
              </a:defRPr>
            </a:lvl3pPr>
            <a:lvl4pPr marL="1600200" indent="-228600">
              <a:defRPr sz="2800">
                <a:solidFill>
                  <a:schemeClr val="tx1"/>
                </a:solidFill>
                <a:latin typeface="Times New Roman" panose="02020603050405020304" pitchFamily="18" charset="0"/>
                <a:cs typeface="Angsana New" panose="02020603050405020304" pitchFamily="18" charset="-34"/>
              </a:defRPr>
            </a:lvl4pPr>
            <a:lvl5pPr marL="2057400" indent="-228600">
              <a:defRPr sz="28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ngsana New" panose="02020603050405020304" pitchFamily="18" charset="-34"/>
              </a:defRPr>
            </a:lvl9pPr>
          </a:lstStyle>
          <a:p>
            <a:fld id="{5D21B153-CE86-4DE1-9F90-9BA887F08380}" type="slidenum">
              <a:rPr lang="en-US" altLang="en-US" sz="1200" smtClean="0"/>
              <a:pPr/>
              <a:t>28</a:t>
            </a:fld>
            <a:endParaRPr lang="th-TH" altLang="en-US" sz="1200" smtClean="0"/>
          </a:p>
        </p:txBody>
      </p:sp>
    </p:spTree>
    <p:extLst>
      <p:ext uri="{BB962C8B-B14F-4D97-AF65-F5344CB8AC3E}">
        <p14:creationId xmlns:p14="http://schemas.microsoft.com/office/powerpoint/2010/main" val="4080655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หน้า1.jpg"/>
          <p:cNvPicPr>
            <a:picLocks noChangeAspect="1"/>
          </p:cNvPicPr>
          <p:nvPr userDrawn="1"/>
        </p:nvPicPr>
        <p:blipFill>
          <a:blip r:embed="rId2" cstate="print"/>
          <a:srcRect b="59122"/>
          <a:stretch>
            <a:fillRect/>
          </a:stretch>
        </p:blipFill>
        <p:spPr>
          <a:xfrm>
            <a:off x="0" y="0"/>
            <a:ext cx="9144000" cy="2520280"/>
          </a:xfrm>
          <a:prstGeom prst="rect">
            <a:avLst/>
          </a:prstGeom>
        </p:spPr>
      </p:pic>
      <p:sp>
        <p:nvSpPr>
          <p:cNvPr id="2" name="Title 1"/>
          <p:cNvSpPr>
            <a:spLocks noGrp="1"/>
          </p:cNvSpPr>
          <p:nvPr>
            <p:ph type="ctrTitle" hasCustomPrompt="1"/>
          </p:nvPr>
        </p:nvSpPr>
        <p:spPr>
          <a:xfrm>
            <a:off x="251520" y="1700808"/>
            <a:ext cx="7772400" cy="1470025"/>
          </a:xfrm>
        </p:spPr>
        <p:txBody>
          <a:bodyPr/>
          <a:lstStyle>
            <a:lvl1pPr>
              <a:defRPr>
                <a:latin typeface="TH SarabunPSK"/>
                <a:cs typeface="TH SarabunPSK"/>
              </a:defRPr>
            </a:lvl1pPr>
          </a:lstStyle>
          <a:p>
            <a:r>
              <a:rPr lang="en-US" dirty="0" smtClean="0"/>
              <a:t>ABC</a:t>
            </a:r>
            <a:endParaRPr lang="en-US" dirty="0"/>
          </a:p>
        </p:txBody>
      </p:sp>
      <p:sp>
        <p:nvSpPr>
          <p:cNvPr id="3" name="Subtitle 2"/>
          <p:cNvSpPr>
            <a:spLocks noGrp="1"/>
          </p:cNvSpPr>
          <p:nvPr>
            <p:ph type="subTitle" idx="1"/>
          </p:nvPr>
        </p:nvSpPr>
        <p:spPr>
          <a:xfrm>
            <a:off x="251520" y="3284984"/>
            <a:ext cx="6400800" cy="1752600"/>
          </a:xfrm>
        </p:spPr>
        <p:txBody>
          <a:bodyPr/>
          <a:lstStyle>
            <a:lvl1pPr marL="0" indent="0" algn="ctr">
              <a:buNone/>
              <a:defRPr>
                <a:solidFill>
                  <a:schemeClr val="tx1">
                    <a:tint val="75000"/>
                  </a:schemeClr>
                </a:solidFill>
                <a:latin typeface="TH SarabunPSK"/>
                <a:cs typeface="TH SarabunP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58E6E3D-0DD4-487B-98E5-C878D8B4F3BA}"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F7C3FA-9CF8-4D19-8CA6-B7F8EFFE4907}" type="slidenum">
              <a:rPr lang="en-US"/>
              <a:pPr>
                <a:defRPr/>
              </a:pPr>
              <a:t>‹#›</a:t>
            </a:fld>
            <a:endParaRPr lang="en-US"/>
          </a:p>
        </p:txBody>
      </p:sp>
      <p:pic>
        <p:nvPicPr>
          <p:cNvPr id="8" name="Picture 7" descr="หน้า1_edit.jpg"/>
          <p:cNvPicPr>
            <a:picLocks noChangeAspect="1"/>
          </p:cNvPicPr>
          <p:nvPr userDrawn="1"/>
        </p:nvPicPr>
        <p:blipFill>
          <a:blip r:embed="rId3" cstate="print"/>
          <a:srcRect t="52019"/>
          <a:stretch>
            <a:fillRect/>
          </a:stretch>
        </p:blipFill>
        <p:spPr>
          <a:xfrm>
            <a:off x="0" y="3933056"/>
            <a:ext cx="9144000" cy="29249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AADF60-3781-4DF8-AAF7-B5E8FE874461}"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F355CD-F5C6-441F-AAB8-1D80C9385F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5CF8C5-7329-417B-BD86-29CF735D883A}"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D09D0E-BAC1-48FE-A8D8-AD097E0721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หน้า2แบบที่  3แก้2.jpg"/>
          <p:cNvPicPr>
            <a:picLocks noChangeAspect="1"/>
          </p:cNvPicPr>
          <p:nvPr userDrawn="1"/>
        </p:nvPicPr>
        <p:blipFill>
          <a:blip r:embed="rId2" cstate="print"/>
          <a:srcRect t="52019"/>
          <a:stretch>
            <a:fillRect/>
          </a:stretch>
        </p:blipFill>
        <p:spPr>
          <a:xfrm>
            <a:off x="0" y="3933056"/>
            <a:ext cx="9144000" cy="2924944"/>
          </a:xfrm>
          <a:prstGeom prst="rect">
            <a:avLst/>
          </a:prstGeom>
        </p:spPr>
      </p:pic>
      <p:pic>
        <p:nvPicPr>
          <p:cNvPr id="7" name="Picture 6"/>
          <p:cNvPicPr>
            <a:picLocks noChangeAspect="1"/>
          </p:cNvPicPr>
          <p:nvPr userDrawn="1"/>
        </p:nvPicPr>
        <p:blipFill>
          <a:blip r:embed="rId3" cstate="print"/>
          <a:srcRect b="50922"/>
          <a:stretch>
            <a:fillRect/>
          </a:stretch>
        </p:blipFill>
        <p:spPr>
          <a:xfrm>
            <a:off x="0" y="0"/>
            <a:ext cx="9159759" cy="2996952"/>
          </a:xfrm>
          <a:prstGeom prst="rect">
            <a:avLst/>
          </a:prstGeom>
        </p:spPr>
      </p:pic>
      <p:sp>
        <p:nvSpPr>
          <p:cNvPr id="2" name="Title 1"/>
          <p:cNvSpPr>
            <a:spLocks noGrp="1"/>
          </p:cNvSpPr>
          <p:nvPr>
            <p:ph type="title"/>
          </p:nvPr>
        </p:nvSpPr>
        <p:spPr>
          <a:xfrm>
            <a:off x="107504" y="188640"/>
            <a:ext cx="6912768" cy="936104"/>
          </a:xfrm>
        </p:spPr>
        <p:txBody>
          <a:bodyPr/>
          <a:lstStyle>
            <a:lvl1pPr>
              <a:defRPr>
                <a:latin typeface="TH SarabunPSK"/>
                <a:cs typeface="TH SarabunPSK"/>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504" y="1196752"/>
            <a:ext cx="9036496" cy="5040560"/>
          </a:xfrm>
        </p:spPr>
        <p:txBody>
          <a:bodyPr/>
          <a:lstStyle>
            <a:lvl1pPr>
              <a:defRPr>
                <a:latin typeface="TH SarabunPSK"/>
                <a:cs typeface="TH SarabunPSK"/>
              </a:defRPr>
            </a:lvl1pPr>
            <a:lvl2pPr>
              <a:defRPr>
                <a:latin typeface="TH SarabunPSK"/>
                <a:cs typeface="TH SarabunPSK"/>
              </a:defRPr>
            </a:lvl2pPr>
            <a:lvl3pPr>
              <a:defRPr>
                <a:latin typeface="TH SarabunPSK"/>
                <a:cs typeface="TH SarabunPSK"/>
              </a:defRPr>
            </a:lvl3pPr>
            <a:lvl4pPr>
              <a:defRPr>
                <a:latin typeface="TH SarabunPSK"/>
                <a:cs typeface="TH SarabunPSK"/>
              </a:defRPr>
            </a:lvl4pPr>
            <a:lvl5pPr>
              <a:defRPr>
                <a:latin typeface="TH SarabunPSK"/>
                <a:cs typeface="TH SarabunPS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C9897A-B9BE-4611-9722-E2367845ED55}"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39694-D111-48E9-8195-70879745CD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A06C41-30E2-4D22-AD58-9DF0CC12D8D5}"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7BD34-5C27-4BE3-986D-1BDEE3A2D4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7D732D-6D76-4884-B6A4-DC90820B944C}" type="datetimeFigureOut">
              <a:rPr lang="en-US"/>
              <a:pPr>
                <a:defRPr/>
              </a:pPr>
              <a:t>8/22/2018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25286D-A39F-484A-AA24-F82D8316AB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D30B97-5FC6-422A-92DD-E969F91B1210}" type="datetimeFigureOut">
              <a:rPr lang="en-US"/>
              <a:pPr>
                <a:defRPr/>
              </a:pPr>
              <a:t>8/22/2018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CF7126-6A4E-4B17-B7CE-02491C0E2A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4661DA-4103-4CF8-AA79-6DE8A405B4C5}" type="datetimeFigureOut">
              <a:rPr lang="en-US"/>
              <a:pPr>
                <a:defRPr/>
              </a:pPr>
              <a:t>8/22/2018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B83A96-F9ED-46D4-A1DE-0538F4606F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5D86B7-6E39-4EC6-9D79-B4CE2CFD8BC3}" type="datetimeFigureOut">
              <a:rPr lang="en-US"/>
              <a:pPr>
                <a:defRPr/>
              </a:pPr>
              <a:t>8/22/2018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69A88B-6EB2-499B-8163-585F54D499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B80C52-0063-4924-BDFC-372FDA570E1E}" type="datetimeFigureOut">
              <a:rPr lang="en-US"/>
              <a:pPr>
                <a:defRPr/>
              </a:pPr>
              <a:t>8/22/2018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1869B8-54C7-49BD-8440-5B3389F134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0ED50E-E22A-4839-B032-1D99050AEDCE}" type="datetimeFigureOut">
              <a:rPr lang="en-US"/>
              <a:pPr>
                <a:defRPr/>
              </a:pPr>
              <a:t>8/22/2018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399E0-73B1-40B2-9B0D-4993C393B8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B15EE7-37DB-480B-8B54-C72EE88621EC}" type="datetimeFigureOut">
              <a:rPr lang="en-US"/>
              <a:pPr>
                <a:defRPr/>
              </a:pPr>
              <a:t>8/22/2018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6B342B-A995-4DEA-B6E5-BC94902CAF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58.xml"/><Relationship Id="rId7" Type="http://schemas.openxmlformats.org/officeDocument/2006/relationships/slide" Target="slide59.xml"/><Relationship Id="rId2" Type="http://schemas.openxmlformats.org/officeDocument/2006/relationships/slide" Target="slide54.xml"/><Relationship Id="rId1" Type="http://schemas.openxmlformats.org/officeDocument/2006/relationships/slideLayout" Target="../slideLayouts/slideLayout7.xml"/><Relationship Id="rId6" Type="http://schemas.openxmlformats.org/officeDocument/2006/relationships/hyperlink" Target="file:///D:\Powerpoint%202017\New%20HA%20Standards\New%20HA%20Standard_Ethical%20Dilemma.pptx#-1,1,PowerPoint Presentation" TargetMode="External"/><Relationship Id="rId5" Type="http://schemas.openxmlformats.org/officeDocument/2006/relationships/hyperlink" Target="file:///D:\Powerpoint%202017\New%20HA%20Standards\New%20HA%20Standard_Clinical%20Governance.pptx#-1,1,PowerPoint Presentation" TargetMode="External"/><Relationship Id="rId4" Type="http://schemas.openxmlformats.org/officeDocument/2006/relationships/slide" Target="slide55.xml"/><Relationship Id="rId9" Type="http://schemas.openxmlformats.org/officeDocument/2006/relationships/slide" Target="slide5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7.xml"/><Relationship Id="rId7" Type="http://schemas.openxmlformats.org/officeDocument/2006/relationships/slide" Target="slide2.xml"/><Relationship Id="rId2" Type="http://schemas.openxmlformats.org/officeDocument/2006/relationships/slide" Target="slide52.xml"/><Relationship Id="rId1" Type="http://schemas.openxmlformats.org/officeDocument/2006/relationships/slideLayout" Target="../slideLayouts/slideLayout7.xml"/><Relationship Id="rId6" Type="http://schemas.openxmlformats.org/officeDocument/2006/relationships/slide" Target="slide51.xml"/><Relationship Id="rId5" Type="http://schemas.openxmlformats.org/officeDocument/2006/relationships/slide" Target="slide50.xml"/><Relationship Id="rId10" Type="http://schemas.openxmlformats.org/officeDocument/2006/relationships/hyperlink" Target="file:///D:\Powerpoint%202017\New%20HA%20Standards\New%20HA%20Standard_Strategy%20Development.pptx#-1,1,PowerPoint Presentation" TargetMode="External"/><Relationship Id="rId4" Type="http://schemas.openxmlformats.org/officeDocument/2006/relationships/slide" Target="slide48.xml"/><Relationship Id="rId9" Type="http://schemas.openxmlformats.org/officeDocument/2006/relationships/slide" Target="slide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file:///D:\Powerpoint%202017\New%20HA%20Standards\New%20HA%20Standard_Social%20Media.pptx#-1,1,PowerPoint Presentation" TargetMode="Externa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7.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4120" y="1772816"/>
            <a:ext cx="4830168" cy="1446550"/>
          </a:xfrm>
          <a:prstGeom prst="rect">
            <a:avLst/>
          </a:prstGeom>
          <a:noFill/>
        </p:spPr>
        <p:txBody>
          <a:bodyPr wrap="none" rtlCol="0">
            <a:spAutoFit/>
          </a:bodyPr>
          <a:lstStyle/>
          <a:p>
            <a:pPr algn="ctr"/>
            <a:r>
              <a:rPr lang="th-TH" sz="4400" b="1" dirty="0" smtClean="0">
                <a:solidFill>
                  <a:srgbClr val="0033CC"/>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rPr>
              <a:t>มาตรฐาน</a:t>
            </a:r>
            <a:r>
              <a:rPr lang="en-US" sz="4400" b="1" dirty="0" smtClean="0">
                <a:solidFill>
                  <a:srgbClr val="0033CC"/>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rPr>
              <a:t> HA </a:t>
            </a:r>
            <a:r>
              <a:rPr lang="th-TH" sz="4400" b="1" dirty="0" smtClean="0">
                <a:solidFill>
                  <a:srgbClr val="0033CC"/>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rPr>
              <a:t>ฉบับใหม่</a:t>
            </a:r>
            <a:endParaRPr lang="en-US" sz="4400" b="1" dirty="0" smtClean="0">
              <a:solidFill>
                <a:srgbClr val="0033CC"/>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endParaRPr>
          </a:p>
          <a:p>
            <a:pPr algn="ctr"/>
            <a:r>
              <a:rPr lang="th-TH" sz="4400" b="1" dirty="0" smtClean="0">
                <a:solidFill>
                  <a:srgbClr val="0033CC"/>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rPr>
              <a:t>ประเด็นสำคัญที่ปรับเปลี่ยน</a:t>
            </a:r>
            <a:endParaRPr lang="en-US" sz="4400" b="1" dirty="0">
              <a:solidFill>
                <a:srgbClr val="0033CC"/>
              </a:solidFill>
              <a:effectLst>
                <a:outerShdw blurRad="38100" dist="38100" dir="2700000" algn="tl">
                  <a:srgbClr val="000000">
                    <a:alpha val="43137"/>
                  </a:srgbClr>
                </a:outerShdw>
              </a:effectLst>
              <a:latin typeface="BrowalliaUPC" panose="020B0604020202020204" pitchFamily="34" charset="-34"/>
              <a:cs typeface="BrowalliaUPC" panose="020B0604020202020204" pitchFamily="34" charset="-34"/>
            </a:endParaRPr>
          </a:p>
        </p:txBody>
      </p:sp>
      <p:sp>
        <p:nvSpPr>
          <p:cNvPr id="3" name="Text Box 4"/>
          <p:cNvSpPr txBox="1">
            <a:spLocks noChangeArrowheads="1"/>
          </p:cNvSpPr>
          <p:nvPr/>
        </p:nvSpPr>
        <p:spPr bwMode="auto">
          <a:xfrm>
            <a:off x="1532318" y="3356992"/>
            <a:ext cx="6568074" cy="105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7427913" algn="l"/>
              </a:tabLst>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tabLst>
                <a:tab pos="7427913" algn="l"/>
              </a:tabLst>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tabLst>
                <a:tab pos="7427913" algn="l"/>
              </a:tabLst>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tabLst>
                <a:tab pos="7427913" algn="l"/>
              </a:tabLst>
              <a:defRPr sz="2000">
                <a:solidFill>
                  <a:schemeClr val="tx1"/>
                </a:solidFill>
                <a:latin typeface="Calibri" panose="020F0502020204030204" pitchFamily="34" charset="0"/>
                <a:cs typeface="Cordia New" panose="020B0304020202020204" pitchFamily="34" charset="-34"/>
              </a:defRPr>
            </a:lvl9pPr>
          </a:lstStyle>
          <a:p>
            <a:pPr algn="ctr" eaLnBrk="1" hangingPunct="1">
              <a:spcBef>
                <a:spcPct val="0"/>
              </a:spcBef>
              <a:buFontTx/>
              <a:buNone/>
            </a:pPr>
            <a:r>
              <a:rPr lang="th-TH" altLang="en-US" sz="2900" dirty="0" smtClean="0">
                <a:latin typeface="Browallia New" panose="020B0604020202020204" pitchFamily="34" charset="-34"/>
                <a:cs typeface="Browallia New" panose="020B0604020202020204" pitchFamily="34" charset="-34"/>
              </a:rPr>
              <a:t>สถาบัน</a:t>
            </a:r>
            <a:r>
              <a:rPr lang="th-TH" altLang="en-US" sz="2900" dirty="0">
                <a:latin typeface="Browallia New" panose="020B0604020202020204" pitchFamily="34" charset="-34"/>
                <a:cs typeface="Browallia New" panose="020B0604020202020204" pitchFamily="34" charset="-34"/>
              </a:rPr>
              <a:t>รับรองคุณภาพสถานพยาบาล (องค์การมหาชน)</a:t>
            </a:r>
          </a:p>
          <a:p>
            <a:endParaRPr lang="en-US" sz="2800" dirty="0"/>
          </a:p>
        </p:txBody>
      </p:sp>
    </p:spTree>
    <p:extLst>
      <p:ext uri="{BB962C8B-B14F-4D97-AF65-F5344CB8AC3E}">
        <p14:creationId xmlns:p14="http://schemas.microsoft.com/office/powerpoint/2010/main" val="17912947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9881678"/>
              </p:ext>
            </p:extLst>
          </p:nvPr>
        </p:nvGraphicFramePr>
        <p:xfrm>
          <a:off x="179512" y="1052736"/>
          <a:ext cx="8784977" cy="5669280"/>
        </p:xfrm>
        <a:graphic>
          <a:graphicData uri="http://schemas.openxmlformats.org/drawingml/2006/table">
            <a:tbl>
              <a:tblPr firstRow="1" bandRow="1">
                <a:tableStyleId>{5C22544A-7EE6-4342-B048-85BDC9FD1C3A}</a:tableStyleId>
              </a:tblPr>
              <a:tblGrid>
                <a:gridCol w="1080120">
                  <a:extLst>
                    <a:ext uri="{9D8B030D-6E8A-4147-A177-3AD203B41FA5}">
                      <a16:colId xmlns="" xmlns:a16="http://schemas.microsoft.com/office/drawing/2014/main" val="20000"/>
                    </a:ext>
                  </a:extLst>
                </a:gridCol>
                <a:gridCol w="3620613">
                  <a:extLst>
                    <a:ext uri="{9D8B030D-6E8A-4147-A177-3AD203B41FA5}">
                      <a16:colId xmlns="" xmlns:a16="http://schemas.microsoft.com/office/drawing/2014/main" val="20001"/>
                    </a:ext>
                  </a:extLst>
                </a:gridCol>
                <a:gridCol w="4084244">
                  <a:extLst>
                    <a:ext uri="{9D8B030D-6E8A-4147-A177-3AD203B41FA5}">
                      <a16:colId xmlns="" xmlns:a16="http://schemas.microsoft.com/office/drawing/2014/main" val="20002"/>
                    </a:ext>
                  </a:extLst>
                </a:gridCol>
              </a:tblGrid>
              <a:tr h="370840">
                <a:tc>
                  <a:txBody>
                    <a:bodyPr/>
                    <a:lstStyle/>
                    <a:p>
                      <a:pPr algn="ctr"/>
                      <a:r>
                        <a:rPr lang="en-US" sz="2800" dirty="0" smtClean="0">
                          <a:latin typeface="BrowalliaUPC" panose="020B0604020202020204" pitchFamily="34" charset="-34"/>
                          <a:cs typeface="BrowalliaUPC" panose="020B0604020202020204" pitchFamily="34" charset="-34"/>
                        </a:rPr>
                        <a:t>Score</a:t>
                      </a:r>
                      <a:endParaRPr lang="en-US" sz="2800" dirty="0">
                        <a:latin typeface="BrowalliaUPC" panose="020B0604020202020204" pitchFamily="34" charset="-34"/>
                        <a:cs typeface="BrowalliaUPC" panose="020B0604020202020204" pitchFamily="34" charset="-34"/>
                      </a:endParaRPr>
                    </a:p>
                  </a:txBody>
                  <a:tcPr/>
                </a:tc>
                <a:tc>
                  <a:txBody>
                    <a:bodyPr/>
                    <a:lstStyle/>
                    <a:p>
                      <a:pPr algn="ctr"/>
                      <a:r>
                        <a:rPr lang="en-US" sz="2800" dirty="0" smtClean="0">
                          <a:latin typeface="BrowalliaUPC" panose="020B0604020202020204" pitchFamily="34" charset="-34"/>
                          <a:cs typeface="BrowalliaUPC" panose="020B0604020202020204" pitchFamily="34" charset="-34"/>
                        </a:rPr>
                        <a:t>Process</a:t>
                      </a:r>
                      <a:endParaRPr lang="en-US" sz="2800" dirty="0">
                        <a:latin typeface="BrowalliaUPC" panose="020B0604020202020204" pitchFamily="34" charset="-34"/>
                        <a:cs typeface="BrowalliaUPC" panose="020B0604020202020204" pitchFamily="34" charset="-34"/>
                      </a:endParaRPr>
                    </a:p>
                  </a:txBody>
                  <a:tcPr/>
                </a:tc>
                <a:tc>
                  <a:txBody>
                    <a:bodyPr/>
                    <a:lstStyle/>
                    <a:p>
                      <a:pPr algn="ctr"/>
                      <a:r>
                        <a:rPr lang="en-US" sz="2800" dirty="0" smtClean="0">
                          <a:latin typeface="BrowalliaUPC" panose="020B0604020202020204" pitchFamily="34" charset="-34"/>
                          <a:cs typeface="BrowalliaUPC" panose="020B0604020202020204" pitchFamily="34" charset="-34"/>
                        </a:rPr>
                        <a:t>Result</a:t>
                      </a:r>
                      <a:endParaRPr lang="en-US" sz="2800" dirty="0">
                        <a:latin typeface="BrowalliaUPC" panose="020B0604020202020204" pitchFamily="34" charset="-34"/>
                        <a:cs typeface="BrowalliaUPC" panose="020B0604020202020204" pitchFamily="34" charset="-34"/>
                      </a:endParaRPr>
                    </a:p>
                  </a:txBody>
                  <a:tcPr/>
                </a:tc>
                <a:extLst>
                  <a:ext uri="{0D108BD9-81ED-4DB2-BD59-A6C34878D82A}">
                    <a16:rowId xmlns="" xmlns:a16="http://schemas.microsoft.com/office/drawing/2014/main" val="10000"/>
                  </a:ext>
                </a:extLst>
              </a:tr>
              <a:tr h="370840">
                <a:tc>
                  <a:txBody>
                    <a:bodyPr/>
                    <a:lstStyle/>
                    <a:p>
                      <a:pPr algn="ctr"/>
                      <a:r>
                        <a:rPr lang="en-US" sz="2800" dirty="0" smtClean="0">
                          <a:latin typeface="BrowalliaUPC" panose="020B0604020202020204" pitchFamily="34" charset="-34"/>
                          <a:cs typeface="BrowalliaUPC" panose="020B0604020202020204" pitchFamily="34" charset="-34"/>
                        </a:rPr>
                        <a:t>1</a:t>
                      </a:r>
                      <a:endParaRPr lang="en-US" sz="2800" dirty="0">
                        <a:latin typeface="BrowalliaUPC" panose="020B0604020202020204" pitchFamily="34" charset="-34"/>
                        <a:cs typeface="BrowalliaUPC" panose="020B0604020202020204" pitchFamily="34" charset="-34"/>
                      </a:endParaRPr>
                    </a:p>
                  </a:txBody>
                  <a:tcPr anchor="ctr"/>
                </a:tc>
                <a:tc>
                  <a:txBody>
                    <a:bodyPr/>
                    <a:lstStyle/>
                    <a:p>
                      <a:r>
                        <a:rPr lang="th-TH" sz="2800" dirty="0" smtClean="0">
                          <a:latin typeface="BrowalliaUPC" panose="020B0604020202020204" pitchFamily="34" charset="-34"/>
                          <a:cs typeface="BrowalliaUPC" panose="020B0604020202020204" pitchFamily="34" charset="-34"/>
                        </a:rPr>
                        <a:t>เริ่มต้นปฏิบัติ</a:t>
                      </a:r>
                    </a:p>
                    <a:p>
                      <a:r>
                        <a:rPr lang="en-US" sz="2800" dirty="0" smtClean="0">
                          <a:latin typeface="BrowalliaUPC" panose="020B0604020202020204" pitchFamily="34" charset="-34"/>
                          <a:cs typeface="BrowalliaUPC" panose="020B0604020202020204" pitchFamily="34" charset="-34"/>
                        </a:rPr>
                        <a:t>Design &amp; early implementation</a:t>
                      </a:r>
                      <a:endParaRPr lang="en-US" sz="2800" dirty="0">
                        <a:latin typeface="BrowalliaUPC" panose="020B0604020202020204" pitchFamily="34" charset="-34"/>
                        <a:cs typeface="BrowalliaUPC" panose="020B0604020202020204" pitchFamily="34" charset="-34"/>
                      </a:endParaRPr>
                    </a:p>
                  </a:txBody>
                  <a:tcPr/>
                </a:tc>
                <a:tc>
                  <a:txBody>
                    <a:bodyPr/>
                    <a:lstStyle/>
                    <a:p>
                      <a:r>
                        <a:rPr lang="th-TH" sz="2800" dirty="0" smtClean="0">
                          <a:latin typeface="BrowalliaUPC" panose="020B0604020202020204" pitchFamily="34" charset="-34"/>
                          <a:cs typeface="BrowalliaUPC" panose="020B0604020202020204" pitchFamily="34" charset="-34"/>
                        </a:rPr>
                        <a:t>มีการวัดผล</a:t>
                      </a:r>
                    </a:p>
                    <a:p>
                      <a:r>
                        <a:rPr lang="en-US" sz="2800" dirty="0" smtClean="0">
                          <a:latin typeface="BrowalliaUPC" panose="020B0604020202020204" pitchFamily="34" charset="-34"/>
                          <a:cs typeface="BrowalliaUPC" panose="020B0604020202020204" pitchFamily="34" charset="-34"/>
                        </a:rPr>
                        <a:t>Measure</a:t>
                      </a:r>
                      <a:endParaRPr lang="en-US" sz="2800" dirty="0">
                        <a:latin typeface="BrowalliaUPC" panose="020B0604020202020204" pitchFamily="34" charset="-34"/>
                        <a:cs typeface="BrowalliaUPC" panose="020B0604020202020204" pitchFamily="34" charset="-34"/>
                      </a:endParaRPr>
                    </a:p>
                  </a:txBody>
                  <a:tcPr/>
                </a:tc>
                <a:extLst>
                  <a:ext uri="{0D108BD9-81ED-4DB2-BD59-A6C34878D82A}">
                    <a16:rowId xmlns="" xmlns:a16="http://schemas.microsoft.com/office/drawing/2014/main" val="10001"/>
                  </a:ext>
                </a:extLst>
              </a:tr>
              <a:tr h="370840">
                <a:tc>
                  <a:txBody>
                    <a:bodyPr/>
                    <a:lstStyle/>
                    <a:p>
                      <a:pPr algn="ctr"/>
                      <a:r>
                        <a:rPr lang="en-US" sz="2800" dirty="0" smtClean="0">
                          <a:latin typeface="BrowalliaUPC" panose="020B0604020202020204" pitchFamily="34" charset="-34"/>
                          <a:cs typeface="BrowalliaUPC" panose="020B0604020202020204" pitchFamily="34" charset="-34"/>
                        </a:rPr>
                        <a:t>2</a:t>
                      </a:r>
                      <a:endParaRPr lang="en-US" sz="2800" dirty="0">
                        <a:latin typeface="BrowalliaUPC" panose="020B0604020202020204" pitchFamily="34" charset="-34"/>
                        <a:cs typeface="BrowalliaUPC" panose="020B0604020202020204" pitchFamily="34" charset="-34"/>
                      </a:endParaRPr>
                    </a:p>
                  </a:txBody>
                  <a:tcPr anchor="ctr"/>
                </a:tc>
                <a:tc>
                  <a:txBody>
                    <a:bodyPr/>
                    <a:lstStyle/>
                    <a:p>
                      <a:r>
                        <a:rPr lang="th-TH" sz="2800" dirty="0" smtClean="0">
                          <a:latin typeface="BrowalliaUPC" panose="020B0604020202020204" pitchFamily="34" charset="-34"/>
                          <a:cs typeface="BrowalliaUPC" panose="020B0604020202020204" pitchFamily="34" charset="-34"/>
                        </a:rPr>
                        <a:t>มีการปฏิบัติได้บางส่วน</a:t>
                      </a:r>
                    </a:p>
                    <a:p>
                      <a:r>
                        <a:rPr lang="en-US" sz="2800" dirty="0" smtClean="0">
                          <a:latin typeface="BrowalliaUPC" panose="020B0604020202020204" pitchFamily="34" charset="-34"/>
                          <a:cs typeface="BrowalliaUPC" panose="020B0604020202020204" pitchFamily="34" charset="-34"/>
                        </a:rPr>
                        <a:t>Partial implementation</a:t>
                      </a:r>
                      <a:endParaRPr lang="en-US" sz="2800" dirty="0">
                        <a:latin typeface="BrowalliaUPC" panose="020B0604020202020204" pitchFamily="34" charset="-34"/>
                        <a:cs typeface="BrowalliaUPC" panose="020B0604020202020204" pitchFamily="34" charset="-34"/>
                      </a:endParaRPr>
                    </a:p>
                  </a:txBody>
                  <a:tcPr/>
                </a:tc>
                <a:tc>
                  <a:txBody>
                    <a:bodyPr/>
                    <a:lstStyle/>
                    <a:p>
                      <a:r>
                        <a:rPr lang="th-TH" sz="2800" dirty="0" smtClean="0">
                          <a:latin typeface="BrowalliaUPC" panose="020B0604020202020204" pitchFamily="34" charset="-34"/>
                          <a:cs typeface="BrowalliaUPC" panose="020B0604020202020204" pitchFamily="34" charset="-34"/>
                        </a:rPr>
                        <a:t>มีการวัดผลในตัววัดที่สำคัญ ตรงประเด็น อย่างครบถ้วน</a:t>
                      </a:r>
                      <a:endParaRPr lang="en-US" sz="2800" dirty="0" smtClean="0">
                        <a:latin typeface="BrowalliaUPC" panose="020B0604020202020204" pitchFamily="34" charset="-34"/>
                        <a:cs typeface="BrowalliaUPC" panose="020B0604020202020204" pitchFamily="34" charset="-34"/>
                      </a:endParaRPr>
                    </a:p>
                    <a:p>
                      <a:r>
                        <a:rPr lang="en-US" sz="2800" dirty="0" smtClean="0">
                          <a:latin typeface="BrowalliaUPC" panose="020B0604020202020204" pitchFamily="34" charset="-34"/>
                          <a:cs typeface="BrowalliaUPC" panose="020B0604020202020204" pitchFamily="34" charset="-34"/>
                        </a:rPr>
                        <a:t>Valid measures</a:t>
                      </a:r>
                      <a:endParaRPr lang="en-US" sz="2800" dirty="0">
                        <a:latin typeface="BrowalliaUPC" panose="020B0604020202020204" pitchFamily="34" charset="-34"/>
                        <a:cs typeface="BrowalliaUPC" panose="020B0604020202020204" pitchFamily="34" charset="-34"/>
                      </a:endParaRPr>
                    </a:p>
                  </a:txBody>
                  <a:tcPr/>
                </a:tc>
                <a:extLst>
                  <a:ext uri="{0D108BD9-81ED-4DB2-BD59-A6C34878D82A}">
                    <a16:rowId xmlns="" xmlns:a16="http://schemas.microsoft.com/office/drawing/2014/main" val="10002"/>
                  </a:ext>
                </a:extLst>
              </a:tr>
              <a:tr h="370840">
                <a:tc>
                  <a:txBody>
                    <a:bodyPr/>
                    <a:lstStyle/>
                    <a:p>
                      <a:pPr algn="ctr"/>
                      <a:r>
                        <a:rPr lang="en-US" sz="2800" dirty="0" smtClean="0">
                          <a:latin typeface="BrowalliaUPC" panose="020B0604020202020204" pitchFamily="34" charset="-34"/>
                          <a:cs typeface="BrowalliaUPC" panose="020B0604020202020204" pitchFamily="34" charset="-34"/>
                        </a:rPr>
                        <a:t>3</a:t>
                      </a:r>
                      <a:endParaRPr lang="en-US" sz="2800" dirty="0">
                        <a:latin typeface="BrowalliaUPC" panose="020B0604020202020204" pitchFamily="34" charset="-34"/>
                        <a:cs typeface="BrowalliaUPC" panose="020B0604020202020204" pitchFamily="34" charset="-34"/>
                      </a:endParaRPr>
                    </a:p>
                  </a:txBody>
                  <a:tcPr anchor="ctr"/>
                </a:tc>
                <a:tc>
                  <a:txBody>
                    <a:bodyPr/>
                    <a:lstStyle/>
                    <a:p>
                      <a:r>
                        <a:rPr lang="th-TH" sz="2800" dirty="0" smtClean="0">
                          <a:latin typeface="BrowalliaUPC" panose="020B0604020202020204" pitchFamily="34" charset="-34"/>
                          <a:cs typeface="BrowalliaUPC" panose="020B0604020202020204" pitchFamily="34" charset="-34"/>
                        </a:rPr>
                        <a:t>มีการปฏิบัติที่ครอบคลุมและได้ผล</a:t>
                      </a:r>
                    </a:p>
                    <a:p>
                      <a:r>
                        <a:rPr lang="en-US" sz="2800" dirty="0" smtClean="0">
                          <a:latin typeface="BrowalliaUPC" panose="020B0604020202020204" pitchFamily="34" charset="-34"/>
                          <a:cs typeface="BrowalliaUPC" panose="020B0604020202020204" pitchFamily="34" charset="-34"/>
                        </a:rPr>
                        <a:t>Effective implementation</a:t>
                      </a:r>
                      <a:endParaRPr lang="en-US" sz="2800" dirty="0">
                        <a:latin typeface="BrowalliaUPC" panose="020B0604020202020204" pitchFamily="34" charset="-34"/>
                        <a:cs typeface="BrowalliaUPC" panose="020B0604020202020204" pitchFamily="34" charset="-34"/>
                      </a:endParaRPr>
                    </a:p>
                  </a:txBody>
                  <a:tcPr/>
                </a:tc>
                <a:tc>
                  <a:txBody>
                    <a:bodyPr/>
                    <a:lstStyle/>
                    <a:p>
                      <a:r>
                        <a:rPr lang="th-TH" sz="2800" dirty="0" smtClean="0">
                          <a:latin typeface="BrowalliaUPC" panose="020B0604020202020204" pitchFamily="34" charset="-34"/>
                          <a:cs typeface="BrowalliaUPC" panose="020B0604020202020204" pitchFamily="34" charset="-34"/>
                        </a:rPr>
                        <a:t>มีการใช้ประโยชน์จากตัววัด</a:t>
                      </a:r>
                      <a:endParaRPr lang="en-US" sz="2800" dirty="0" smtClean="0">
                        <a:latin typeface="BrowalliaUPC" panose="020B0604020202020204" pitchFamily="34" charset="-34"/>
                        <a:cs typeface="BrowalliaUPC" panose="020B0604020202020204" pitchFamily="34" charset="-34"/>
                      </a:endParaRPr>
                    </a:p>
                    <a:p>
                      <a:r>
                        <a:rPr lang="en-US" sz="2800" dirty="0" smtClean="0">
                          <a:latin typeface="BrowalliaUPC" panose="020B0604020202020204" pitchFamily="34" charset="-34"/>
                          <a:cs typeface="BrowalliaUPC" panose="020B0604020202020204" pitchFamily="34" charset="-34"/>
                        </a:rPr>
                        <a:t>Get use</a:t>
                      </a:r>
                      <a:r>
                        <a:rPr lang="en-US" sz="2800" baseline="0" dirty="0" smtClean="0">
                          <a:latin typeface="BrowalliaUPC" panose="020B0604020202020204" pitchFamily="34" charset="-34"/>
                          <a:cs typeface="BrowalliaUPC" panose="020B0604020202020204" pitchFamily="34" charset="-34"/>
                        </a:rPr>
                        <a:t> of measures</a:t>
                      </a:r>
                      <a:endParaRPr lang="en-US" sz="2800" dirty="0">
                        <a:latin typeface="BrowalliaUPC" panose="020B0604020202020204" pitchFamily="34" charset="-34"/>
                        <a:cs typeface="BrowalliaUPC" panose="020B0604020202020204" pitchFamily="34" charset="-34"/>
                      </a:endParaRPr>
                    </a:p>
                  </a:txBody>
                  <a:tcPr/>
                </a:tc>
                <a:extLst>
                  <a:ext uri="{0D108BD9-81ED-4DB2-BD59-A6C34878D82A}">
                    <a16:rowId xmlns="" xmlns:a16="http://schemas.microsoft.com/office/drawing/2014/main" val="10003"/>
                  </a:ext>
                </a:extLst>
              </a:tr>
              <a:tr h="370840">
                <a:tc>
                  <a:txBody>
                    <a:bodyPr/>
                    <a:lstStyle/>
                    <a:p>
                      <a:pPr algn="ctr"/>
                      <a:r>
                        <a:rPr lang="en-US" sz="2800" dirty="0" smtClean="0">
                          <a:latin typeface="BrowalliaUPC" panose="020B0604020202020204" pitchFamily="34" charset="-34"/>
                          <a:cs typeface="BrowalliaUPC" panose="020B0604020202020204" pitchFamily="34" charset="-34"/>
                        </a:rPr>
                        <a:t>4</a:t>
                      </a:r>
                      <a:endParaRPr lang="en-US" sz="2800" dirty="0">
                        <a:latin typeface="BrowalliaUPC" panose="020B0604020202020204" pitchFamily="34" charset="-34"/>
                        <a:cs typeface="BrowalliaUPC" panose="020B0604020202020204" pitchFamily="34" charset="-34"/>
                      </a:endParaRPr>
                    </a:p>
                  </a:txBody>
                  <a:tcPr anchor="ctr"/>
                </a:tc>
                <a:tc>
                  <a:txBody>
                    <a:bodyPr/>
                    <a:lstStyle/>
                    <a:p>
                      <a:r>
                        <a:rPr lang="th-TH" sz="2800" dirty="0" smtClean="0">
                          <a:latin typeface="BrowalliaUPC" panose="020B0604020202020204" pitchFamily="34" charset="-34"/>
                          <a:cs typeface="BrowalliaUPC" panose="020B0604020202020204" pitchFamily="34" charset="-34"/>
                        </a:rPr>
                        <a:t>มีการปรับปรุงกระบวนการต่อเนื่อง</a:t>
                      </a:r>
                    </a:p>
                    <a:p>
                      <a:r>
                        <a:rPr lang="en-US" sz="2800" dirty="0" smtClean="0">
                          <a:latin typeface="BrowalliaUPC" panose="020B0604020202020204" pitchFamily="34" charset="-34"/>
                          <a:cs typeface="BrowalliaUPC" panose="020B0604020202020204" pitchFamily="34" charset="-34"/>
                        </a:rPr>
                        <a:t>Continuous</a:t>
                      </a:r>
                      <a:r>
                        <a:rPr lang="en-US" sz="2800" baseline="0" dirty="0" smtClean="0">
                          <a:latin typeface="BrowalliaUPC" panose="020B0604020202020204" pitchFamily="34" charset="-34"/>
                          <a:cs typeface="BrowalliaUPC" panose="020B0604020202020204" pitchFamily="34" charset="-34"/>
                        </a:rPr>
                        <a:t> improvement</a:t>
                      </a:r>
                      <a:endParaRPr lang="en-US" sz="2800" dirty="0">
                        <a:latin typeface="BrowalliaUPC" panose="020B0604020202020204" pitchFamily="34" charset="-34"/>
                        <a:cs typeface="BrowalliaUPC" panose="020B0604020202020204" pitchFamily="34" charset="-34"/>
                      </a:endParaRPr>
                    </a:p>
                  </a:txBody>
                  <a:tcPr/>
                </a:tc>
                <a:tc>
                  <a:txBody>
                    <a:bodyPr/>
                    <a:lstStyle/>
                    <a:p>
                      <a:r>
                        <a:rPr lang="th-TH" sz="2800" dirty="0" smtClean="0">
                          <a:latin typeface="BrowalliaUPC" panose="020B0604020202020204" pitchFamily="34" charset="-34"/>
                          <a:cs typeface="BrowalliaUPC" panose="020B0604020202020204" pitchFamily="34" charset="-34"/>
                        </a:rPr>
                        <a:t>มีผลลัพธ์ในเกณฑ์ดี</a:t>
                      </a:r>
                      <a:r>
                        <a:rPr lang="en-US" sz="2800" dirty="0" smtClean="0">
                          <a:latin typeface="BrowalliaUPC" panose="020B0604020202020204" pitchFamily="34" charset="-34"/>
                          <a:cs typeface="BrowalliaUPC" panose="020B0604020202020204" pitchFamily="34" charset="-34"/>
                        </a:rPr>
                        <a:t> </a:t>
                      </a:r>
                      <a:r>
                        <a:rPr lang="th-TH" sz="2800" dirty="0" smtClean="0">
                          <a:latin typeface="BrowalliaUPC" panose="020B0604020202020204" pitchFamily="34" charset="-34"/>
                          <a:cs typeface="BrowalliaUPC" panose="020B0604020202020204" pitchFamily="34" charset="-34"/>
                        </a:rPr>
                        <a:t>(สูงกว่าค่าเฉลี่ย)</a:t>
                      </a:r>
                      <a:endParaRPr lang="en-US" sz="2800" dirty="0" smtClean="0">
                        <a:latin typeface="BrowalliaUPC" panose="020B0604020202020204" pitchFamily="34" charset="-34"/>
                        <a:cs typeface="BrowalliaUPC" panose="020B0604020202020204" pitchFamily="34" charset="-34"/>
                      </a:endParaRPr>
                    </a:p>
                    <a:p>
                      <a:r>
                        <a:rPr lang="en-US" sz="2800" dirty="0" smtClean="0">
                          <a:latin typeface="BrowalliaUPC" panose="020B0604020202020204" pitchFamily="34" charset="-34"/>
                          <a:cs typeface="BrowalliaUPC" panose="020B0604020202020204" pitchFamily="34" charset="-34"/>
                        </a:rPr>
                        <a:t>Good</a:t>
                      </a:r>
                      <a:r>
                        <a:rPr lang="en-US" sz="2800" baseline="0" dirty="0" smtClean="0">
                          <a:latin typeface="BrowalliaUPC" panose="020B0604020202020204" pitchFamily="34" charset="-34"/>
                          <a:cs typeface="BrowalliaUPC" panose="020B0604020202020204" pitchFamily="34" charset="-34"/>
                        </a:rPr>
                        <a:t> </a:t>
                      </a:r>
                      <a:r>
                        <a:rPr lang="en-US" sz="2800" dirty="0" smtClean="0">
                          <a:latin typeface="BrowalliaUPC" panose="020B0604020202020204" pitchFamily="34" charset="-34"/>
                          <a:cs typeface="BrowalliaUPC" panose="020B0604020202020204" pitchFamily="34" charset="-34"/>
                        </a:rPr>
                        <a:t>results (better</a:t>
                      </a:r>
                      <a:r>
                        <a:rPr lang="en-US" sz="2800" baseline="0" dirty="0" smtClean="0">
                          <a:latin typeface="BrowalliaUPC" panose="020B0604020202020204" pitchFamily="34" charset="-34"/>
                          <a:cs typeface="BrowalliaUPC" panose="020B0604020202020204" pitchFamily="34" charset="-34"/>
                        </a:rPr>
                        <a:t> than average)</a:t>
                      </a:r>
                      <a:endParaRPr lang="en-US" sz="2800" dirty="0">
                        <a:latin typeface="BrowalliaUPC" panose="020B0604020202020204" pitchFamily="34" charset="-34"/>
                        <a:cs typeface="BrowalliaUPC" panose="020B0604020202020204" pitchFamily="34" charset="-34"/>
                      </a:endParaRPr>
                    </a:p>
                  </a:txBody>
                  <a:tcPr/>
                </a:tc>
                <a:extLst>
                  <a:ext uri="{0D108BD9-81ED-4DB2-BD59-A6C34878D82A}">
                    <a16:rowId xmlns="" xmlns:a16="http://schemas.microsoft.com/office/drawing/2014/main" val="10004"/>
                  </a:ext>
                </a:extLst>
              </a:tr>
              <a:tr h="370840">
                <a:tc>
                  <a:txBody>
                    <a:bodyPr/>
                    <a:lstStyle/>
                    <a:p>
                      <a:pPr algn="ctr"/>
                      <a:r>
                        <a:rPr lang="en-US" sz="2800" dirty="0" smtClean="0">
                          <a:latin typeface="BrowalliaUPC" panose="020B0604020202020204" pitchFamily="34" charset="-34"/>
                          <a:cs typeface="BrowalliaUPC" panose="020B0604020202020204" pitchFamily="34" charset="-34"/>
                        </a:rPr>
                        <a:t>5</a:t>
                      </a:r>
                      <a:endParaRPr lang="en-US" sz="2800" dirty="0">
                        <a:latin typeface="BrowalliaUPC" panose="020B0604020202020204" pitchFamily="34" charset="-34"/>
                        <a:cs typeface="BrowalliaUPC" panose="020B0604020202020204" pitchFamily="34" charset="-34"/>
                      </a:endParaRPr>
                    </a:p>
                  </a:txBody>
                  <a:tcPr anchor="ctr"/>
                </a:tc>
                <a:tc>
                  <a:txBody>
                    <a:bodyPr/>
                    <a:lstStyle/>
                    <a:p>
                      <a:r>
                        <a:rPr lang="th-TH" sz="2800" dirty="0" smtClean="0">
                          <a:latin typeface="BrowalliaUPC" panose="020B0604020202020204" pitchFamily="34" charset="-34"/>
                          <a:cs typeface="BrowalliaUPC" panose="020B0604020202020204" pitchFamily="34" charset="-34"/>
                        </a:rPr>
                        <a:t>มีกระบวนการที่เป็นแบบอย่างที่ดี</a:t>
                      </a:r>
                    </a:p>
                    <a:p>
                      <a:r>
                        <a:rPr lang="en-US" sz="2800" dirty="0" smtClean="0">
                          <a:latin typeface="BrowalliaUPC" panose="020B0604020202020204" pitchFamily="34" charset="-34"/>
                          <a:cs typeface="BrowalliaUPC" panose="020B0604020202020204" pitchFamily="34" charset="-34"/>
                        </a:rPr>
                        <a:t>Role model, good practices</a:t>
                      </a:r>
                      <a:endParaRPr lang="en-US" sz="2800" dirty="0">
                        <a:latin typeface="BrowalliaUPC" panose="020B0604020202020204" pitchFamily="34" charset="-34"/>
                        <a:cs typeface="BrowalliaUPC" panose="020B0604020202020204" pitchFamily="34" charset="-34"/>
                      </a:endParaRPr>
                    </a:p>
                  </a:txBody>
                  <a:tcPr/>
                </a:tc>
                <a:tc>
                  <a:txBody>
                    <a:bodyPr/>
                    <a:lstStyle/>
                    <a:p>
                      <a:r>
                        <a:rPr lang="th-TH" sz="2800" dirty="0" smtClean="0">
                          <a:latin typeface="BrowalliaUPC" panose="020B0604020202020204" pitchFamily="34" charset="-34"/>
                          <a:cs typeface="BrowalliaUPC" panose="020B0604020202020204" pitchFamily="34" charset="-34"/>
                        </a:rPr>
                        <a:t>มีผลลัพธ์ที่ดีมาก</a:t>
                      </a:r>
                      <a:r>
                        <a:rPr lang="en-US" sz="2800" dirty="0" smtClean="0">
                          <a:latin typeface="BrowalliaUPC" panose="020B0604020202020204" pitchFamily="34" charset="-34"/>
                          <a:cs typeface="BrowalliaUPC" panose="020B0604020202020204" pitchFamily="34" charset="-34"/>
                        </a:rPr>
                        <a:t> (25%</a:t>
                      </a:r>
                      <a:r>
                        <a:rPr lang="en-US" sz="2800" baseline="0" dirty="0" smtClean="0">
                          <a:latin typeface="BrowalliaUPC" panose="020B0604020202020204" pitchFamily="34" charset="-34"/>
                          <a:cs typeface="BrowalliaUPC" panose="020B0604020202020204" pitchFamily="34" charset="-34"/>
                        </a:rPr>
                        <a:t> </a:t>
                      </a:r>
                      <a:r>
                        <a:rPr lang="th-TH" sz="2800" baseline="0" dirty="0" smtClean="0">
                          <a:latin typeface="BrowalliaUPC" panose="020B0604020202020204" pitchFamily="34" charset="-34"/>
                          <a:cs typeface="BrowalliaUPC" panose="020B0604020202020204" pitchFamily="34" charset="-34"/>
                        </a:rPr>
                        <a:t>สูงสุด)</a:t>
                      </a:r>
                      <a:endParaRPr lang="en-US" sz="2800" baseline="0" dirty="0" smtClean="0">
                        <a:latin typeface="BrowalliaUPC" panose="020B0604020202020204" pitchFamily="34" charset="-34"/>
                        <a:cs typeface="BrowalliaUPC" panose="020B0604020202020204" pitchFamily="34" charset="-34"/>
                      </a:endParaRPr>
                    </a:p>
                    <a:p>
                      <a:r>
                        <a:rPr lang="en-US" sz="2800" baseline="0" dirty="0" smtClean="0">
                          <a:latin typeface="BrowalliaUPC" panose="020B0604020202020204" pitchFamily="34" charset="-34"/>
                          <a:cs typeface="BrowalliaUPC" panose="020B0604020202020204" pitchFamily="34" charset="-34"/>
                        </a:rPr>
                        <a:t>Very good results </a:t>
                      </a:r>
                      <a:r>
                        <a:rPr lang="en-US" sz="2800" dirty="0" smtClean="0">
                          <a:latin typeface="BrowalliaUPC" panose="020B0604020202020204" pitchFamily="34" charset="-34"/>
                          <a:cs typeface="BrowalliaUPC" panose="020B0604020202020204" pitchFamily="34" charset="-34"/>
                        </a:rPr>
                        <a:t>(top quartile)</a:t>
                      </a:r>
                      <a:endParaRPr lang="en-US" sz="2800" dirty="0">
                        <a:latin typeface="BrowalliaUPC" panose="020B0604020202020204" pitchFamily="34" charset="-34"/>
                        <a:cs typeface="BrowalliaUPC" panose="020B0604020202020204" pitchFamily="34" charset="-34"/>
                      </a:endParaRPr>
                    </a:p>
                  </a:txBody>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251520" y="18864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4000" b="1" dirty="0" smtClean="0">
                <a:solidFill>
                  <a:schemeClr val="bg1"/>
                </a:solidFill>
                <a:latin typeface="Browallia New" pitchFamily="34" charset="-34"/>
                <a:cs typeface="FreesiaUPC" pitchFamily="34" charset="-34"/>
              </a:rPr>
              <a:t>Scoring Guideline</a:t>
            </a:r>
            <a:endParaRPr lang="en-US" sz="4000" b="1" dirty="0">
              <a:solidFill>
                <a:schemeClr val="bg1"/>
              </a:solidFill>
              <a:latin typeface="Browallia New" pitchFamily="34" charset="-34"/>
              <a:cs typeface="FreesiaUPC" pitchFamily="34" charset="-34"/>
            </a:endParaRPr>
          </a:p>
        </p:txBody>
      </p:sp>
    </p:spTree>
    <p:extLst>
      <p:ext uri="{BB962C8B-B14F-4D97-AF65-F5344CB8AC3E}">
        <p14:creationId xmlns:p14="http://schemas.microsoft.com/office/powerpoint/2010/main" val="103980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852936"/>
            <a:ext cx="6840760" cy="1323439"/>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ภาพรวมของการเปลี่ยนแปลง</a:t>
            </a:r>
            <a:endParaRPr lang="en-US" sz="4000" b="1" dirty="0" smtClean="0">
              <a:solidFill>
                <a:schemeClr val="bg1"/>
              </a:solidFill>
              <a:latin typeface="BrowalliaUPC" panose="020B0604020202020204" pitchFamily="34" charset="-34"/>
              <a:cs typeface="BrowalliaUPC" panose="020B0604020202020204" pitchFamily="34" charset="-34"/>
            </a:endParaRPr>
          </a:p>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มาตรฐาน </a:t>
            </a:r>
            <a:r>
              <a:rPr lang="en-US" sz="4000" b="1" dirty="0" smtClean="0">
                <a:solidFill>
                  <a:schemeClr val="bg1"/>
                </a:solidFill>
                <a:latin typeface="BrowalliaUPC" panose="020B0604020202020204" pitchFamily="34" charset="-34"/>
                <a:cs typeface="BrowalliaUPC" panose="020B0604020202020204" pitchFamily="34" charset="-34"/>
              </a:rPr>
              <a:t>HA </a:t>
            </a:r>
            <a:r>
              <a:rPr lang="th-TH" sz="4000" b="1" dirty="0" smtClean="0">
                <a:solidFill>
                  <a:schemeClr val="bg1"/>
                </a:solidFill>
                <a:latin typeface="BrowalliaUPC" panose="020B0604020202020204" pitchFamily="34" charset="-34"/>
                <a:cs typeface="BrowalliaUPC" panose="020B0604020202020204" pitchFamily="34" charset="-34"/>
              </a:rPr>
              <a:t>ฉบับที่ </a:t>
            </a:r>
            <a:r>
              <a:rPr lang="en-US" sz="4000" b="1" dirty="0" smtClean="0">
                <a:solidFill>
                  <a:schemeClr val="bg1"/>
                </a:solidFill>
                <a:latin typeface="BrowalliaUPC" panose="020B0604020202020204" pitchFamily="34" charset="-34"/>
                <a:cs typeface="BrowalliaUPC" panose="020B0604020202020204" pitchFamily="34" charset="-34"/>
              </a:rPr>
              <a:t>4</a:t>
            </a:r>
            <a:endParaRPr lang="en-US" sz="40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54872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784976" cy="936104"/>
          </a:xfrm>
          <a:solidFill>
            <a:srgbClr val="0033CC"/>
          </a:solidFill>
        </p:spPr>
        <p:txBody>
          <a:bodyPr/>
          <a:lstStyle/>
          <a:p>
            <a:r>
              <a:rPr lang="th-TH" b="1" dirty="0" smtClean="0">
                <a:solidFill>
                  <a:schemeClr val="bg1"/>
                </a:solidFill>
                <a:latin typeface="Browallia New" panose="020B0604020202020204" pitchFamily="34" charset="-34"/>
                <a:cs typeface="Browallia New" panose="020B0604020202020204" pitchFamily="34" charset="-34"/>
              </a:rPr>
              <a:t>ภาพรวมการเปลี่ยนแปลงในมาตรฐาน </a:t>
            </a:r>
            <a:r>
              <a:rPr lang="en-US" b="1" dirty="0" smtClean="0">
                <a:solidFill>
                  <a:schemeClr val="bg1"/>
                </a:solidFill>
                <a:latin typeface="Browallia New" panose="020B0604020202020204" pitchFamily="34" charset="-34"/>
                <a:cs typeface="Browallia New" panose="020B0604020202020204" pitchFamily="34" charset="-34"/>
              </a:rPr>
              <a:t>HA </a:t>
            </a:r>
            <a:r>
              <a:rPr lang="th-TH" b="1" dirty="0" smtClean="0">
                <a:solidFill>
                  <a:schemeClr val="bg1"/>
                </a:solidFill>
                <a:latin typeface="Browallia New" panose="020B0604020202020204" pitchFamily="34" charset="-34"/>
                <a:cs typeface="Browallia New" panose="020B0604020202020204" pitchFamily="34" charset="-34"/>
              </a:rPr>
              <a:t>ฉบับที่ </a:t>
            </a:r>
            <a:r>
              <a:rPr lang="en-US" b="1" dirty="0">
                <a:solidFill>
                  <a:schemeClr val="bg1"/>
                </a:solidFill>
                <a:latin typeface="Browallia New" panose="020B0604020202020204" pitchFamily="34" charset="-34"/>
                <a:cs typeface="Browallia New" panose="020B0604020202020204" pitchFamily="34" charset="-34"/>
              </a:rPr>
              <a:t>4</a:t>
            </a:r>
            <a:endParaRPr lang="th-TH" b="1" dirty="0">
              <a:solidFill>
                <a:schemeClr val="bg1"/>
              </a:solidFill>
              <a:latin typeface="Browallia New" panose="020B0604020202020204" pitchFamily="34" charset="-34"/>
              <a:cs typeface="Browallia New" panose="020B0604020202020204" pitchFamily="34" charset="-34"/>
            </a:endParaRPr>
          </a:p>
        </p:txBody>
      </p:sp>
      <p:sp>
        <p:nvSpPr>
          <p:cNvPr id="3" name="Content Placeholder 2"/>
          <p:cNvSpPr>
            <a:spLocks noGrp="1"/>
          </p:cNvSpPr>
          <p:nvPr>
            <p:ph idx="1"/>
          </p:nvPr>
        </p:nvSpPr>
        <p:spPr>
          <a:xfrm>
            <a:off x="107504" y="1556792"/>
            <a:ext cx="9036496" cy="5040560"/>
          </a:xfrm>
        </p:spPr>
        <p:txBody>
          <a:bodyPr/>
          <a:lstStyle/>
          <a:p>
            <a:r>
              <a:rPr lang="th-TH" sz="4000" dirty="0" smtClean="0">
                <a:solidFill>
                  <a:srgbClr val="0033CC"/>
                </a:solidFill>
                <a:latin typeface="Browallia New" panose="020B0604020202020204" pitchFamily="34" charset="-34"/>
                <a:cs typeface="Browallia New" panose="020B0604020202020204" pitchFamily="34" charset="-34"/>
              </a:rPr>
              <a:t>มีการเพิ่มเติมหัวข้อสำคัญในมาตรฐาน</a:t>
            </a:r>
          </a:p>
          <a:p>
            <a:r>
              <a:rPr lang="th-TH" sz="4000" dirty="0" smtClean="0">
                <a:solidFill>
                  <a:srgbClr val="0033CC"/>
                </a:solidFill>
                <a:latin typeface="Browallia New" panose="020B0604020202020204" pitchFamily="34" charset="-34"/>
                <a:cs typeface="Browallia New" panose="020B0604020202020204" pitchFamily="34" charset="-34"/>
              </a:rPr>
              <a:t>มีการเปลี่ยนแปลงสาระสำคัญ </a:t>
            </a:r>
            <a:r>
              <a:rPr lang="en-US" sz="4000" dirty="0" smtClean="0">
                <a:solidFill>
                  <a:srgbClr val="0033CC"/>
                </a:solidFill>
                <a:latin typeface="Browallia New" panose="020B0604020202020204" pitchFamily="34" charset="-34"/>
                <a:cs typeface="Browallia New" panose="020B0604020202020204" pitchFamily="34" charset="-34"/>
              </a:rPr>
              <a:t>II-1.2 </a:t>
            </a:r>
            <a:r>
              <a:rPr lang="th-TH" sz="4000" dirty="0" smtClean="0">
                <a:solidFill>
                  <a:srgbClr val="0033CC"/>
                </a:solidFill>
                <a:latin typeface="Browallia New" panose="020B0604020202020204" pitchFamily="34" charset="-34"/>
                <a:cs typeface="Browallia New" panose="020B0604020202020204" pitchFamily="34" charset="-34"/>
              </a:rPr>
              <a:t>การบริหารความเสี่ยง</a:t>
            </a:r>
          </a:p>
          <a:p>
            <a:r>
              <a:rPr lang="th-TH" sz="4000" dirty="0" smtClean="0">
                <a:solidFill>
                  <a:srgbClr val="0033CC"/>
                </a:solidFill>
                <a:latin typeface="Browallia New" panose="020B0604020202020204" pitchFamily="34" charset="-34"/>
                <a:cs typeface="Browallia New" panose="020B0604020202020204" pitchFamily="34" charset="-34"/>
              </a:rPr>
              <a:t>มีการใช้คำที่มีความหมายกว้างขึ้น </a:t>
            </a:r>
          </a:p>
          <a:p>
            <a:r>
              <a:rPr lang="th-TH" sz="4000" dirty="0" smtClean="0">
                <a:solidFill>
                  <a:srgbClr val="0033CC"/>
                </a:solidFill>
                <a:latin typeface="Browallia New" panose="020B0604020202020204" pitchFamily="34" charset="-34"/>
                <a:cs typeface="Browallia New" panose="020B0604020202020204" pitchFamily="34" charset="-34"/>
              </a:rPr>
              <a:t>มีการสลับที่/ควบรวม</a:t>
            </a:r>
          </a:p>
          <a:p>
            <a:r>
              <a:rPr lang="th-TH" sz="4000" dirty="0" smtClean="0">
                <a:solidFill>
                  <a:srgbClr val="0033CC"/>
                </a:solidFill>
                <a:latin typeface="Browallia New" panose="020B0604020202020204" pitchFamily="34" charset="-34"/>
                <a:cs typeface="Browallia New" panose="020B0604020202020204" pitchFamily="34" charset="-34"/>
              </a:rPr>
              <a:t>มีการเปลี่ยนแปลง/เพิ่มเติมเนื้อความข้อย่อยที่มีอยู่เดิม</a:t>
            </a:r>
            <a:r>
              <a:rPr lang="en-US" sz="4000" dirty="0" smtClean="0">
                <a:solidFill>
                  <a:srgbClr val="0033CC"/>
                </a:solidFill>
                <a:latin typeface="Browallia New" panose="020B0604020202020204" pitchFamily="34" charset="-34"/>
                <a:cs typeface="Browallia New" panose="020B0604020202020204" pitchFamily="34" charset="-34"/>
              </a:rPr>
              <a:t>   </a:t>
            </a:r>
            <a:endParaRPr lang="th-TH" sz="4000" dirty="0">
              <a:solidFill>
                <a:srgbClr val="0033CC"/>
              </a:solidFill>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76184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097443"/>
            <a:ext cx="8748464" cy="5139869"/>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มาตรฐานตอนที่ </a:t>
            </a:r>
            <a:r>
              <a:rPr lang="en-US" sz="3200" b="1" dirty="0" smtClean="0">
                <a:solidFill>
                  <a:srgbClr val="0033CC"/>
                </a:solidFill>
                <a:latin typeface="BrowalliaUPC" panose="020B0604020202020204" pitchFamily="34" charset="-34"/>
                <a:cs typeface="BrowalliaUPC" panose="020B0604020202020204" pitchFamily="34" charset="-34"/>
              </a:rPr>
              <a:t>I </a:t>
            </a:r>
            <a:r>
              <a:rPr lang="th-TH" sz="3200" b="1" dirty="0" smtClean="0">
                <a:solidFill>
                  <a:srgbClr val="0033CC"/>
                </a:solidFill>
                <a:latin typeface="BrowalliaUPC" panose="020B0604020202020204" pitchFamily="34" charset="-34"/>
                <a:cs typeface="BrowalliaUPC" panose="020B0604020202020204" pitchFamily="34" charset="-34"/>
              </a:rPr>
              <a:t>ที่มีการเพิ่มเติมในหัวข้อสำคัญ</a:t>
            </a: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I-1.2</a:t>
            </a:r>
            <a:r>
              <a:rPr lang="th-TH" sz="3200" dirty="0" smtClean="0">
                <a:latin typeface="BrowalliaUPC" panose="020B0604020202020204" pitchFamily="34" charset="-34"/>
                <a:cs typeface="BrowalliaUPC" panose="020B0604020202020204" pitchFamily="34" charset="-34"/>
              </a:rPr>
              <a:t> ก.</a:t>
            </a:r>
            <a:r>
              <a:rPr lang="en-US" sz="3200" dirty="0" smtClean="0">
                <a:latin typeface="BrowalliaUPC" panose="020B0604020202020204" pitchFamily="34" charset="-34"/>
                <a:cs typeface="BrowalliaUPC" panose="020B0604020202020204" pitchFamily="34" charset="-34"/>
              </a:rPr>
              <a:t>(3) </a:t>
            </a:r>
            <a:r>
              <a:rPr lang="th-TH" sz="3200" dirty="0" smtClean="0">
                <a:latin typeface="BrowalliaUPC" panose="020B0604020202020204" pitchFamily="34" charset="-34"/>
                <a:cs typeface="BrowalliaUPC" panose="020B0604020202020204" pitchFamily="34" charset="-34"/>
              </a:rPr>
              <a:t>การวาง</a:t>
            </a:r>
            <a:r>
              <a:rPr lang="th-TH" sz="3200" b="1" dirty="0" smtClean="0">
                <a:latin typeface="BrowalliaUPC" panose="020B0604020202020204" pitchFamily="34" charset="-34"/>
                <a:cs typeface="BrowalliaUPC" panose="020B0604020202020204" pitchFamily="34" charset="-34"/>
              </a:rPr>
              <a:t>ระบบกำกับดูแลทางคลินิก</a:t>
            </a:r>
            <a:r>
              <a:rPr lang="th-TH" sz="3200" dirty="0" smtClean="0">
                <a:latin typeface="BrowalliaUPC" panose="020B0604020202020204" pitchFamily="34" charset="-34"/>
                <a:cs typeface="BrowalliaUPC" panose="020B0604020202020204" pitchFamily="34" charset="-34"/>
              </a:rPr>
              <a:t> (</a:t>
            </a:r>
            <a:r>
              <a:rPr lang="en-US" sz="3200" dirty="0" smtClean="0">
                <a:latin typeface="BrowalliaUPC" panose="020B0604020202020204" pitchFamily="34" charset="-34"/>
                <a:cs typeface="BrowalliaUPC" panose="020B0604020202020204" pitchFamily="34" charset="-34"/>
              </a:rPr>
              <a:t>clinical governance</a:t>
            </a:r>
            <a:r>
              <a:rPr lang="th-TH" sz="3200" dirty="0" smtClean="0">
                <a:latin typeface="BrowalliaUPC" panose="020B0604020202020204" pitchFamily="34" charset="-34"/>
                <a:cs typeface="BrowalliaUPC" panose="020B0604020202020204" pitchFamily="34" charset="-34"/>
              </a:rPr>
              <a:t>)</a:t>
            </a:r>
            <a:endParaRPr lang="en-US" sz="3200" dirty="0" smtClean="0">
              <a:latin typeface="BrowalliaUPC" panose="020B0604020202020204" pitchFamily="34" charset="-34"/>
              <a:cs typeface="BrowalliaUPC" panose="020B0604020202020204" pitchFamily="34" charset="-34"/>
            </a:endParaRP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I-1.2 </a:t>
            </a:r>
            <a:r>
              <a:rPr lang="th-TH" sz="3200" dirty="0" smtClean="0">
                <a:latin typeface="BrowalliaUPC" panose="020B0604020202020204" pitchFamily="34" charset="-34"/>
                <a:cs typeface="BrowalliaUPC" panose="020B0604020202020204" pitchFamily="34" charset="-34"/>
              </a:rPr>
              <a:t>ข.</a:t>
            </a:r>
            <a:r>
              <a:rPr lang="en-US" sz="3200" dirty="0" smtClean="0">
                <a:latin typeface="BrowalliaUPC" panose="020B0604020202020204" pitchFamily="34" charset="-34"/>
                <a:cs typeface="BrowalliaUPC" panose="020B0604020202020204" pitchFamily="34" charset="-34"/>
              </a:rPr>
              <a:t>(3) </a:t>
            </a:r>
            <a:r>
              <a:rPr lang="th-TH" sz="3200" dirty="0" smtClean="0">
                <a:latin typeface="BrowalliaUPC" panose="020B0604020202020204" pitchFamily="34" charset="-34"/>
                <a:cs typeface="BrowalliaUPC" panose="020B0604020202020204" pitchFamily="34" charset="-34"/>
              </a:rPr>
              <a:t>ประเด็นทาง</a:t>
            </a:r>
            <a:r>
              <a:rPr lang="th-TH" sz="3200" b="1" dirty="0" smtClean="0">
                <a:latin typeface="BrowalliaUPC" panose="020B0604020202020204" pitchFamily="34" charset="-34"/>
                <a:cs typeface="BrowalliaUPC" panose="020B0604020202020204" pitchFamily="34" charset="-34"/>
              </a:rPr>
              <a:t>จริยธรรม</a:t>
            </a:r>
            <a:r>
              <a:rPr lang="th-TH" sz="3200" dirty="0" smtClean="0">
                <a:latin typeface="BrowalliaUPC" panose="020B0604020202020204" pitchFamily="34" charset="-34"/>
                <a:cs typeface="BrowalliaUPC" panose="020B0604020202020204" pitchFamily="34" charset="-34"/>
              </a:rPr>
              <a:t>ที่ยากลำบากในการตัดสินใจ</a:t>
            </a:r>
            <a:endParaRPr lang="en-US" sz="3200" dirty="0" smtClean="0">
              <a:latin typeface="BrowalliaUPC" panose="020B0604020202020204" pitchFamily="34" charset="-34"/>
              <a:cs typeface="BrowalliaUPC" panose="020B0604020202020204" pitchFamily="34" charset="-34"/>
            </a:endParaRPr>
          </a:p>
          <a:p>
            <a:pPr marL="742950" indent="-514350">
              <a:buFont typeface="+mj-lt"/>
              <a:buAutoNum type="arabicPeriod"/>
            </a:pPr>
            <a:r>
              <a:rPr lang="en-US" sz="3200" dirty="0">
                <a:latin typeface="BrowalliaUPC" panose="020B0604020202020204" pitchFamily="34" charset="-34"/>
                <a:cs typeface="BrowalliaUPC" panose="020B0604020202020204" pitchFamily="34" charset="-34"/>
              </a:rPr>
              <a:t>I-2.1 </a:t>
            </a:r>
            <a:r>
              <a:rPr lang="th-TH" sz="3200" dirty="0">
                <a:latin typeface="BrowalliaUPC" panose="020B0604020202020204" pitchFamily="34" charset="-34"/>
                <a:cs typeface="BrowalliaUPC" panose="020B0604020202020204" pitchFamily="34" charset="-34"/>
              </a:rPr>
              <a:t>ก.(2) การกำหนด</a:t>
            </a:r>
            <a:r>
              <a:rPr lang="th-TH" sz="3200" b="1" dirty="0">
                <a:latin typeface="BrowalliaUPC" panose="020B0604020202020204" pitchFamily="34" charset="-34"/>
                <a:cs typeface="BrowalliaUPC" panose="020B0604020202020204" pitchFamily="34" charset="-34"/>
              </a:rPr>
              <a:t>โอกาสเชิงกล</a:t>
            </a:r>
            <a:r>
              <a:rPr lang="th-TH" sz="3200" b="1" dirty="0" smtClean="0">
                <a:latin typeface="BrowalliaUPC" panose="020B0604020202020204" pitchFamily="34" charset="-34"/>
                <a:cs typeface="BrowalliaUPC" panose="020B0604020202020204" pitchFamily="34" charset="-34"/>
              </a:rPr>
              <a:t>ยุทธ์</a:t>
            </a:r>
            <a:endParaRPr lang="th-TH" sz="3200" dirty="0">
              <a:latin typeface="BrowalliaUPC" panose="020B0604020202020204" pitchFamily="34" charset="-34"/>
              <a:cs typeface="BrowalliaUPC" panose="020B0604020202020204" pitchFamily="34" charset="-34"/>
            </a:endParaRPr>
          </a:p>
          <a:p>
            <a:pPr marL="742950" indent="-514350">
              <a:buFont typeface="+mj-lt"/>
              <a:buAutoNum type="arabicPeriod"/>
            </a:pPr>
            <a:r>
              <a:rPr lang="en-US" sz="3200" dirty="0">
                <a:latin typeface="BrowalliaUPC" panose="020B0604020202020204" pitchFamily="34" charset="-34"/>
                <a:cs typeface="BrowalliaUPC" panose="020B0604020202020204" pitchFamily="34" charset="-34"/>
              </a:rPr>
              <a:t>I-3.3 </a:t>
            </a:r>
            <a:r>
              <a:rPr lang="th-TH" sz="3200" dirty="0">
                <a:latin typeface="BrowalliaUPC" panose="020B0604020202020204" pitchFamily="34" charset="-34"/>
                <a:cs typeface="BrowalliaUPC" panose="020B0604020202020204" pitchFamily="34" charset="-34"/>
              </a:rPr>
              <a:t>ข</a:t>
            </a:r>
            <a:r>
              <a:rPr lang="en-US" sz="3200" dirty="0">
                <a:latin typeface="BrowalliaUPC" panose="020B0604020202020204" pitchFamily="34" charset="-34"/>
                <a:cs typeface="BrowalliaUPC" panose="020B0604020202020204" pitchFamily="34" charset="-34"/>
              </a:rPr>
              <a:t>.</a:t>
            </a:r>
            <a:r>
              <a:rPr lang="th-TH" sz="3200" dirty="0">
                <a:latin typeface="BrowalliaUPC" panose="020B0604020202020204" pitchFamily="34" charset="-34"/>
                <a:cs typeface="BrowalliaUPC" panose="020B0604020202020204" pitchFamily="34" charset="-34"/>
              </a:rPr>
              <a:t>(7) การคุ้มครองสิทธิของผู้ป่วยที่เข้าร่วม</a:t>
            </a:r>
            <a:r>
              <a:rPr lang="th-TH" sz="3200" b="1" dirty="0">
                <a:latin typeface="BrowalliaUPC" panose="020B0604020202020204" pitchFamily="34" charset="-34"/>
                <a:cs typeface="BrowalliaUPC" panose="020B0604020202020204" pitchFamily="34" charset="-34"/>
              </a:rPr>
              <a:t>งานวิจัยทางคลินิก</a:t>
            </a:r>
            <a:endParaRPr lang="en-US" sz="3200" b="1" dirty="0">
              <a:latin typeface="BrowalliaUPC" panose="020B0604020202020204" pitchFamily="34" charset="-34"/>
              <a:cs typeface="BrowalliaUPC" panose="020B0604020202020204" pitchFamily="34" charset="-34"/>
            </a:endParaRP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I-4.2 </a:t>
            </a:r>
            <a:r>
              <a:rPr lang="th-TH" sz="3200" dirty="0" smtClean="0">
                <a:latin typeface="BrowalliaUPC" panose="020B0604020202020204" pitchFamily="34" charset="-34"/>
                <a:cs typeface="BrowalliaUPC" panose="020B0604020202020204" pitchFamily="34" charset="-34"/>
              </a:rPr>
              <a:t>ข.</a:t>
            </a:r>
            <a:r>
              <a:rPr lang="en-US" sz="3200" dirty="0" smtClean="0">
                <a:latin typeface="BrowalliaUPC" panose="020B0604020202020204" pitchFamily="34" charset="-34"/>
                <a:cs typeface="BrowalliaUPC" panose="020B0604020202020204" pitchFamily="34" charset="-34"/>
              </a:rPr>
              <a:t>(3) </a:t>
            </a:r>
            <a:r>
              <a:rPr lang="th-TH" sz="3200" dirty="0" smtClean="0">
                <a:latin typeface="BrowalliaUPC" panose="020B0604020202020204" pitchFamily="34" charset="-34"/>
                <a:cs typeface="BrowalliaUPC" panose="020B0604020202020204" pitchFamily="34" charset="-34"/>
              </a:rPr>
              <a:t>การส่งข้อมูลผู้ป่วยโดยใช้</a:t>
            </a:r>
            <a:r>
              <a:rPr lang="th-TH" sz="3200" b="1" dirty="0" smtClean="0">
                <a:latin typeface="BrowalliaUPC" panose="020B0604020202020204" pitchFamily="34" charset="-34"/>
                <a:cs typeface="BrowalliaUPC" panose="020B0604020202020204" pitchFamily="34" charset="-34"/>
              </a:rPr>
              <a:t>สื่อสังคมออนไลน์</a:t>
            </a: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I-6.1 </a:t>
            </a:r>
            <a:r>
              <a:rPr lang="th-TH" sz="3200" dirty="0" smtClean="0">
                <a:latin typeface="BrowalliaUPC" panose="020B0604020202020204" pitchFamily="34" charset="-34"/>
                <a:cs typeface="BrowalliaUPC" panose="020B0604020202020204" pitchFamily="34" charset="-34"/>
              </a:rPr>
              <a:t>ค.(</a:t>
            </a:r>
            <a:r>
              <a:rPr lang="en-US" sz="3200" dirty="0" smtClean="0">
                <a:latin typeface="BrowalliaUPC" panose="020B0604020202020204" pitchFamily="34" charset="-34"/>
                <a:cs typeface="BrowalliaUPC" panose="020B0604020202020204" pitchFamily="34" charset="-34"/>
              </a:rPr>
              <a:t>1</a:t>
            </a:r>
            <a:r>
              <a:rPr lang="th-TH" sz="3200" dirty="0" smtClean="0">
                <a:latin typeface="BrowalliaUPC" panose="020B0604020202020204" pitchFamily="34" charset="-34"/>
                <a:cs typeface="BrowalliaUPC" panose="020B0604020202020204" pitchFamily="34" charset="-34"/>
              </a:rPr>
              <a:t>) การจัดการ</a:t>
            </a:r>
            <a:r>
              <a:rPr lang="th-TH" sz="3200" b="1" dirty="0" smtClean="0">
                <a:latin typeface="BrowalliaUPC" panose="020B0604020202020204" pitchFamily="34" charset="-34"/>
                <a:cs typeface="BrowalliaUPC" panose="020B0604020202020204" pitchFamily="34" charset="-34"/>
              </a:rPr>
              <a:t>ห่วงโซ่อุปทาน</a:t>
            </a:r>
            <a:endParaRPr lang="en-US" sz="3200" b="1" dirty="0" smtClean="0">
              <a:latin typeface="BrowalliaUPC" panose="020B0604020202020204" pitchFamily="34" charset="-34"/>
              <a:cs typeface="BrowalliaUPC" panose="020B0604020202020204" pitchFamily="34" charset="-34"/>
            </a:endParaRPr>
          </a:p>
          <a:p>
            <a:pPr marL="742950" indent="-514350">
              <a:buFont typeface="+mj-lt"/>
              <a:buAutoNum type="arabicPeriod"/>
            </a:pPr>
            <a:r>
              <a:rPr lang="en-US" sz="3200" dirty="0">
                <a:latin typeface="BrowalliaUPC" panose="020B0604020202020204" pitchFamily="34" charset="-34"/>
                <a:cs typeface="BrowalliaUPC" panose="020B0604020202020204" pitchFamily="34" charset="-34"/>
              </a:rPr>
              <a:t>I-6.1 </a:t>
            </a:r>
            <a:r>
              <a:rPr lang="th-TH" sz="3200" dirty="0">
                <a:latin typeface="BrowalliaUPC" panose="020B0604020202020204" pitchFamily="34" charset="-34"/>
                <a:cs typeface="BrowalliaUPC" panose="020B0604020202020204" pitchFamily="34" charset="-34"/>
              </a:rPr>
              <a:t>ง</a:t>
            </a:r>
            <a:r>
              <a:rPr lang="th-TH" sz="3200" dirty="0" smtClean="0">
                <a:latin typeface="BrowalliaUPC" panose="020B0604020202020204" pitchFamily="34" charset="-34"/>
                <a:cs typeface="BrowalliaUPC" panose="020B0604020202020204" pitchFamily="34" charset="-34"/>
              </a:rPr>
              <a:t>.(</a:t>
            </a:r>
            <a:r>
              <a:rPr lang="en-US" sz="3200" dirty="0">
                <a:latin typeface="BrowalliaUPC" panose="020B0604020202020204" pitchFamily="34" charset="-34"/>
                <a:cs typeface="BrowalliaUPC" panose="020B0604020202020204" pitchFamily="34" charset="-34"/>
              </a:rPr>
              <a:t>1</a:t>
            </a:r>
            <a:r>
              <a:rPr lang="th-TH" sz="3200" dirty="0">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การจัดการ</a:t>
            </a:r>
            <a:r>
              <a:rPr lang="th-TH" sz="3200" b="1" dirty="0" smtClean="0">
                <a:latin typeface="BrowalliaUPC" panose="020B0604020202020204" pitchFamily="34" charset="-34"/>
                <a:cs typeface="BrowalliaUPC" panose="020B0604020202020204" pitchFamily="34" charset="-34"/>
              </a:rPr>
              <a:t>นวตกรรม</a:t>
            </a:r>
            <a:endParaRPr lang="en-US" sz="3200" b="1" dirty="0" smtClean="0">
              <a:latin typeface="BrowalliaUPC" panose="020B0604020202020204" pitchFamily="34" charset="-34"/>
              <a:cs typeface="BrowalliaUPC" panose="020B0604020202020204" pitchFamily="34" charset="-34"/>
            </a:endParaRP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I-6.1 </a:t>
            </a:r>
            <a:r>
              <a:rPr lang="th-TH" sz="3200" dirty="0" smtClean="0">
                <a:latin typeface="BrowalliaUPC" panose="020B0604020202020204" pitchFamily="34" charset="-34"/>
                <a:cs typeface="BrowalliaUPC" panose="020B0604020202020204" pitchFamily="34" charset="-34"/>
              </a:rPr>
              <a:t>จ. การจัดการด้าน</a:t>
            </a:r>
            <a:r>
              <a:rPr lang="th-TH" sz="3200" b="1" dirty="0" smtClean="0">
                <a:latin typeface="BrowalliaUPC" panose="020B0604020202020204" pitchFamily="34" charset="-34"/>
                <a:cs typeface="BrowalliaUPC" panose="020B0604020202020204" pitchFamily="34" charset="-34"/>
              </a:rPr>
              <a:t>การเรียนการสอนทางคลินิก</a:t>
            </a:r>
            <a:endParaRPr lang="th-TH" sz="3200" b="1" dirty="0">
              <a:latin typeface="BrowalliaUPC" panose="020B0604020202020204" pitchFamily="34" charset="-34"/>
              <a:cs typeface="BrowalliaUPC" panose="020B0604020202020204" pitchFamily="34" charset="-34"/>
            </a:endParaRPr>
          </a:p>
        </p:txBody>
      </p:sp>
      <p:sp>
        <p:nvSpPr>
          <p:cNvPr id="4" name="TextBox 3"/>
          <p:cNvSpPr txBox="1"/>
          <p:nvPr/>
        </p:nvSpPr>
        <p:spPr>
          <a:xfrm>
            <a:off x="251520" y="34485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การเพิ่มเติมในหัวข้อที่สำคัญ</a:t>
            </a:r>
            <a:endParaRPr lang="en-US" sz="40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518524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960938" y="1524000"/>
            <a:ext cx="4030662" cy="3994150"/>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800"/>
          </a:p>
        </p:txBody>
      </p:sp>
      <p:sp>
        <p:nvSpPr>
          <p:cNvPr id="7171" name="Rectangle 5"/>
          <p:cNvSpPr>
            <a:spLocks noChangeArrowheads="1"/>
          </p:cNvSpPr>
          <p:nvPr/>
        </p:nvSpPr>
        <p:spPr bwMode="auto">
          <a:xfrm>
            <a:off x="152400" y="1509713"/>
            <a:ext cx="4502150" cy="3316287"/>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800"/>
          </a:p>
        </p:txBody>
      </p:sp>
      <p:sp>
        <p:nvSpPr>
          <p:cNvPr id="7172" name="Rectangle 6"/>
          <p:cNvSpPr>
            <a:spLocks noChangeArrowheads="1"/>
          </p:cNvSpPr>
          <p:nvPr/>
        </p:nvSpPr>
        <p:spPr bwMode="auto">
          <a:xfrm>
            <a:off x="228600" y="3030538"/>
            <a:ext cx="4343400" cy="9620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p>
        </p:txBody>
      </p:sp>
      <p:sp>
        <p:nvSpPr>
          <p:cNvPr id="7173" name="Text Box 8"/>
          <p:cNvSpPr txBox="1">
            <a:spLocks noChangeArrowheads="1"/>
          </p:cNvSpPr>
          <p:nvPr/>
        </p:nvSpPr>
        <p:spPr bwMode="auto">
          <a:xfrm>
            <a:off x="704850" y="2106613"/>
            <a:ext cx="3816350" cy="839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200" b="1">
                <a:solidFill>
                  <a:schemeClr val="bg1"/>
                </a:solidFill>
                <a:cs typeface="Browallia New" panose="020B0604020202020204" pitchFamily="34" charset="-34"/>
              </a:rPr>
              <a:t>ระบบกำกับดูแลองค์กร</a:t>
            </a:r>
          </a:p>
          <a:p>
            <a:pPr algn="ctr" eaLnBrk="1" hangingPunct="1">
              <a:lnSpc>
                <a:spcPct val="80000"/>
              </a:lnSpc>
              <a:spcBef>
                <a:spcPct val="0"/>
              </a:spcBef>
              <a:buFontTx/>
              <a:buNone/>
            </a:pPr>
            <a:r>
              <a:rPr lang="th-TH" altLang="en-US" sz="1800">
                <a:solidFill>
                  <a:schemeClr val="bg1"/>
                </a:solidFill>
                <a:latin typeface="Browallia New" panose="020B0604020202020204" pitchFamily="34" charset="-34"/>
                <a:cs typeface="Browallia New" panose="020B0604020202020204" pitchFamily="34" charset="-34"/>
              </a:rPr>
              <a:t>การกระทำของผู้นำระดับสูง แผนกลยุทธ์ การเงิน ความโปร่งใส การตรวจสอบ ผลประโยชน์ของผู้มีส่วนได้เสีย</a:t>
            </a:r>
          </a:p>
        </p:txBody>
      </p:sp>
      <p:sp>
        <p:nvSpPr>
          <p:cNvPr id="7174" name="Text Box 9"/>
          <p:cNvSpPr txBox="1">
            <a:spLocks noChangeArrowheads="1"/>
          </p:cNvSpPr>
          <p:nvPr/>
        </p:nvSpPr>
        <p:spPr bwMode="auto">
          <a:xfrm>
            <a:off x="304800" y="3101975"/>
            <a:ext cx="2560638" cy="8556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200" b="1">
                <a:solidFill>
                  <a:schemeClr val="bg1"/>
                </a:solidFill>
                <a:latin typeface="Browallia New" panose="020B0604020202020204" pitchFamily="34" charset="-34"/>
                <a:cs typeface="Browallia New" panose="020B0604020202020204" pitchFamily="34" charset="-34"/>
              </a:rPr>
              <a:t>ประเมินผลการดำเนินการ</a:t>
            </a:r>
          </a:p>
          <a:p>
            <a:pPr algn="ctr" eaLnBrk="1" hangingPunct="1">
              <a:lnSpc>
                <a:spcPct val="80000"/>
              </a:lnSpc>
              <a:spcBef>
                <a:spcPct val="0"/>
              </a:spcBef>
              <a:buFontTx/>
              <a:buNone/>
            </a:pPr>
            <a:r>
              <a:rPr lang="th-TH" altLang="en-US" sz="2000">
                <a:solidFill>
                  <a:schemeClr val="bg1"/>
                </a:solidFill>
                <a:latin typeface="Browallia New" panose="020B0604020202020204" pitchFamily="34" charset="-34"/>
                <a:cs typeface="Browallia New" panose="020B0604020202020204" pitchFamily="34" charset="-34"/>
              </a:rPr>
              <a:t>ผู้นำระดับสูง ระบบการนำ </a:t>
            </a:r>
            <a:endParaRPr lang="en-US" altLang="en-US" sz="2000">
              <a:solidFill>
                <a:schemeClr val="bg1"/>
              </a:solidFill>
              <a:latin typeface="Browallia New" panose="020B0604020202020204" pitchFamily="34" charset="-34"/>
              <a:cs typeface="Browallia New" panose="020B0604020202020204" pitchFamily="34" charset="-34"/>
            </a:endParaRPr>
          </a:p>
          <a:p>
            <a:pPr algn="ctr" eaLnBrk="1" hangingPunct="1">
              <a:lnSpc>
                <a:spcPct val="80000"/>
              </a:lnSpc>
              <a:spcBef>
                <a:spcPct val="0"/>
              </a:spcBef>
              <a:buFontTx/>
              <a:buNone/>
            </a:pPr>
            <a:r>
              <a:rPr lang="th-TH" altLang="en-US" sz="2000">
                <a:solidFill>
                  <a:schemeClr val="bg1"/>
                </a:solidFill>
                <a:latin typeface="Browallia New" panose="020B0604020202020204" pitchFamily="34" charset="-34"/>
                <a:cs typeface="Browallia New" panose="020B0604020202020204" pitchFamily="34" charset="-34"/>
              </a:rPr>
              <a:t>ระบบกำกับดูแลองค์กร</a:t>
            </a:r>
          </a:p>
        </p:txBody>
      </p:sp>
      <p:sp>
        <p:nvSpPr>
          <p:cNvPr id="7175" name="AutoShape 11">
            <a:hlinkClick r:id="rId2" action="ppaction://hlinksldjump" highlightClick="1"/>
          </p:cNvPr>
          <p:cNvSpPr>
            <a:spLocks noChangeArrowheads="1"/>
          </p:cNvSpPr>
          <p:nvPr/>
        </p:nvSpPr>
        <p:spPr bwMode="auto">
          <a:xfrm>
            <a:off x="260350" y="240347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000"/>
              <a:t>1</a:t>
            </a:r>
          </a:p>
        </p:txBody>
      </p:sp>
      <p:sp>
        <p:nvSpPr>
          <p:cNvPr id="7176" name="Text Box 15"/>
          <p:cNvSpPr txBox="1">
            <a:spLocks noChangeArrowheads="1"/>
          </p:cNvSpPr>
          <p:nvPr/>
        </p:nvSpPr>
        <p:spPr bwMode="auto">
          <a:xfrm>
            <a:off x="3044825" y="3052763"/>
            <a:ext cx="1450975" cy="9207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200" b="1" dirty="0">
                <a:solidFill>
                  <a:schemeClr val="bg1"/>
                </a:solidFill>
                <a:latin typeface="Browallia New" panose="020B0604020202020204" pitchFamily="34" charset="-34"/>
                <a:cs typeface="Browallia New" panose="020B0604020202020204" pitchFamily="34" charset="-34"/>
              </a:rPr>
              <a:t>ปรับปรุงประสิทธิผลของการนำ</a:t>
            </a:r>
            <a:endParaRPr lang="en-US" altLang="en-US" sz="2200" b="1" dirty="0">
              <a:solidFill>
                <a:schemeClr val="bg1"/>
              </a:solidFill>
              <a:latin typeface="Browallia New" panose="020B0604020202020204" pitchFamily="34" charset="-34"/>
              <a:cs typeface="Browallia New" panose="020B0604020202020204" pitchFamily="34" charset="-34"/>
            </a:endParaRPr>
          </a:p>
        </p:txBody>
      </p:sp>
      <p:cxnSp>
        <p:nvCxnSpPr>
          <p:cNvPr id="7177" name="AutoShape 16"/>
          <p:cNvCxnSpPr>
            <a:cxnSpLocks noChangeShapeType="1"/>
            <a:stCxn id="7174" idx="3"/>
            <a:endCxn id="7176" idx="1"/>
          </p:cNvCxnSpPr>
          <p:nvPr/>
        </p:nvCxnSpPr>
        <p:spPr bwMode="auto">
          <a:xfrm flipV="1">
            <a:off x="2865438" y="3513138"/>
            <a:ext cx="179387" cy="17462"/>
          </a:xfrm>
          <a:prstGeom prst="straightConnector1">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8" name="Rectangle 17"/>
          <p:cNvSpPr>
            <a:spLocks noChangeArrowheads="1"/>
          </p:cNvSpPr>
          <p:nvPr/>
        </p:nvSpPr>
        <p:spPr bwMode="auto">
          <a:xfrm>
            <a:off x="179388" y="5186363"/>
            <a:ext cx="4032250" cy="1308100"/>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800"/>
          </a:p>
        </p:txBody>
      </p:sp>
      <p:sp>
        <p:nvSpPr>
          <p:cNvPr id="7179" name="Text Box 18"/>
          <p:cNvSpPr txBox="1">
            <a:spLocks noChangeArrowheads="1"/>
          </p:cNvSpPr>
          <p:nvPr/>
        </p:nvSpPr>
        <p:spPr bwMode="auto">
          <a:xfrm>
            <a:off x="1093788" y="5828550"/>
            <a:ext cx="2432050" cy="62478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200" b="1" dirty="0">
                <a:solidFill>
                  <a:schemeClr val="bg1"/>
                </a:solidFill>
                <a:latin typeface="Browallia New" panose="020B0604020202020204" pitchFamily="34" charset="-34"/>
                <a:cs typeface="Browallia New" panose="020B0604020202020204" pitchFamily="34" charset="-34"/>
              </a:rPr>
              <a:t>ความผาสุกของสังคม</a:t>
            </a:r>
            <a:endParaRPr lang="en-US" altLang="en-US" sz="2200" b="1" dirty="0">
              <a:solidFill>
                <a:schemeClr val="bg1"/>
              </a:solidFill>
              <a:latin typeface="Browallia New" panose="020B0604020202020204" pitchFamily="34" charset="-34"/>
              <a:cs typeface="Browallia New" panose="020B0604020202020204" pitchFamily="34" charset="-34"/>
            </a:endParaRPr>
          </a:p>
          <a:p>
            <a:pPr algn="ctr" eaLnBrk="1" hangingPunct="1">
              <a:lnSpc>
                <a:spcPct val="80000"/>
              </a:lnSpc>
              <a:spcBef>
                <a:spcPct val="0"/>
              </a:spcBef>
              <a:buFontTx/>
              <a:buNone/>
            </a:pPr>
            <a:r>
              <a:rPr lang="th-TH" altLang="en-US" sz="2000" dirty="0">
                <a:solidFill>
                  <a:schemeClr val="bg1"/>
                </a:solidFill>
                <a:latin typeface="Browallia New" panose="020B0604020202020204" pitchFamily="34" charset="-34"/>
                <a:cs typeface="Browallia New" panose="020B0604020202020204" pitchFamily="34" charset="-34"/>
              </a:rPr>
              <a:t>สิ่งแวดล้อม สังคม เศรษฐกิจ</a:t>
            </a:r>
            <a:endParaRPr lang="en-US" altLang="en-US" sz="2000" dirty="0">
              <a:solidFill>
                <a:schemeClr val="bg1"/>
              </a:solidFill>
              <a:latin typeface="Browallia New" panose="020B0604020202020204" pitchFamily="34" charset="-34"/>
              <a:cs typeface="Browallia New" panose="020B0604020202020204" pitchFamily="34" charset="-34"/>
            </a:endParaRPr>
          </a:p>
        </p:txBody>
      </p:sp>
      <p:sp>
        <p:nvSpPr>
          <p:cNvPr id="7180" name="AutoShape 32">
            <a:hlinkClick r:id="rId3" action="ppaction://hlinksldjump" highlightClick="1"/>
          </p:cNvPr>
          <p:cNvSpPr>
            <a:spLocks noChangeArrowheads="1"/>
          </p:cNvSpPr>
          <p:nvPr/>
        </p:nvSpPr>
        <p:spPr bwMode="auto">
          <a:xfrm>
            <a:off x="5054600" y="386080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000"/>
              <a:t>2</a:t>
            </a:r>
          </a:p>
        </p:txBody>
      </p:sp>
      <p:cxnSp>
        <p:nvCxnSpPr>
          <p:cNvPr id="7181" name="AutoShape 37"/>
          <p:cNvCxnSpPr>
            <a:cxnSpLocks noChangeShapeType="1"/>
            <a:stCxn id="7170" idx="2"/>
            <a:endCxn id="7205" idx="0"/>
          </p:cNvCxnSpPr>
          <p:nvPr/>
        </p:nvCxnSpPr>
        <p:spPr bwMode="auto">
          <a:xfrm flipH="1">
            <a:off x="6975475" y="5518150"/>
            <a:ext cx="1588" cy="255588"/>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2" name="AutoShape 12">
            <a:hlinkClick r:id="rId4" action="ppaction://hlinksldjump" highlightClick="1"/>
          </p:cNvPr>
          <p:cNvSpPr>
            <a:spLocks noChangeArrowheads="1"/>
          </p:cNvSpPr>
          <p:nvPr/>
        </p:nvSpPr>
        <p:spPr bwMode="auto">
          <a:xfrm>
            <a:off x="2770188" y="304958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000"/>
              <a:t>2</a:t>
            </a:r>
          </a:p>
        </p:txBody>
      </p:sp>
      <p:sp>
        <p:nvSpPr>
          <p:cNvPr id="7183" name="Text Box 8"/>
          <p:cNvSpPr txBox="1">
            <a:spLocks noChangeArrowheads="1"/>
          </p:cNvSpPr>
          <p:nvPr/>
        </p:nvSpPr>
        <p:spPr bwMode="auto">
          <a:xfrm>
            <a:off x="704850" y="4076700"/>
            <a:ext cx="3835400" cy="6588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200" b="1">
                <a:latin typeface="Browallia New" panose="020B0604020202020204" pitchFamily="34" charset="-34"/>
                <a:cs typeface="Browallia New" panose="020B0604020202020204" pitchFamily="34" charset="-34"/>
              </a:rPr>
              <a:t>ระบบกำกับดูแลทางคลินิก</a:t>
            </a:r>
          </a:p>
          <a:p>
            <a:pPr algn="ctr" eaLnBrk="1" hangingPunct="1">
              <a:lnSpc>
                <a:spcPct val="80000"/>
              </a:lnSpc>
              <a:spcBef>
                <a:spcPct val="0"/>
              </a:spcBef>
              <a:buFontTx/>
              <a:buNone/>
            </a:pPr>
            <a:r>
              <a:rPr lang="th-TH" altLang="en-US" sz="2000">
                <a:latin typeface="Browallia New" panose="020B0604020202020204" pitchFamily="34" charset="-34"/>
                <a:cs typeface="Browallia New" panose="020B0604020202020204" pitchFamily="34" charset="-34"/>
              </a:rPr>
              <a:t>สร้างหลักประกันผลลัพธ์คลินิกที่มีคุณภาพสูง</a:t>
            </a:r>
          </a:p>
        </p:txBody>
      </p:sp>
      <p:sp>
        <p:nvSpPr>
          <p:cNvPr id="7184" name="AutoShape 12">
            <a:hlinkClick r:id="rId5" action="ppaction://hlinkpres?slideindex=1&amp;slidetitle=PowerPoint Presentation" highlightClick="1"/>
          </p:cNvPr>
          <p:cNvSpPr>
            <a:spLocks noChangeArrowheads="1"/>
          </p:cNvSpPr>
          <p:nvPr/>
        </p:nvSpPr>
        <p:spPr bwMode="auto">
          <a:xfrm>
            <a:off x="236538" y="4175125"/>
            <a:ext cx="381000" cy="304800"/>
          </a:xfrm>
          <a:prstGeom prst="actionButtonBlank">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000"/>
              <a:t>3</a:t>
            </a:r>
          </a:p>
        </p:txBody>
      </p:sp>
      <p:sp>
        <p:nvSpPr>
          <p:cNvPr id="7185" name="Rectangle 6"/>
          <p:cNvSpPr>
            <a:spLocks noChangeArrowheads="1"/>
          </p:cNvSpPr>
          <p:nvPr/>
        </p:nvSpPr>
        <p:spPr bwMode="auto">
          <a:xfrm>
            <a:off x="5470525" y="3357563"/>
            <a:ext cx="3422650" cy="12430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p>
        </p:txBody>
      </p:sp>
      <p:sp>
        <p:nvSpPr>
          <p:cNvPr id="7186" name="Text Box 29"/>
          <p:cNvSpPr txBox="1">
            <a:spLocks noChangeArrowheads="1"/>
          </p:cNvSpPr>
          <p:nvPr/>
        </p:nvSpPr>
        <p:spPr bwMode="auto">
          <a:xfrm>
            <a:off x="5570538" y="3556000"/>
            <a:ext cx="1230312" cy="92179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200" b="1" dirty="0">
                <a:solidFill>
                  <a:schemeClr val="bg1"/>
                </a:solidFill>
                <a:cs typeface="Browallia New" panose="020B0604020202020204" pitchFamily="34" charset="-34"/>
              </a:rPr>
              <a:t>ส่งเสริมพฤติกรรมที่มีจริยธรรม</a:t>
            </a:r>
          </a:p>
        </p:txBody>
      </p:sp>
      <p:sp>
        <p:nvSpPr>
          <p:cNvPr id="7187" name="Text Box 30"/>
          <p:cNvSpPr txBox="1">
            <a:spLocks noChangeArrowheads="1"/>
          </p:cNvSpPr>
          <p:nvPr/>
        </p:nvSpPr>
        <p:spPr bwMode="auto">
          <a:xfrm>
            <a:off x="7300913" y="3429000"/>
            <a:ext cx="1447800" cy="3794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200" b="1" dirty="0">
                <a:solidFill>
                  <a:schemeClr val="bg1"/>
                </a:solidFill>
                <a:cs typeface="Browallia New" panose="020B0604020202020204" pitchFamily="34" charset="-34"/>
              </a:rPr>
              <a:t>ติดตามกำกับ</a:t>
            </a:r>
            <a:endParaRPr lang="th-TH" altLang="en-US" sz="2200" dirty="0">
              <a:solidFill>
                <a:schemeClr val="bg1"/>
              </a:solidFill>
              <a:cs typeface="Browallia New" panose="020B0604020202020204" pitchFamily="34" charset="-34"/>
            </a:endParaRPr>
          </a:p>
        </p:txBody>
      </p:sp>
      <p:sp>
        <p:nvSpPr>
          <p:cNvPr id="7188" name="Text Box 31"/>
          <p:cNvSpPr txBox="1">
            <a:spLocks noChangeArrowheads="1"/>
          </p:cNvSpPr>
          <p:nvPr/>
        </p:nvSpPr>
        <p:spPr bwMode="auto">
          <a:xfrm>
            <a:off x="7327900" y="3956050"/>
            <a:ext cx="1409700" cy="5905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70000"/>
              </a:lnSpc>
              <a:spcBef>
                <a:spcPct val="0"/>
              </a:spcBef>
              <a:buFontTx/>
              <a:buNone/>
            </a:pPr>
            <a:r>
              <a:rPr lang="th-TH" altLang="en-US" sz="2200" b="1" dirty="0">
                <a:solidFill>
                  <a:schemeClr val="bg1"/>
                </a:solidFill>
                <a:cs typeface="Browallia New" panose="020B0604020202020204" pitchFamily="34" charset="-34"/>
              </a:rPr>
              <a:t>ดำเนินการต่อการฝ่าฝืน</a:t>
            </a:r>
          </a:p>
        </p:txBody>
      </p:sp>
      <p:cxnSp>
        <p:nvCxnSpPr>
          <p:cNvPr id="7189" name="AutoShape 34"/>
          <p:cNvCxnSpPr>
            <a:cxnSpLocks noChangeShapeType="1"/>
            <a:stCxn id="7186" idx="3"/>
            <a:endCxn id="7187" idx="1"/>
          </p:cNvCxnSpPr>
          <p:nvPr/>
        </p:nvCxnSpPr>
        <p:spPr bwMode="auto">
          <a:xfrm flipV="1">
            <a:off x="6800850" y="3618707"/>
            <a:ext cx="500063" cy="398189"/>
          </a:xfrm>
          <a:prstGeom prst="bentConnector3">
            <a:avLst>
              <a:gd name="adj1" fmla="val 50000"/>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0" name="AutoShape 35"/>
          <p:cNvCxnSpPr>
            <a:cxnSpLocks noChangeShapeType="1"/>
            <a:stCxn id="7186" idx="3"/>
            <a:endCxn id="7188" idx="1"/>
          </p:cNvCxnSpPr>
          <p:nvPr/>
        </p:nvCxnSpPr>
        <p:spPr bwMode="auto">
          <a:xfrm>
            <a:off x="6800850" y="4016896"/>
            <a:ext cx="527050" cy="234429"/>
          </a:xfrm>
          <a:prstGeom prst="bentConnector3">
            <a:avLst>
              <a:gd name="adj1" fmla="val 50000"/>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1" name="AutoShape 36"/>
          <p:cNvCxnSpPr>
            <a:cxnSpLocks noChangeShapeType="1"/>
            <a:stCxn id="7187" idx="2"/>
            <a:endCxn id="7188" idx="0"/>
          </p:cNvCxnSpPr>
          <p:nvPr/>
        </p:nvCxnSpPr>
        <p:spPr bwMode="auto">
          <a:xfrm>
            <a:off x="8024813" y="3808413"/>
            <a:ext cx="7937" cy="147637"/>
          </a:xfrm>
          <a:prstGeom prst="straightConnector1">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2" name="Text Box 8"/>
          <p:cNvSpPr txBox="1">
            <a:spLocks noChangeArrowheads="1"/>
          </p:cNvSpPr>
          <p:nvPr/>
        </p:nvSpPr>
        <p:spPr bwMode="auto">
          <a:xfrm>
            <a:off x="5514975" y="4724400"/>
            <a:ext cx="3378200" cy="7096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a:latin typeface="Browallia New" panose="020B0604020202020204" pitchFamily="34" charset="-34"/>
                <a:cs typeface="Browallia New" panose="020B0604020202020204" pitchFamily="34" charset="-34"/>
              </a:rPr>
              <a:t>กลไกการรับรู้และจัดการ</a:t>
            </a:r>
            <a:r>
              <a:rPr lang="en-US" altLang="en-US" sz="2000">
                <a:latin typeface="Browallia New" panose="020B0604020202020204" pitchFamily="34" charset="-34"/>
                <a:cs typeface="Browallia New" panose="020B0604020202020204" pitchFamily="34" charset="-34"/>
              </a:rPr>
              <a:t> </a:t>
            </a:r>
            <a:r>
              <a:rPr lang="th-TH" altLang="en-US" sz="2200" b="1">
                <a:cs typeface="Browallia New" panose="020B0604020202020204" pitchFamily="34" charset="-34"/>
              </a:rPr>
              <a:t>ประเด็นทางจริยธรรมที่ยากในการตัดสินใจ</a:t>
            </a:r>
          </a:p>
        </p:txBody>
      </p:sp>
      <p:sp>
        <p:nvSpPr>
          <p:cNvPr id="7193" name="AutoShape 12">
            <a:hlinkClick r:id="rId6" action="ppaction://hlinkpres?slideindex=1&amp;slidetitle=PowerPoint Presentation" highlightClick="1"/>
          </p:cNvPr>
          <p:cNvSpPr>
            <a:spLocks noChangeArrowheads="1"/>
          </p:cNvSpPr>
          <p:nvPr/>
        </p:nvSpPr>
        <p:spPr bwMode="auto">
          <a:xfrm>
            <a:off x="5054600" y="4826000"/>
            <a:ext cx="381000" cy="309563"/>
          </a:xfrm>
          <a:prstGeom prst="actionButtonBlank">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000"/>
              <a:t>3</a:t>
            </a:r>
          </a:p>
        </p:txBody>
      </p:sp>
      <p:cxnSp>
        <p:nvCxnSpPr>
          <p:cNvPr id="8" name="Straight Arrow Connector 7"/>
          <p:cNvCxnSpPr/>
          <p:nvPr/>
        </p:nvCxnSpPr>
        <p:spPr>
          <a:xfrm flipV="1">
            <a:off x="4257675" y="6115050"/>
            <a:ext cx="1303338" cy="9525"/>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4379120" y="4933156"/>
            <a:ext cx="1344612" cy="1019175"/>
          </a:xfrm>
          <a:prstGeom prst="bentConnector2">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171" idx="3"/>
          </p:cNvCxnSpPr>
          <p:nvPr/>
        </p:nvCxnSpPr>
        <p:spPr>
          <a:xfrm flipV="1">
            <a:off x="4654550" y="3140075"/>
            <a:ext cx="306388" cy="28575"/>
          </a:xfrm>
          <a:prstGeom prst="straightConnector1">
            <a:avLst/>
          </a:prstGeom>
          <a:ln w="38100">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171" idx="2"/>
          </p:cNvCxnSpPr>
          <p:nvPr/>
        </p:nvCxnSpPr>
        <p:spPr>
          <a:xfrm flipH="1">
            <a:off x="2400300" y="4826000"/>
            <a:ext cx="3175" cy="309563"/>
          </a:xfrm>
          <a:prstGeom prst="straightConnector1">
            <a:avLst/>
          </a:prstGeom>
          <a:ln w="38100">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98" name="Text Box 1030"/>
          <p:cNvSpPr txBox="1">
            <a:spLocks noChangeArrowheads="1"/>
          </p:cNvSpPr>
          <p:nvPr/>
        </p:nvSpPr>
        <p:spPr bwMode="auto">
          <a:xfrm>
            <a:off x="228600" y="908050"/>
            <a:ext cx="8736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ct val="0"/>
              </a:spcBef>
              <a:buFontTx/>
              <a:buNone/>
            </a:pPr>
            <a:r>
              <a:rPr lang="th-TH" altLang="en-US" sz="2400" b="1">
                <a:latin typeface="Browallia New" panose="020B0604020202020204" pitchFamily="34" charset="-34"/>
                <a:cs typeface="Browallia New" panose="020B0604020202020204" pitchFamily="34" charset="-34"/>
              </a:rPr>
              <a:t>องค์กรทำให้มั่นในใจระบบการกำกับดูแลกิจการที่มีความรับผิดชอบ ปฏิบัติตามกฎหมาย มีจริยธรรม มีความรับผิดชอบต่อสังคม</a:t>
            </a:r>
            <a:r>
              <a:rPr lang="en-US" altLang="en-US" sz="2400" b="1">
                <a:latin typeface="Browallia New" panose="020B0604020202020204" pitchFamily="34" charset="-34"/>
                <a:cs typeface="Browallia New" panose="020B0604020202020204" pitchFamily="34" charset="-34"/>
              </a:rPr>
              <a:t>.</a:t>
            </a:r>
          </a:p>
        </p:txBody>
      </p:sp>
      <p:sp>
        <p:nvSpPr>
          <p:cNvPr id="7199" name="Rectangle 1095"/>
          <p:cNvSpPr>
            <a:spLocks noChangeArrowheads="1"/>
          </p:cNvSpPr>
          <p:nvPr/>
        </p:nvSpPr>
        <p:spPr bwMode="auto">
          <a:xfrm>
            <a:off x="0" y="0"/>
            <a:ext cx="9144000" cy="803275"/>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altLang="en-US" sz="2800" b="1">
                <a:solidFill>
                  <a:schemeClr val="bg1"/>
                </a:solidFill>
                <a:latin typeface="Browallia New" panose="020B0604020202020204" pitchFamily="34" charset="-34"/>
                <a:cs typeface="Browallia New" panose="020B0604020202020204" pitchFamily="34" charset="-34"/>
              </a:rPr>
              <a:t>I – 1.2 </a:t>
            </a:r>
            <a:r>
              <a:rPr lang="th-TH" altLang="en-US" sz="2800" b="1">
                <a:solidFill>
                  <a:schemeClr val="bg1"/>
                </a:solidFill>
                <a:latin typeface="Browallia New" panose="020B0604020202020204" pitchFamily="34" charset="-34"/>
                <a:cs typeface="Browallia New" panose="020B0604020202020204" pitchFamily="34" charset="-34"/>
              </a:rPr>
              <a:t>การกำกับดูแลองค์กรและความรับผิดชอบต่อสังคม </a:t>
            </a:r>
            <a:endParaRPr lang="en-US" altLang="en-US" sz="2800" b="1">
              <a:solidFill>
                <a:schemeClr val="bg1"/>
              </a:solidFill>
              <a:latin typeface="Browallia New" panose="020B0604020202020204" pitchFamily="34" charset="-34"/>
              <a:cs typeface="Browallia New" panose="020B0604020202020204" pitchFamily="34" charset="-34"/>
            </a:endParaRPr>
          </a:p>
          <a:p>
            <a:pPr algn="ctr" eaLnBrk="1" hangingPunct="1">
              <a:lnSpc>
                <a:spcPct val="80000"/>
              </a:lnSpc>
              <a:spcBef>
                <a:spcPct val="0"/>
              </a:spcBef>
              <a:buFontTx/>
              <a:buNone/>
            </a:pPr>
            <a:r>
              <a:rPr lang="en-US" altLang="en-US" sz="2800" b="1">
                <a:solidFill>
                  <a:schemeClr val="bg1"/>
                </a:solidFill>
                <a:latin typeface="Browallia New" panose="020B0604020202020204" pitchFamily="34" charset="-34"/>
                <a:cs typeface="Browallia New" panose="020B0604020202020204" pitchFamily="34" charset="-34"/>
              </a:rPr>
              <a:t>(Governance and Societal Responsibility)</a:t>
            </a:r>
            <a:endParaRPr lang="en-US" altLang="en-US" sz="3600">
              <a:solidFill>
                <a:schemeClr val="bg1"/>
              </a:solidFill>
              <a:latin typeface="Browallia New" panose="020B0604020202020204" pitchFamily="34" charset="-34"/>
              <a:cs typeface="Browallia New" panose="020B0604020202020204" pitchFamily="34" charset="-34"/>
            </a:endParaRPr>
          </a:p>
        </p:txBody>
      </p:sp>
      <p:sp>
        <p:nvSpPr>
          <p:cNvPr id="7200" name="AutoShape 1027">
            <a:hlinkClick r:id="rId7" action="ppaction://hlinksldjump" highlightClick="1"/>
          </p:cNvPr>
          <p:cNvSpPr>
            <a:spLocks noChangeArrowheads="1"/>
          </p:cNvSpPr>
          <p:nvPr/>
        </p:nvSpPr>
        <p:spPr bwMode="auto">
          <a:xfrm>
            <a:off x="5257800" y="1614488"/>
            <a:ext cx="3505200" cy="45720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 New" panose="020B0604020202020204" pitchFamily="34" charset="-34"/>
                <a:cs typeface="Browallia New" panose="020B0604020202020204" pitchFamily="34" charset="-34"/>
              </a:rPr>
              <a:t>ข. กฎหมายและจริยธรรม</a:t>
            </a:r>
          </a:p>
        </p:txBody>
      </p:sp>
      <p:sp>
        <p:nvSpPr>
          <p:cNvPr id="7201" name="AutoShape 1041">
            <a:hlinkClick r:id="rId8" action="ppaction://hlinksldjump" highlightClick="1"/>
          </p:cNvPr>
          <p:cNvSpPr>
            <a:spLocks noChangeArrowheads="1"/>
          </p:cNvSpPr>
          <p:nvPr/>
        </p:nvSpPr>
        <p:spPr bwMode="auto">
          <a:xfrm>
            <a:off x="1219200" y="1595438"/>
            <a:ext cx="2590800" cy="45720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 New" panose="020B0604020202020204" pitchFamily="34" charset="-34"/>
                <a:cs typeface="Browallia New" panose="020B0604020202020204" pitchFamily="34" charset="-34"/>
              </a:rPr>
              <a:t>ก. การกำกับดูแลองค์กร</a:t>
            </a:r>
          </a:p>
        </p:txBody>
      </p:sp>
      <p:sp>
        <p:nvSpPr>
          <p:cNvPr id="7202" name="AutoShape 1064">
            <a:hlinkClick r:id="rId9" action="ppaction://hlinksldjump" highlightClick="1"/>
          </p:cNvPr>
          <p:cNvSpPr>
            <a:spLocks noChangeArrowheads="1"/>
          </p:cNvSpPr>
          <p:nvPr/>
        </p:nvSpPr>
        <p:spPr bwMode="auto">
          <a:xfrm>
            <a:off x="574675" y="5295900"/>
            <a:ext cx="3325813" cy="415925"/>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 New" panose="020B0604020202020204" pitchFamily="34" charset="-34"/>
                <a:cs typeface="Browallia New" panose="020B0604020202020204" pitchFamily="34" charset="-34"/>
              </a:rPr>
              <a:t>ค. ความรับผิดชอบต่อสังคม</a:t>
            </a:r>
          </a:p>
        </p:txBody>
      </p:sp>
      <p:sp>
        <p:nvSpPr>
          <p:cNvPr id="7203" name="Text Box 1072"/>
          <p:cNvSpPr txBox="1">
            <a:spLocks noChangeArrowheads="1"/>
          </p:cNvSpPr>
          <p:nvPr/>
        </p:nvSpPr>
        <p:spPr bwMode="auto">
          <a:xfrm>
            <a:off x="5043488" y="2133600"/>
            <a:ext cx="3900487" cy="116801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000" dirty="0">
                <a:solidFill>
                  <a:schemeClr val="bg1"/>
                </a:solidFill>
                <a:latin typeface="Browallia New" panose="020B0604020202020204" pitchFamily="34" charset="-34"/>
                <a:cs typeface="Browallia New" panose="020B0604020202020204" pitchFamily="34" charset="-34"/>
              </a:rPr>
              <a:t>ปฏิบัติตาม</a:t>
            </a:r>
            <a:r>
              <a:rPr lang="th-TH" altLang="en-US" sz="2200" b="1" dirty="0">
                <a:solidFill>
                  <a:schemeClr val="bg1"/>
                </a:solidFill>
                <a:latin typeface="Browallia New" panose="020B0604020202020204" pitchFamily="34" charset="-34"/>
                <a:cs typeface="Browallia New" panose="020B0604020202020204" pitchFamily="34" charset="-34"/>
              </a:rPr>
              <a:t>กฎหมายข้อบังคับ </a:t>
            </a:r>
          </a:p>
          <a:p>
            <a:pPr algn="ctr" eaLnBrk="1" hangingPunct="1">
              <a:lnSpc>
                <a:spcPct val="80000"/>
              </a:lnSpc>
              <a:spcBef>
                <a:spcPct val="0"/>
              </a:spcBef>
              <a:buFontTx/>
              <a:buNone/>
            </a:pPr>
            <a:r>
              <a:rPr lang="th-TH" altLang="en-US" sz="2000" dirty="0">
                <a:solidFill>
                  <a:schemeClr val="bg1"/>
                </a:solidFill>
                <a:latin typeface="Browallia New" panose="020B0604020202020204" pitchFamily="34" charset="-34"/>
                <a:cs typeface="Browallia New" panose="020B0604020202020204" pitchFamily="34" charset="-34"/>
              </a:rPr>
              <a:t>คาดการณ์และเตรียมการเชิงรุกต่อ</a:t>
            </a:r>
          </a:p>
          <a:p>
            <a:pPr algn="ctr" eaLnBrk="1" hangingPunct="1">
              <a:lnSpc>
                <a:spcPct val="80000"/>
              </a:lnSpc>
              <a:spcBef>
                <a:spcPct val="0"/>
              </a:spcBef>
              <a:buFontTx/>
              <a:buNone/>
            </a:pPr>
            <a:r>
              <a:rPr lang="th-TH" altLang="en-US" sz="2200" b="1" dirty="0">
                <a:solidFill>
                  <a:schemeClr val="bg1"/>
                </a:solidFill>
                <a:latin typeface="Browallia New" panose="020B0604020202020204" pitchFamily="34" charset="-34"/>
                <a:cs typeface="Browallia New" panose="020B0604020202020204" pitchFamily="34" charset="-34"/>
              </a:rPr>
              <a:t>ผลกระทบเชิงลบต่อสังคม ความกังวลของสาธารณะ อนุรักษ์ทรัพยากรธรรมชาติ</a:t>
            </a:r>
            <a:endParaRPr lang="th-TH" altLang="en-US" sz="2200" dirty="0">
              <a:solidFill>
                <a:schemeClr val="bg1"/>
              </a:solidFill>
              <a:latin typeface="Browallia New" panose="020B0604020202020204" pitchFamily="34" charset="-34"/>
              <a:cs typeface="Browallia New" panose="020B0604020202020204" pitchFamily="34" charset="-34"/>
            </a:endParaRPr>
          </a:p>
        </p:txBody>
      </p:sp>
      <p:sp>
        <p:nvSpPr>
          <p:cNvPr id="7204" name="AutoShape 11">
            <a:hlinkClick r:id="rId2" action="ppaction://hlinksldjump" highlightClick="1"/>
          </p:cNvPr>
          <p:cNvSpPr>
            <a:spLocks noChangeArrowheads="1"/>
          </p:cNvSpPr>
          <p:nvPr/>
        </p:nvSpPr>
        <p:spPr bwMode="auto">
          <a:xfrm>
            <a:off x="5110163" y="220503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000"/>
              <a:t>1</a:t>
            </a:r>
          </a:p>
        </p:txBody>
      </p:sp>
      <p:sp>
        <p:nvSpPr>
          <p:cNvPr id="7205" name="Text Box 1082"/>
          <p:cNvSpPr txBox="1">
            <a:spLocks noChangeArrowheads="1"/>
          </p:cNvSpPr>
          <p:nvPr/>
        </p:nvSpPr>
        <p:spPr bwMode="auto">
          <a:xfrm>
            <a:off x="5437188" y="5773738"/>
            <a:ext cx="3076575" cy="701675"/>
          </a:xfrm>
          <a:prstGeom prst="rect">
            <a:avLst/>
          </a:prstGeom>
          <a:solidFill>
            <a:srgbClr val="DDDDDD"/>
          </a:solidFill>
          <a:ln w="38100">
            <a:solidFill>
              <a:srgbClr val="FF00FF"/>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400" b="1">
                <a:latin typeface="Browallia New" panose="020B0604020202020204" pitchFamily="34" charset="-34"/>
                <a:cs typeface="Browallia New" panose="020B0604020202020204" pitchFamily="34" charset="-34"/>
              </a:rPr>
              <a:t>องค์กรมีการกำกับดูแลที่ดีและมีความรับผิดชอบต่อสังคม</a:t>
            </a:r>
          </a:p>
        </p:txBody>
      </p:sp>
    </p:spTree>
    <p:extLst>
      <p:ext uri="{BB962C8B-B14F-4D97-AF65-F5344CB8AC3E}">
        <p14:creationId xmlns:p14="http://schemas.microsoft.com/office/powerpoint/2010/main" val="919600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6863664" cy="615553"/>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lnSpc>
                <a:spcPts val="4000"/>
              </a:lnSpc>
              <a:defRPr/>
            </a:pPr>
            <a:r>
              <a:rPr lang="en-US" sz="3600" b="1" dirty="0" smtClean="0">
                <a:solidFill>
                  <a:schemeClr val="bg1"/>
                </a:solidFill>
                <a:latin typeface="Browallia New" pitchFamily="34" charset="-34"/>
                <a:cs typeface="FreesiaUPC" pitchFamily="34" charset="-34"/>
              </a:rPr>
              <a:t>Clinical Governance</a:t>
            </a:r>
            <a:endParaRPr lang="en-US" sz="3600" b="1" dirty="0">
              <a:solidFill>
                <a:schemeClr val="bg1"/>
              </a:solidFill>
              <a:latin typeface="Browallia New" pitchFamily="34" charset="-34"/>
              <a:cs typeface="FreesiaUPC" pitchFamily="34" charset="-3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398136"/>
            <a:ext cx="4680519" cy="4062586"/>
          </a:xfrm>
          <a:prstGeom prst="rect">
            <a:avLst/>
          </a:prstGeom>
        </p:spPr>
      </p:pic>
      <p:sp>
        <p:nvSpPr>
          <p:cNvPr id="5" name="Rectangle 4"/>
          <p:cNvSpPr/>
          <p:nvPr/>
        </p:nvSpPr>
        <p:spPr>
          <a:xfrm>
            <a:off x="5580111" y="2019499"/>
            <a:ext cx="3384377" cy="3170099"/>
          </a:xfrm>
          <a:prstGeom prst="rect">
            <a:avLst/>
          </a:prstGeom>
        </p:spPr>
        <p:txBody>
          <a:bodyPr wrap="square">
            <a:spAutoFit/>
          </a:bodyPr>
          <a:lstStyle/>
          <a:p>
            <a:r>
              <a:rPr lang="en-US" sz="2000" dirty="0"/>
              <a:t>A framework through which </a:t>
            </a:r>
            <a:r>
              <a:rPr lang="en-US" sz="2000" dirty="0" smtClean="0"/>
              <a:t>healthcare </a:t>
            </a:r>
            <a:r>
              <a:rPr lang="en-US" sz="2000" dirty="0" err="1"/>
              <a:t>organisations</a:t>
            </a:r>
            <a:r>
              <a:rPr lang="en-US" sz="2000" dirty="0"/>
              <a:t> are </a:t>
            </a:r>
            <a:r>
              <a:rPr lang="en-US" sz="2000" b="1" dirty="0"/>
              <a:t>accountable</a:t>
            </a:r>
            <a:r>
              <a:rPr lang="en-US" sz="2000" dirty="0"/>
              <a:t> for </a:t>
            </a:r>
            <a:r>
              <a:rPr lang="en-US" sz="2000" b="1" dirty="0"/>
              <a:t>continually improving the quality </a:t>
            </a:r>
            <a:r>
              <a:rPr lang="en-US" sz="2000" dirty="0"/>
              <a:t>of their services and </a:t>
            </a:r>
            <a:r>
              <a:rPr lang="en-US" sz="2000" b="1" dirty="0"/>
              <a:t>safeguarding high standards of care</a:t>
            </a:r>
            <a:r>
              <a:rPr lang="en-US" sz="2000" dirty="0"/>
              <a:t> by </a:t>
            </a:r>
            <a:r>
              <a:rPr lang="en-US" sz="2000" b="1" dirty="0"/>
              <a:t>creating an environment in which excellence in clinical care will flourish</a:t>
            </a:r>
            <a:r>
              <a:rPr lang="en-US" sz="2000" dirty="0"/>
              <a:t>.</a:t>
            </a:r>
          </a:p>
        </p:txBody>
      </p:sp>
      <p:sp>
        <p:nvSpPr>
          <p:cNvPr id="6" name="Rectangle 5"/>
          <p:cNvSpPr/>
          <p:nvPr/>
        </p:nvSpPr>
        <p:spPr>
          <a:xfrm>
            <a:off x="611560" y="5460722"/>
            <a:ext cx="7807712" cy="1200329"/>
          </a:xfrm>
          <a:prstGeom prst="rect">
            <a:avLst/>
          </a:prstGeom>
        </p:spPr>
        <p:txBody>
          <a:bodyPr wrap="square">
            <a:spAutoFit/>
          </a:bodyPr>
          <a:lstStyle/>
          <a:p>
            <a:r>
              <a:rPr lang="en-US" sz="1800" dirty="0"/>
              <a:t>three key attributes: </a:t>
            </a:r>
            <a:endParaRPr lang="en-US" sz="1800" dirty="0" smtClean="0"/>
          </a:p>
          <a:p>
            <a:pPr marL="285750" indent="-285750">
              <a:buFont typeface="Arial" panose="020B0604020202020204" pitchFamily="34" charset="0"/>
              <a:buChar char="•"/>
            </a:pPr>
            <a:r>
              <a:rPr lang="en-US" sz="1800" dirty="0" smtClean="0"/>
              <a:t>recognizably </a:t>
            </a:r>
            <a:r>
              <a:rPr lang="en-US" sz="1800" b="1" dirty="0"/>
              <a:t>high standards </a:t>
            </a:r>
            <a:r>
              <a:rPr lang="en-US" sz="1800" dirty="0"/>
              <a:t>of care, </a:t>
            </a:r>
            <a:endParaRPr lang="en-US" sz="1800" dirty="0" smtClean="0"/>
          </a:p>
          <a:p>
            <a:pPr marL="285750" indent="-285750">
              <a:buFont typeface="Arial" panose="020B0604020202020204" pitchFamily="34" charset="0"/>
              <a:buChar char="•"/>
            </a:pPr>
            <a:r>
              <a:rPr lang="en-US" sz="1800" b="1" dirty="0" smtClean="0"/>
              <a:t>transparent </a:t>
            </a:r>
            <a:r>
              <a:rPr lang="en-US" sz="1800" b="1" dirty="0"/>
              <a:t>responsibility and accountability</a:t>
            </a:r>
            <a:r>
              <a:rPr lang="en-US" sz="1800" dirty="0"/>
              <a:t> for those standards, </a:t>
            </a:r>
            <a:endParaRPr lang="en-US" sz="1800" dirty="0" smtClean="0"/>
          </a:p>
          <a:p>
            <a:pPr marL="285750" indent="-285750">
              <a:buFont typeface="Arial" panose="020B0604020202020204" pitchFamily="34" charset="0"/>
              <a:buChar char="•"/>
            </a:pPr>
            <a:r>
              <a:rPr lang="en-US" sz="1800" dirty="0" smtClean="0"/>
              <a:t>and </a:t>
            </a:r>
            <a:r>
              <a:rPr lang="en-US" sz="1800" dirty="0"/>
              <a:t>a constant dynamic of </a:t>
            </a:r>
            <a:r>
              <a:rPr lang="en-US" sz="1800" b="1" dirty="0"/>
              <a:t>improvement</a:t>
            </a:r>
          </a:p>
        </p:txBody>
      </p:sp>
      <p:sp>
        <p:nvSpPr>
          <p:cNvPr id="8" name="TextBox 7"/>
          <p:cNvSpPr txBox="1"/>
          <p:nvPr/>
        </p:nvSpPr>
        <p:spPr>
          <a:xfrm>
            <a:off x="198240" y="1340768"/>
            <a:ext cx="2749471" cy="646331"/>
          </a:xfrm>
          <a:prstGeom prst="rect">
            <a:avLst/>
          </a:prstGeom>
          <a:noFill/>
        </p:spPr>
        <p:txBody>
          <a:bodyPr wrap="none" rtlCol="0">
            <a:spAutoFit/>
          </a:bodyPr>
          <a:lstStyle/>
          <a:p>
            <a:r>
              <a:rPr lang="en-US" sz="1800" dirty="0" smtClean="0"/>
              <a:t>Information management</a:t>
            </a:r>
          </a:p>
          <a:p>
            <a:r>
              <a:rPr lang="en-US" sz="1800" dirty="0" smtClean="0"/>
              <a:t>Patient experience</a:t>
            </a:r>
            <a:endParaRPr lang="en-US" sz="1800" dirty="0"/>
          </a:p>
        </p:txBody>
      </p:sp>
    </p:spTree>
    <p:extLst>
      <p:ext uri="{BB962C8B-B14F-4D97-AF65-F5344CB8AC3E}">
        <p14:creationId xmlns:p14="http://schemas.microsoft.com/office/powerpoint/2010/main" val="140773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6863664" cy="615553"/>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lnSpc>
                <a:spcPts val="4000"/>
              </a:lnSpc>
              <a:defRPr/>
            </a:pPr>
            <a:r>
              <a:rPr lang="th-TH" sz="3600" b="1" dirty="0" smtClean="0">
                <a:solidFill>
                  <a:schemeClr val="bg1"/>
                </a:solidFill>
                <a:latin typeface="Browallia New" pitchFamily="34" charset="-34"/>
                <a:cs typeface="FreesiaUPC" pitchFamily="34" charset="-34"/>
              </a:rPr>
              <a:t>ตัวอย่าง </a:t>
            </a:r>
            <a:r>
              <a:rPr lang="en-US" sz="3600" b="1" dirty="0" smtClean="0">
                <a:solidFill>
                  <a:schemeClr val="bg1"/>
                </a:solidFill>
                <a:latin typeface="Browallia New" pitchFamily="34" charset="-34"/>
                <a:cs typeface="FreesiaUPC" pitchFamily="34" charset="-34"/>
              </a:rPr>
              <a:t>Ethical Dilemma</a:t>
            </a:r>
            <a:endParaRPr lang="en-US" sz="3600" b="1" dirty="0">
              <a:solidFill>
                <a:schemeClr val="bg1"/>
              </a:solidFill>
              <a:latin typeface="Browallia New" pitchFamily="34" charset="-34"/>
              <a:cs typeface="FreesiaUPC" pitchFamily="34" charset="-34"/>
            </a:endParaRPr>
          </a:p>
        </p:txBody>
      </p:sp>
      <p:sp>
        <p:nvSpPr>
          <p:cNvPr id="7" name="TextBox 6"/>
          <p:cNvSpPr txBox="1"/>
          <p:nvPr/>
        </p:nvSpPr>
        <p:spPr>
          <a:xfrm>
            <a:off x="144016" y="944136"/>
            <a:ext cx="8892480" cy="5509200"/>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ผู้บริหาร </a:t>
            </a: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จะจ้างคนเพิ่มหรือจะซื้อเครื่องมือ</a:t>
            </a: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การบรรเทาความเสี่ยงต่อการถูกฟ้องอย่างถูกหลักจริยธรรม</a:t>
            </a: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การจัดการความสัมพันธ์กับผู้มีอิทธิพลต่อการตัดสินใจของแพทย์</a:t>
            </a:r>
          </a:p>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แพทย์</a:t>
            </a: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จะให้ข้อมูลของผู้ป่วยแก่ญาติผู้ป่วยที่มาร้องขอหรือไม่</a:t>
            </a: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ควรจะขออนุญาตแม่ของผู้ป่วยวัยรุ่นหญิงในการคุยกับผู้ป่วยเป็นความลับ?</a:t>
            </a:r>
            <a:endParaRPr lang="en-US" sz="3200" dirty="0">
              <a:latin typeface="BrowalliaUPC" panose="020B0604020202020204" pitchFamily="34" charset="-34"/>
              <a:cs typeface="BrowalliaUPC" panose="020B0604020202020204" pitchFamily="34" charset="-34"/>
            </a:endParaRP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จะยอมตามคำขอของผู้ป่วยที่มิให้บันทึกข้อมูลในรายงานต่อบริษัทประกัน?</a:t>
            </a:r>
          </a:p>
          <a:p>
            <a:r>
              <a:rPr lang="th-TH" sz="3200" b="1" dirty="0" smtClean="0">
                <a:solidFill>
                  <a:srgbClr val="0033CC"/>
                </a:solidFill>
                <a:latin typeface="BrowalliaUPC" panose="020B0604020202020204" pitchFamily="34" charset="-34"/>
                <a:cs typeface="BrowalliaUPC" panose="020B0604020202020204" pitchFamily="34" charset="-34"/>
              </a:rPr>
              <a:t>พยาบาล</a:t>
            </a:r>
            <a:endParaRPr lang="th-TH" sz="3200" b="1" dirty="0">
              <a:solidFill>
                <a:srgbClr val="0033CC"/>
              </a:solidFill>
              <a:latin typeface="BrowalliaUPC" panose="020B0604020202020204" pitchFamily="34" charset="-34"/>
              <a:cs typeface="BrowalliaUPC" panose="020B0604020202020204" pitchFamily="34" charset="-34"/>
            </a:endParaRP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อิสรภาพของผู้ป่วยกับการควบคุมโดยพยาบาลที่หวังดีต่อผู้ป่วย</a:t>
            </a:r>
          </a:p>
          <a:p>
            <a:pPr marL="457200" indent="-4572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ควรบอกความจริงทั้งหมดกับผู้ป่วยหรือไม่</a:t>
            </a:r>
          </a:p>
        </p:txBody>
      </p:sp>
    </p:spTree>
    <p:extLst>
      <p:ext uri="{BB962C8B-B14F-4D97-AF65-F5344CB8AC3E}">
        <p14:creationId xmlns:p14="http://schemas.microsoft.com/office/powerpoint/2010/main" val="2311196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52957"/>
            <a:ext cx="8280920" cy="4524315"/>
          </a:xfrm>
          <a:prstGeom prst="rect">
            <a:avLst/>
          </a:prstGeom>
        </p:spPr>
        <p:txBody>
          <a:bodyPr wrap="square">
            <a:spAutoFit/>
          </a:bodyPr>
          <a:lstStyle/>
          <a:p>
            <a:pPr marL="357188" indent="-357188"/>
            <a:r>
              <a:rPr lang="en-US" sz="3600" b="1" dirty="0">
                <a:latin typeface="Browallia New" panose="020B0604020202020204" pitchFamily="34" charset="-34"/>
                <a:cs typeface="Browallia New" panose="020B0604020202020204" pitchFamily="34" charset="-34"/>
              </a:rPr>
              <a:t>1. </a:t>
            </a:r>
            <a:r>
              <a:rPr lang="th-TH" sz="3600" b="1" dirty="0" smtClean="0">
                <a:latin typeface="Browallia New" panose="020B0604020202020204" pitchFamily="34" charset="-34"/>
                <a:cs typeface="Browallia New" panose="020B0604020202020204" pitchFamily="34" charset="-34"/>
              </a:rPr>
              <a:t>สมดุลระหว่างคุณภาพกับประสิทธิภาพ </a:t>
            </a:r>
            <a:r>
              <a:rPr lang="th-TH" sz="3600" dirty="0" smtClean="0">
                <a:latin typeface="Browallia New" panose="020B0604020202020204" pitchFamily="34" charset="-34"/>
                <a:cs typeface="Browallia New" panose="020B0604020202020204" pitchFamily="34" charset="-34"/>
              </a:rPr>
              <a:t>(</a:t>
            </a:r>
            <a:r>
              <a:rPr lang="en-US" sz="3600" dirty="0" smtClean="0">
                <a:latin typeface="Browallia New" panose="020B0604020202020204" pitchFamily="34" charset="-34"/>
                <a:cs typeface="Browallia New" panose="020B0604020202020204" pitchFamily="34" charset="-34"/>
              </a:rPr>
              <a:t>Balancing </a:t>
            </a:r>
            <a:r>
              <a:rPr lang="en-US" sz="3600" dirty="0">
                <a:latin typeface="Browallia New" panose="020B0604020202020204" pitchFamily="34" charset="-34"/>
                <a:cs typeface="Browallia New" panose="020B0604020202020204" pitchFamily="34" charset="-34"/>
              </a:rPr>
              <a:t>care quality and </a:t>
            </a:r>
            <a:r>
              <a:rPr lang="en-US" sz="3600" dirty="0" smtClean="0">
                <a:latin typeface="Browallia New" panose="020B0604020202020204" pitchFamily="34" charset="-34"/>
                <a:cs typeface="Browallia New" panose="020B0604020202020204" pitchFamily="34" charset="-34"/>
              </a:rPr>
              <a:t>efficiency</a:t>
            </a:r>
            <a:r>
              <a:rPr lang="th-TH" sz="3600" dirty="0" smtClean="0">
                <a:latin typeface="Browallia New" panose="020B0604020202020204" pitchFamily="34" charset="-34"/>
                <a:cs typeface="Browallia New" panose="020B0604020202020204" pitchFamily="34" charset="-34"/>
              </a:rPr>
              <a:t>)</a:t>
            </a:r>
            <a:endParaRPr lang="en-US" sz="3600" dirty="0">
              <a:latin typeface="Browallia New" panose="020B0604020202020204" pitchFamily="34" charset="-34"/>
              <a:cs typeface="Browallia New" panose="020B0604020202020204" pitchFamily="34" charset="-34"/>
            </a:endParaRPr>
          </a:p>
          <a:p>
            <a:pPr marL="357188" indent="-357188"/>
            <a:r>
              <a:rPr lang="en-US" sz="3600" b="1" dirty="0" smtClean="0">
                <a:latin typeface="Browallia New" panose="020B0604020202020204" pitchFamily="34" charset="-34"/>
                <a:cs typeface="Browallia New" panose="020B0604020202020204" pitchFamily="34" charset="-34"/>
              </a:rPr>
              <a:t>2</a:t>
            </a:r>
            <a:r>
              <a:rPr lang="en-US" sz="3600" b="1" dirty="0">
                <a:latin typeface="Browallia New" panose="020B0604020202020204" pitchFamily="34" charset="-34"/>
                <a:cs typeface="Browallia New" panose="020B0604020202020204" pitchFamily="34" charset="-34"/>
              </a:rPr>
              <a:t>. </a:t>
            </a:r>
            <a:r>
              <a:rPr lang="th-TH" sz="3600" b="1" dirty="0" smtClean="0">
                <a:latin typeface="Browallia New" panose="020B0604020202020204" pitchFamily="34" charset="-34"/>
                <a:cs typeface="Browallia New" panose="020B0604020202020204" pitchFamily="34" charset="-34"/>
              </a:rPr>
              <a:t>การปรับปรุงการเข้าถึงบริการ </a:t>
            </a:r>
            <a:r>
              <a:rPr lang="th-TH" sz="3600" dirty="0" smtClean="0">
                <a:latin typeface="Browallia New" panose="020B0604020202020204" pitchFamily="34" charset="-34"/>
                <a:cs typeface="Browallia New" panose="020B0604020202020204" pitchFamily="34" charset="-34"/>
              </a:rPr>
              <a:t>(</a:t>
            </a:r>
            <a:r>
              <a:rPr lang="en-US" sz="3600" dirty="0" smtClean="0">
                <a:latin typeface="Browallia New" panose="020B0604020202020204" pitchFamily="34" charset="-34"/>
                <a:cs typeface="Browallia New" panose="020B0604020202020204" pitchFamily="34" charset="-34"/>
              </a:rPr>
              <a:t>Improving </a:t>
            </a:r>
            <a:r>
              <a:rPr lang="en-US" sz="3600" dirty="0">
                <a:latin typeface="Browallia New" panose="020B0604020202020204" pitchFamily="34" charset="-34"/>
                <a:cs typeface="Browallia New" panose="020B0604020202020204" pitchFamily="34" charset="-34"/>
              </a:rPr>
              <a:t>access to </a:t>
            </a:r>
            <a:r>
              <a:rPr lang="en-US" sz="3600" dirty="0" smtClean="0">
                <a:latin typeface="Browallia New" panose="020B0604020202020204" pitchFamily="34" charset="-34"/>
                <a:cs typeface="Browallia New" panose="020B0604020202020204" pitchFamily="34" charset="-34"/>
              </a:rPr>
              <a:t>care</a:t>
            </a:r>
            <a:r>
              <a:rPr lang="th-TH" sz="3600" dirty="0" smtClean="0">
                <a:latin typeface="Browallia New" panose="020B0604020202020204" pitchFamily="34" charset="-34"/>
                <a:cs typeface="Browallia New" panose="020B0604020202020204" pitchFamily="34" charset="-34"/>
              </a:rPr>
              <a:t>)</a:t>
            </a:r>
            <a:endParaRPr lang="en-US" sz="3600" dirty="0">
              <a:latin typeface="Browallia New" panose="020B0604020202020204" pitchFamily="34" charset="-34"/>
              <a:cs typeface="Browallia New" panose="020B0604020202020204" pitchFamily="34" charset="-34"/>
            </a:endParaRPr>
          </a:p>
          <a:p>
            <a:pPr marL="357188" indent="-357188"/>
            <a:r>
              <a:rPr lang="en-US" sz="3600" b="1" dirty="0" smtClean="0">
                <a:latin typeface="Browallia New" panose="020B0604020202020204" pitchFamily="34" charset="-34"/>
                <a:cs typeface="Browallia New" panose="020B0604020202020204" pitchFamily="34" charset="-34"/>
              </a:rPr>
              <a:t>3</a:t>
            </a:r>
            <a:r>
              <a:rPr lang="en-US" sz="3600" b="1" dirty="0">
                <a:latin typeface="Browallia New" panose="020B0604020202020204" pitchFamily="34" charset="-34"/>
                <a:cs typeface="Browallia New" panose="020B0604020202020204" pitchFamily="34" charset="-34"/>
              </a:rPr>
              <a:t>. </a:t>
            </a:r>
            <a:r>
              <a:rPr lang="th-TH" sz="3600" b="1" dirty="0" smtClean="0">
                <a:latin typeface="Browallia New" panose="020B0604020202020204" pitchFamily="34" charset="-34"/>
                <a:cs typeface="Browallia New" panose="020B0604020202020204" pitchFamily="34" charset="-34"/>
              </a:rPr>
              <a:t>การสร้างกำลังคนสุขภาพในอนาคต </a:t>
            </a:r>
            <a:r>
              <a:rPr lang="th-TH" sz="3600" dirty="0" smtClean="0">
                <a:latin typeface="Browallia New" panose="020B0604020202020204" pitchFamily="34" charset="-34"/>
                <a:cs typeface="Browallia New" panose="020B0604020202020204" pitchFamily="34" charset="-34"/>
              </a:rPr>
              <a:t>(</a:t>
            </a:r>
            <a:r>
              <a:rPr lang="en-US" sz="3600" dirty="0" smtClean="0">
                <a:latin typeface="Browallia New" panose="020B0604020202020204" pitchFamily="34" charset="-34"/>
                <a:cs typeface="Browallia New" panose="020B0604020202020204" pitchFamily="34" charset="-34"/>
              </a:rPr>
              <a:t>Building </a:t>
            </a:r>
            <a:r>
              <a:rPr lang="en-US" sz="3600" dirty="0">
                <a:latin typeface="Browallia New" panose="020B0604020202020204" pitchFamily="34" charset="-34"/>
                <a:cs typeface="Browallia New" panose="020B0604020202020204" pitchFamily="34" charset="-34"/>
              </a:rPr>
              <a:t>and sustaining the healthcare workforce of the </a:t>
            </a:r>
            <a:r>
              <a:rPr lang="en-US" sz="3600" dirty="0" smtClean="0">
                <a:latin typeface="Browallia New" panose="020B0604020202020204" pitchFamily="34" charset="-34"/>
                <a:cs typeface="Browallia New" panose="020B0604020202020204" pitchFamily="34" charset="-34"/>
              </a:rPr>
              <a:t>future </a:t>
            </a:r>
            <a:r>
              <a:rPr lang="th-TH" sz="3600" dirty="0" smtClean="0">
                <a:latin typeface="Browallia New" panose="020B0604020202020204" pitchFamily="34" charset="-34"/>
                <a:cs typeface="Browallia New" panose="020B0604020202020204" pitchFamily="34" charset="-34"/>
              </a:rPr>
              <a:t>)</a:t>
            </a:r>
            <a:endParaRPr lang="en-US" sz="3600" dirty="0">
              <a:latin typeface="Browallia New" panose="020B0604020202020204" pitchFamily="34" charset="-34"/>
              <a:cs typeface="Browallia New" panose="020B0604020202020204" pitchFamily="34" charset="-34"/>
            </a:endParaRPr>
          </a:p>
          <a:p>
            <a:pPr marL="357188" indent="-357188"/>
            <a:r>
              <a:rPr lang="en-US" sz="3600" b="1" dirty="0" smtClean="0">
                <a:latin typeface="Browallia New" panose="020B0604020202020204" pitchFamily="34" charset="-34"/>
                <a:cs typeface="Browallia New" panose="020B0604020202020204" pitchFamily="34" charset="-34"/>
              </a:rPr>
              <a:t>4</a:t>
            </a:r>
            <a:r>
              <a:rPr lang="en-US" sz="3600" b="1" dirty="0">
                <a:latin typeface="Browallia New" panose="020B0604020202020204" pitchFamily="34" charset="-34"/>
                <a:cs typeface="Browallia New" panose="020B0604020202020204" pitchFamily="34" charset="-34"/>
              </a:rPr>
              <a:t>. </a:t>
            </a:r>
            <a:r>
              <a:rPr lang="th-TH" sz="3600" b="1" dirty="0" smtClean="0">
                <a:latin typeface="Browallia New" panose="020B0604020202020204" pitchFamily="34" charset="-34"/>
                <a:cs typeface="Browallia New" panose="020B0604020202020204" pitchFamily="34" charset="-34"/>
              </a:rPr>
              <a:t>การดูแลผู้ป่วยระยะท้าย </a:t>
            </a:r>
            <a:r>
              <a:rPr lang="th-TH" sz="3600" dirty="0" smtClean="0">
                <a:latin typeface="Browallia New" panose="020B0604020202020204" pitchFamily="34" charset="-34"/>
                <a:cs typeface="Browallia New" panose="020B0604020202020204" pitchFamily="34" charset="-34"/>
              </a:rPr>
              <a:t>(</a:t>
            </a:r>
            <a:r>
              <a:rPr lang="en-US" sz="3600" dirty="0" smtClean="0">
                <a:latin typeface="Browallia New" panose="020B0604020202020204" pitchFamily="34" charset="-34"/>
                <a:cs typeface="Browallia New" panose="020B0604020202020204" pitchFamily="34" charset="-34"/>
              </a:rPr>
              <a:t>Addressing </a:t>
            </a:r>
            <a:r>
              <a:rPr lang="en-US" sz="3600" dirty="0">
                <a:latin typeface="Browallia New" panose="020B0604020202020204" pitchFamily="34" charset="-34"/>
                <a:cs typeface="Browallia New" panose="020B0604020202020204" pitchFamily="34" charset="-34"/>
              </a:rPr>
              <a:t>end-of-life </a:t>
            </a:r>
            <a:r>
              <a:rPr lang="en-US" sz="3600" dirty="0" smtClean="0">
                <a:latin typeface="Browallia New" panose="020B0604020202020204" pitchFamily="34" charset="-34"/>
                <a:cs typeface="Browallia New" panose="020B0604020202020204" pitchFamily="34" charset="-34"/>
              </a:rPr>
              <a:t>issues</a:t>
            </a:r>
            <a:r>
              <a:rPr lang="th-TH" sz="3600" dirty="0" smtClean="0">
                <a:latin typeface="Browallia New" panose="020B0604020202020204" pitchFamily="34" charset="-34"/>
                <a:cs typeface="Browallia New" panose="020B0604020202020204" pitchFamily="34" charset="-34"/>
              </a:rPr>
              <a:t>)</a:t>
            </a:r>
            <a:endParaRPr lang="en-US" sz="3600" dirty="0">
              <a:latin typeface="Browallia New" panose="020B0604020202020204" pitchFamily="34" charset="-34"/>
              <a:cs typeface="Browallia New" panose="020B0604020202020204" pitchFamily="34" charset="-34"/>
            </a:endParaRPr>
          </a:p>
          <a:p>
            <a:pPr marL="357188" indent="-357188"/>
            <a:r>
              <a:rPr lang="en-US" sz="3600" b="1" dirty="0" smtClean="0">
                <a:latin typeface="Browallia New" panose="020B0604020202020204" pitchFamily="34" charset="-34"/>
                <a:cs typeface="Browallia New" panose="020B0604020202020204" pitchFamily="34" charset="-34"/>
              </a:rPr>
              <a:t>5</a:t>
            </a:r>
            <a:r>
              <a:rPr lang="en-US" sz="3600" b="1" dirty="0">
                <a:latin typeface="Browallia New" panose="020B0604020202020204" pitchFamily="34" charset="-34"/>
                <a:cs typeface="Browallia New" panose="020B0604020202020204" pitchFamily="34" charset="-34"/>
              </a:rPr>
              <a:t>. </a:t>
            </a:r>
            <a:r>
              <a:rPr lang="th-TH" sz="3600" b="1" dirty="0" smtClean="0">
                <a:latin typeface="Browallia New" panose="020B0604020202020204" pitchFamily="34" charset="-34"/>
                <a:cs typeface="Browallia New" panose="020B0604020202020204" pitchFamily="34" charset="-34"/>
              </a:rPr>
              <a:t>การจัดสรรยาและอวัยวะที่ขาดแคลน </a:t>
            </a:r>
            <a:r>
              <a:rPr lang="th-TH" sz="3600" dirty="0" smtClean="0">
                <a:latin typeface="Browallia New" panose="020B0604020202020204" pitchFamily="34" charset="-34"/>
                <a:cs typeface="Browallia New" panose="020B0604020202020204" pitchFamily="34" charset="-34"/>
              </a:rPr>
              <a:t>(</a:t>
            </a:r>
            <a:r>
              <a:rPr lang="en-US" sz="3600" dirty="0" smtClean="0">
                <a:latin typeface="Browallia New" panose="020B0604020202020204" pitchFamily="34" charset="-34"/>
                <a:cs typeface="Browallia New" panose="020B0604020202020204" pitchFamily="34" charset="-34"/>
              </a:rPr>
              <a:t>Allocating </a:t>
            </a:r>
            <a:r>
              <a:rPr lang="en-US" sz="3600" dirty="0">
                <a:latin typeface="Browallia New" panose="020B0604020202020204" pitchFamily="34" charset="-34"/>
                <a:cs typeface="Browallia New" panose="020B0604020202020204" pitchFamily="34" charset="-34"/>
              </a:rPr>
              <a:t>limited medications and donor </a:t>
            </a:r>
            <a:r>
              <a:rPr lang="en-US" sz="3600" dirty="0" smtClean="0">
                <a:latin typeface="Browallia New" panose="020B0604020202020204" pitchFamily="34" charset="-34"/>
                <a:cs typeface="Browallia New" panose="020B0604020202020204" pitchFamily="34" charset="-34"/>
              </a:rPr>
              <a:t>organs</a:t>
            </a:r>
            <a:r>
              <a:rPr lang="th-TH" sz="3600" dirty="0" smtClean="0">
                <a:latin typeface="Browallia New" panose="020B0604020202020204" pitchFamily="34" charset="-34"/>
                <a:cs typeface="Browallia New" panose="020B0604020202020204" pitchFamily="34" charset="-34"/>
              </a:rPr>
              <a:t>)</a:t>
            </a:r>
            <a:endParaRPr lang="en-US" sz="3600" dirty="0">
              <a:latin typeface="Browallia New" panose="020B0604020202020204" pitchFamily="34" charset="-34"/>
              <a:cs typeface="Browallia New" panose="020B0604020202020204" pitchFamily="34" charset="-34"/>
            </a:endParaRPr>
          </a:p>
        </p:txBody>
      </p:sp>
      <p:sp>
        <p:nvSpPr>
          <p:cNvPr id="3" name="TextBox 2"/>
          <p:cNvSpPr txBox="1"/>
          <p:nvPr/>
        </p:nvSpPr>
        <p:spPr>
          <a:xfrm>
            <a:off x="251520" y="260648"/>
            <a:ext cx="6863664"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3600" b="1" dirty="0" smtClean="0">
                <a:solidFill>
                  <a:schemeClr val="bg1"/>
                </a:solidFill>
                <a:latin typeface="Browallia New" pitchFamily="34" charset="-34"/>
                <a:cs typeface="FreesiaUPC" pitchFamily="34" charset="-34"/>
              </a:rPr>
              <a:t>Ethical Dilemma (Macro)</a:t>
            </a:r>
            <a:endParaRPr lang="en-US" sz="3600" b="1" dirty="0">
              <a:solidFill>
                <a:schemeClr val="bg1"/>
              </a:solidFill>
              <a:latin typeface="Browallia New" pitchFamily="34" charset="-34"/>
              <a:cs typeface="FreesiaUPC" pitchFamily="34" charset="-34"/>
            </a:endParaRPr>
          </a:p>
        </p:txBody>
      </p:sp>
    </p:spTree>
    <p:extLst>
      <p:ext uri="{BB962C8B-B14F-4D97-AF65-F5344CB8AC3E}">
        <p14:creationId xmlns:p14="http://schemas.microsoft.com/office/powerpoint/2010/main" val="3836235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0" y="1268413"/>
            <a:ext cx="4267200" cy="35925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p>
        </p:txBody>
      </p:sp>
      <p:sp>
        <p:nvSpPr>
          <p:cNvPr id="10243" name="Rectangle 3"/>
          <p:cNvSpPr>
            <a:spLocks noChangeArrowheads="1"/>
          </p:cNvSpPr>
          <p:nvPr/>
        </p:nvSpPr>
        <p:spPr bwMode="auto">
          <a:xfrm>
            <a:off x="228600" y="1268413"/>
            <a:ext cx="3917950" cy="55895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p>
        </p:txBody>
      </p:sp>
      <p:sp>
        <p:nvSpPr>
          <p:cNvPr id="10244" name="Text Box 5"/>
          <p:cNvSpPr txBox="1">
            <a:spLocks noChangeArrowheads="1"/>
          </p:cNvSpPr>
          <p:nvPr/>
        </p:nvSpPr>
        <p:spPr bwMode="auto">
          <a:xfrm>
            <a:off x="757238" y="1785938"/>
            <a:ext cx="3309937" cy="86836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solidFill>
                  <a:schemeClr val="bg1"/>
                </a:solidFill>
                <a:latin typeface="Browallia New" panose="020B0604020202020204" pitchFamily="34" charset="-34"/>
                <a:cs typeface="Browallia New" panose="020B0604020202020204" pitchFamily="34" charset="-34"/>
              </a:rPr>
              <a:t>กระบวนการวางแผนกลยุทธ์</a:t>
            </a:r>
            <a:endParaRPr lang="en-US" altLang="en-US" sz="2000" b="1" dirty="0">
              <a:solidFill>
                <a:schemeClr val="bg1"/>
              </a:solidFill>
              <a:latin typeface="Browallia New" panose="020B0604020202020204" pitchFamily="34" charset="-34"/>
              <a:cs typeface="Browallia New" panose="020B0604020202020204" pitchFamily="34" charset="-34"/>
            </a:endParaRPr>
          </a:p>
          <a:p>
            <a:pPr algn="ctr" eaLnBrk="1" hangingPunct="1">
              <a:lnSpc>
                <a:spcPct val="90000"/>
              </a:lnSpc>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กรอบเวลา ขั้นตอน ผู้มีส่วนร่วม ความจำเป็นในการเปลี่ยนแปลง ความยืดหยุ่น</a:t>
            </a:r>
          </a:p>
        </p:txBody>
      </p:sp>
      <p:sp>
        <p:nvSpPr>
          <p:cNvPr id="10245" name="Text Box 6"/>
          <p:cNvSpPr txBox="1">
            <a:spLocks noChangeArrowheads="1"/>
          </p:cNvSpPr>
          <p:nvPr/>
        </p:nvSpPr>
        <p:spPr bwMode="auto">
          <a:xfrm>
            <a:off x="5170488" y="1862138"/>
            <a:ext cx="3505200" cy="3762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solidFill>
                  <a:schemeClr val="bg1"/>
                </a:solidFill>
                <a:latin typeface="Browallia New" panose="020B0604020202020204" pitchFamily="34" charset="-34"/>
                <a:cs typeface="Browallia New" panose="020B0604020202020204" pitchFamily="34" charset="-34"/>
              </a:rPr>
              <a:t>ระบุวัตถุประสงค์เชิงกลยุทธ์ กรอบเวลา</a:t>
            </a:r>
          </a:p>
        </p:txBody>
      </p:sp>
      <p:sp>
        <p:nvSpPr>
          <p:cNvPr id="10246" name="Text Box 8"/>
          <p:cNvSpPr txBox="1">
            <a:spLocks noChangeArrowheads="1"/>
          </p:cNvSpPr>
          <p:nvPr/>
        </p:nvSpPr>
        <p:spPr bwMode="auto">
          <a:xfrm>
            <a:off x="755650" y="3408363"/>
            <a:ext cx="3309938" cy="15081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000" b="1" dirty="0">
                <a:solidFill>
                  <a:schemeClr val="bg1"/>
                </a:solidFill>
                <a:latin typeface="Browallia New" panose="020B0604020202020204" pitchFamily="34" charset="-34"/>
                <a:cs typeface="Browallia New" panose="020B0604020202020204" pitchFamily="34" charset="-34"/>
              </a:rPr>
              <a:t>วิเคราะห์ข้อมูลที่จำเป็น</a:t>
            </a:r>
            <a:endParaRPr lang="en-US" altLang="en-US" sz="2000" b="1" dirty="0">
              <a:solidFill>
                <a:schemeClr val="bg1"/>
              </a:solidFill>
              <a:latin typeface="Browallia New" panose="020B0604020202020204" pitchFamily="34" charset="-34"/>
              <a:cs typeface="Browallia New" panose="020B0604020202020204" pitchFamily="34" charset="-34"/>
            </a:endParaRPr>
          </a:p>
          <a:p>
            <a:pPr algn="ctr" eaLnBrk="1" hangingPunct="1">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ปัญหาสุขภาพและความต้องการบริการสุขภาพ </a:t>
            </a:r>
          </a:p>
          <a:p>
            <a:pPr algn="ctr" eaLnBrk="1" hangingPunct="1">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ความท้าทาย ความได้เปรียบ สิ่งคุกคาม สภาพแวดล้อมที่เปลี่ยนแปลง จุดบอด </a:t>
            </a:r>
          </a:p>
          <a:p>
            <a:pPr algn="ctr" eaLnBrk="1" hangingPunct="1">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ความสามารถในการนำแผนไปปฏิบัติ</a:t>
            </a:r>
          </a:p>
        </p:txBody>
      </p:sp>
      <p:sp>
        <p:nvSpPr>
          <p:cNvPr id="10247" name="Text Box 10"/>
          <p:cNvSpPr txBox="1">
            <a:spLocks noChangeArrowheads="1"/>
          </p:cNvSpPr>
          <p:nvPr/>
        </p:nvSpPr>
        <p:spPr bwMode="auto">
          <a:xfrm>
            <a:off x="5170488" y="2311400"/>
            <a:ext cx="3505200" cy="1117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solidFill>
                  <a:srgbClr val="FF0000"/>
                </a:solidFill>
                <a:latin typeface="Browallia New" panose="020B0604020202020204" pitchFamily="34" charset="-34"/>
                <a:cs typeface="Browallia New" panose="020B0604020202020204" pitchFamily="34" charset="-34"/>
              </a:rPr>
              <a:t>คุณลักษณะของวัตถุประสงค์เชิงกลยุทธ์</a:t>
            </a:r>
          </a:p>
          <a:p>
            <a:pPr algn="ctr" eaLnBrk="1" hangingPunct="1">
              <a:lnSpc>
                <a:spcPct val="90000"/>
              </a:lnSpc>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ตอบสนองความท้าทายเชิงกลยุทธ์ ใช้สมรรถนะหลัก ความได้เปรียบ และโอกาสเชิงกลยุทธ์ขององค์กร สะท้อนสมดุลระหว่างความต้องการด่านต่างๆ</a:t>
            </a:r>
          </a:p>
        </p:txBody>
      </p:sp>
      <p:sp>
        <p:nvSpPr>
          <p:cNvPr id="10248" name="Text Box 13"/>
          <p:cNvSpPr txBox="1">
            <a:spLocks noChangeArrowheads="1"/>
          </p:cNvSpPr>
          <p:nvPr/>
        </p:nvSpPr>
        <p:spPr bwMode="auto">
          <a:xfrm>
            <a:off x="5207000" y="3573463"/>
            <a:ext cx="3468688" cy="111601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solidFill>
                  <a:schemeClr val="bg1"/>
                </a:solidFill>
                <a:latin typeface="Browallia New" panose="020B0604020202020204" pitchFamily="34" charset="-34"/>
                <a:cs typeface="Browallia New" panose="020B0604020202020204" pitchFamily="34" charset="-34"/>
              </a:rPr>
              <a:t>ตอบสนองความต้องการบริการสุขภาพ</a:t>
            </a:r>
            <a:endParaRPr lang="en-US" altLang="en-US" sz="2000" b="1" dirty="0">
              <a:solidFill>
                <a:schemeClr val="bg1"/>
              </a:solidFill>
              <a:latin typeface="Browallia New" panose="020B0604020202020204" pitchFamily="34" charset="-34"/>
              <a:cs typeface="Browallia New" panose="020B0604020202020204" pitchFamily="34" charset="-34"/>
            </a:endParaRPr>
          </a:p>
          <a:p>
            <a:pPr algn="ctr" eaLnBrk="1" hangingPunct="1">
              <a:lnSpc>
                <a:spcPct val="90000"/>
              </a:lnSpc>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ของชุมชน/กลุ่มผู้รับบริการ</a:t>
            </a:r>
          </a:p>
          <a:p>
            <a:pPr algn="ctr" eaLnBrk="1" hangingPunct="1">
              <a:lnSpc>
                <a:spcPct val="90000"/>
              </a:lnSpc>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ครอบคลุมการสร้างเสริมสุขภาพของผู้ป่วย ครอบครัว ชุมชน บุคลากร และสิ่งแวดล้อม</a:t>
            </a:r>
          </a:p>
        </p:txBody>
      </p:sp>
      <p:sp>
        <p:nvSpPr>
          <p:cNvPr id="10249" name="Text Box 15"/>
          <p:cNvSpPr txBox="1">
            <a:spLocks noChangeArrowheads="1"/>
          </p:cNvSpPr>
          <p:nvPr/>
        </p:nvSpPr>
        <p:spPr bwMode="auto">
          <a:xfrm>
            <a:off x="5292725" y="5907088"/>
            <a:ext cx="2825750" cy="388937"/>
          </a:xfrm>
          <a:prstGeom prst="rect">
            <a:avLst/>
          </a:prstGeom>
          <a:solidFill>
            <a:srgbClr val="DDDDDD"/>
          </a:solidFill>
          <a:ln w="381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5000"/>
              </a:lnSpc>
              <a:spcBef>
                <a:spcPct val="0"/>
              </a:spcBef>
              <a:buFontTx/>
              <a:buNone/>
            </a:pPr>
            <a:r>
              <a:rPr lang="th-TH" altLang="en-US" sz="2000" b="1">
                <a:latin typeface="Browallia New" panose="020B0604020202020204" pitchFamily="34" charset="-34"/>
                <a:cs typeface="Browallia New" panose="020B0604020202020204" pitchFamily="34" charset="-34"/>
              </a:rPr>
              <a:t>ผลการดำเนินงานที่ดีขององค์กร</a:t>
            </a:r>
          </a:p>
        </p:txBody>
      </p:sp>
      <p:sp>
        <p:nvSpPr>
          <p:cNvPr id="10250" name="AutoShape 18">
            <a:hlinkClick r:id="rId2" action="ppaction://hlinksldjump" highlightClick="1"/>
          </p:cNvPr>
          <p:cNvSpPr>
            <a:spLocks noChangeArrowheads="1"/>
          </p:cNvSpPr>
          <p:nvPr/>
        </p:nvSpPr>
        <p:spPr bwMode="auto">
          <a:xfrm>
            <a:off x="4713288" y="391636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3</a:t>
            </a:r>
          </a:p>
        </p:txBody>
      </p:sp>
      <p:sp>
        <p:nvSpPr>
          <p:cNvPr id="10251" name="AutoShape 19">
            <a:hlinkClick r:id="rId3" action="ppaction://hlinksldjump" highlightClick="1"/>
          </p:cNvPr>
          <p:cNvSpPr>
            <a:spLocks noChangeArrowheads="1"/>
          </p:cNvSpPr>
          <p:nvPr/>
        </p:nvSpPr>
        <p:spPr bwMode="auto">
          <a:xfrm>
            <a:off x="303213" y="213360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1</a:t>
            </a:r>
          </a:p>
        </p:txBody>
      </p:sp>
      <p:sp>
        <p:nvSpPr>
          <p:cNvPr id="10252" name="AutoShape 20">
            <a:hlinkClick r:id="rId4" action="ppaction://hlinksldjump" highlightClick="1"/>
          </p:cNvPr>
          <p:cNvSpPr>
            <a:spLocks noChangeArrowheads="1"/>
          </p:cNvSpPr>
          <p:nvPr/>
        </p:nvSpPr>
        <p:spPr bwMode="auto">
          <a:xfrm>
            <a:off x="312738" y="2854325"/>
            <a:ext cx="357187"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2</a:t>
            </a:r>
          </a:p>
        </p:txBody>
      </p:sp>
      <p:sp>
        <p:nvSpPr>
          <p:cNvPr id="10253" name="AutoShape 21">
            <a:hlinkClick r:id="rId5" action="ppaction://hlinksldjump" highlightClick="1"/>
          </p:cNvPr>
          <p:cNvSpPr>
            <a:spLocks noChangeArrowheads="1"/>
          </p:cNvSpPr>
          <p:nvPr/>
        </p:nvSpPr>
        <p:spPr bwMode="auto">
          <a:xfrm>
            <a:off x="4713288" y="187483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1</a:t>
            </a:r>
          </a:p>
        </p:txBody>
      </p:sp>
      <p:sp>
        <p:nvSpPr>
          <p:cNvPr id="10254" name="AutoShape 22">
            <a:hlinkClick r:id="rId6" action="ppaction://hlinksldjump" highlightClick="1"/>
          </p:cNvPr>
          <p:cNvSpPr>
            <a:spLocks noChangeArrowheads="1"/>
          </p:cNvSpPr>
          <p:nvPr/>
        </p:nvSpPr>
        <p:spPr bwMode="auto">
          <a:xfrm>
            <a:off x="4713288" y="269240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2</a:t>
            </a:r>
          </a:p>
        </p:txBody>
      </p:sp>
      <p:sp>
        <p:nvSpPr>
          <p:cNvPr id="10255" name="AutoShape 24">
            <a:hlinkClick r:id="rId7" action="ppaction://hlinksldjump" highlightClick="1"/>
          </p:cNvPr>
          <p:cNvSpPr>
            <a:spLocks noChangeArrowheads="1"/>
          </p:cNvSpPr>
          <p:nvPr/>
        </p:nvSpPr>
        <p:spPr bwMode="auto">
          <a:xfrm>
            <a:off x="5292725" y="5229225"/>
            <a:ext cx="2825750" cy="350838"/>
          </a:xfrm>
          <a:prstGeom prst="actionButtonBlank">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2600"/>
              </a:lnSpc>
              <a:spcBef>
                <a:spcPts val="600"/>
              </a:spcBef>
              <a:buFontTx/>
              <a:buNone/>
            </a:pPr>
            <a:r>
              <a:rPr lang="th-TH" altLang="en-US" sz="2000" b="1">
                <a:solidFill>
                  <a:schemeClr val="bg1"/>
                </a:solidFill>
                <a:latin typeface="Browallia New" panose="020B0604020202020204" pitchFamily="34" charset="-34"/>
                <a:cs typeface="Browallia New" panose="020B0604020202020204" pitchFamily="34" charset="-34"/>
              </a:rPr>
              <a:t>นำกลยุทธ์ไปปฏิบัติ</a:t>
            </a:r>
            <a:r>
              <a:rPr lang="en-US" altLang="en-US" sz="2000" b="1">
                <a:solidFill>
                  <a:schemeClr val="bg1"/>
                </a:solidFill>
                <a:latin typeface="Browallia New" panose="020B0604020202020204" pitchFamily="34" charset="-34"/>
                <a:cs typeface="Browallia New" panose="020B0604020202020204" pitchFamily="34" charset="-34"/>
              </a:rPr>
              <a:t> (I-2.2)</a:t>
            </a:r>
            <a:endParaRPr lang="th-TH" altLang="en-US" sz="2000" b="1">
              <a:solidFill>
                <a:schemeClr val="bg1"/>
              </a:solidFill>
              <a:latin typeface="Browallia New" panose="020B0604020202020204" pitchFamily="34" charset="-34"/>
              <a:cs typeface="Browallia New" panose="020B0604020202020204" pitchFamily="34" charset="-34"/>
            </a:endParaRPr>
          </a:p>
        </p:txBody>
      </p:sp>
      <p:cxnSp>
        <p:nvCxnSpPr>
          <p:cNvPr id="10256" name="AutoShape 25"/>
          <p:cNvCxnSpPr>
            <a:cxnSpLocks noChangeShapeType="1"/>
            <a:stCxn id="10255" idx="1"/>
            <a:endCxn id="10249" idx="0"/>
          </p:cNvCxnSpPr>
          <p:nvPr/>
        </p:nvCxnSpPr>
        <p:spPr bwMode="auto">
          <a:xfrm>
            <a:off x="6705600" y="5580063"/>
            <a:ext cx="0" cy="327025"/>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7" name="Text Box 5"/>
          <p:cNvSpPr txBox="1">
            <a:spLocks noChangeArrowheads="1"/>
          </p:cNvSpPr>
          <p:nvPr/>
        </p:nvSpPr>
        <p:spPr bwMode="auto">
          <a:xfrm>
            <a:off x="755650" y="2722563"/>
            <a:ext cx="3309938" cy="6254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solidFill>
                  <a:srgbClr val="FF0000"/>
                </a:solidFill>
                <a:latin typeface="Browallia New" panose="020B0604020202020204" pitchFamily="34" charset="-34"/>
                <a:cs typeface="Browallia New" panose="020B0604020202020204" pitchFamily="34" charset="-34"/>
              </a:rPr>
              <a:t>โอกาสเชิงกลยุทธ์</a:t>
            </a:r>
            <a:endParaRPr lang="en-US" altLang="en-US" sz="2000" b="1" dirty="0">
              <a:solidFill>
                <a:srgbClr val="FF0000"/>
              </a:solidFill>
              <a:latin typeface="Browallia New" panose="020B0604020202020204" pitchFamily="34" charset="-34"/>
              <a:cs typeface="Browallia New" panose="020B0604020202020204" pitchFamily="34" charset="-34"/>
            </a:endParaRPr>
          </a:p>
          <a:p>
            <a:pPr algn="ctr" eaLnBrk="1" hangingPunct="1">
              <a:lnSpc>
                <a:spcPct val="90000"/>
              </a:lnSpc>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กำหนด พิจารณาผลได้/ความเสี่ยง ตัดสินใจเลือก</a:t>
            </a:r>
          </a:p>
        </p:txBody>
      </p:sp>
      <p:sp>
        <p:nvSpPr>
          <p:cNvPr id="10258" name="AutoShape 18">
            <a:hlinkClick r:id="rId2" action="ppaction://hlinksldjump" highlightClick="1"/>
          </p:cNvPr>
          <p:cNvSpPr>
            <a:spLocks noChangeArrowheads="1"/>
          </p:cNvSpPr>
          <p:nvPr/>
        </p:nvSpPr>
        <p:spPr bwMode="auto">
          <a:xfrm>
            <a:off x="298450" y="398938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3</a:t>
            </a:r>
          </a:p>
        </p:txBody>
      </p:sp>
      <p:sp>
        <p:nvSpPr>
          <p:cNvPr id="10259" name="Text Box 5"/>
          <p:cNvSpPr txBox="1">
            <a:spLocks noChangeArrowheads="1"/>
          </p:cNvSpPr>
          <p:nvPr/>
        </p:nvSpPr>
        <p:spPr bwMode="auto">
          <a:xfrm>
            <a:off x="755650" y="4987925"/>
            <a:ext cx="3309938" cy="5984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dirty="0">
                <a:solidFill>
                  <a:srgbClr val="FF0000"/>
                </a:solidFill>
                <a:latin typeface="Browallia New" panose="020B0604020202020204" pitchFamily="34" charset="-34"/>
                <a:cs typeface="Browallia New" panose="020B0604020202020204" pitchFamily="34" charset="-34"/>
              </a:rPr>
              <a:t>สมรรถนะหลักขององค์กร</a:t>
            </a:r>
            <a:endParaRPr lang="en-US" altLang="en-US" sz="1800" b="1" dirty="0">
              <a:solidFill>
                <a:srgbClr val="FF0000"/>
              </a:solidFill>
              <a:latin typeface="Browallia New" panose="020B0604020202020204" pitchFamily="34" charset="-34"/>
              <a:cs typeface="Browallia New" panose="020B0604020202020204" pitchFamily="34" charset="-34"/>
            </a:endParaRPr>
          </a:p>
          <a:p>
            <a:pPr algn="ctr" eaLnBrk="1" hangingPunct="1">
              <a:lnSpc>
                <a:spcPct val="90000"/>
              </a:lnSpc>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กำหนดสมรรถนะหลักที่จะทำให้บรรลุพันธกิจ</a:t>
            </a:r>
          </a:p>
        </p:txBody>
      </p:sp>
      <p:sp>
        <p:nvSpPr>
          <p:cNvPr id="10260" name="Text Box 5"/>
          <p:cNvSpPr txBox="1">
            <a:spLocks noChangeArrowheads="1"/>
          </p:cNvSpPr>
          <p:nvPr/>
        </p:nvSpPr>
        <p:spPr bwMode="auto">
          <a:xfrm>
            <a:off x="755650" y="5653088"/>
            <a:ext cx="3309938" cy="10890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dirty="0">
                <a:solidFill>
                  <a:srgbClr val="FF0000"/>
                </a:solidFill>
                <a:latin typeface="Browallia New" panose="020B0604020202020204" pitchFamily="34" charset="-34"/>
                <a:cs typeface="Browallia New" panose="020B0604020202020204" pitchFamily="34" charset="-34"/>
              </a:rPr>
              <a:t>การตัดสินใจเกี่ยวกับระบบงาน</a:t>
            </a:r>
            <a:endParaRPr lang="en-US" altLang="en-US" sz="1800" b="1" dirty="0">
              <a:solidFill>
                <a:srgbClr val="FF0000"/>
              </a:solidFill>
              <a:latin typeface="Browallia New" panose="020B0604020202020204" pitchFamily="34" charset="-34"/>
              <a:cs typeface="Browallia New" panose="020B0604020202020204" pitchFamily="34" charset="-34"/>
            </a:endParaRPr>
          </a:p>
          <a:p>
            <a:pPr algn="ctr" eaLnBrk="1" hangingPunct="1">
              <a:lnSpc>
                <a:spcPct val="90000"/>
              </a:lnSpc>
              <a:spcBef>
                <a:spcPct val="0"/>
              </a:spcBef>
              <a:buFontTx/>
              <a:buNone/>
            </a:pPr>
            <a:r>
              <a:rPr lang="th-TH" altLang="en-US" sz="1800" dirty="0">
                <a:solidFill>
                  <a:schemeClr val="bg1"/>
                </a:solidFill>
                <a:latin typeface="Browallia New" panose="020B0604020202020204" pitchFamily="34" charset="-34"/>
                <a:cs typeface="Browallia New" panose="020B0604020202020204" pitchFamily="34" charset="-34"/>
              </a:rPr>
              <a:t>พิจารณาสมรรถนะหลัก วัตถุประสงค์เชิงกลยุทธ์ การใช้ทรัพยากรอย่างเหมาะสม ความร่วมมือ ความยั่งยืน ประสิทธิภาพ</a:t>
            </a:r>
          </a:p>
        </p:txBody>
      </p:sp>
      <p:sp>
        <p:nvSpPr>
          <p:cNvPr id="10261" name="AutoShape 18">
            <a:hlinkClick r:id="rId2" action="ppaction://hlinksldjump" highlightClick="1"/>
          </p:cNvPr>
          <p:cNvSpPr>
            <a:spLocks noChangeArrowheads="1"/>
          </p:cNvSpPr>
          <p:nvPr/>
        </p:nvSpPr>
        <p:spPr bwMode="auto">
          <a:xfrm>
            <a:off x="303213" y="508635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4</a:t>
            </a:r>
          </a:p>
        </p:txBody>
      </p:sp>
      <p:sp>
        <p:nvSpPr>
          <p:cNvPr id="10262" name="AutoShape 18">
            <a:hlinkClick r:id="rId2" action="ppaction://hlinksldjump" highlightClick="1"/>
          </p:cNvPr>
          <p:cNvSpPr>
            <a:spLocks noChangeArrowheads="1"/>
          </p:cNvSpPr>
          <p:nvPr/>
        </p:nvSpPr>
        <p:spPr bwMode="auto">
          <a:xfrm>
            <a:off x="323850" y="600551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t>5</a:t>
            </a:r>
          </a:p>
        </p:txBody>
      </p:sp>
      <p:cxnSp>
        <p:nvCxnSpPr>
          <p:cNvPr id="33" name="Elbow Connector 32"/>
          <p:cNvCxnSpPr>
            <a:stCxn id="10243" idx="3"/>
            <a:endCxn id="10242" idx="1"/>
          </p:cNvCxnSpPr>
          <p:nvPr/>
        </p:nvCxnSpPr>
        <p:spPr>
          <a:xfrm flipV="1">
            <a:off x="4146550" y="3065463"/>
            <a:ext cx="425450" cy="998537"/>
          </a:xfrm>
          <a:prstGeom prst="bentConnector3">
            <a:avLst>
              <a:gd name="adj1" fmla="val 50000"/>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242" idx="2"/>
            <a:endCxn id="10255" idx="3"/>
          </p:cNvCxnSpPr>
          <p:nvPr/>
        </p:nvCxnSpPr>
        <p:spPr>
          <a:xfrm flipH="1">
            <a:off x="6705600" y="4860925"/>
            <a:ext cx="0" cy="36830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0265" name="Text Box 3"/>
          <p:cNvSpPr txBox="1">
            <a:spLocks noChangeArrowheads="1"/>
          </p:cNvSpPr>
          <p:nvPr/>
        </p:nvSpPr>
        <p:spPr bwMode="auto">
          <a:xfrm>
            <a:off x="179388" y="625475"/>
            <a:ext cx="8785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ct val="0"/>
              </a:spcBef>
              <a:buFontTx/>
              <a:buNone/>
            </a:pPr>
            <a:r>
              <a:rPr lang="th-TH" altLang="en-US" sz="2400" b="1">
                <a:latin typeface="Browallia New" panose="020B0604020202020204" pitchFamily="34" charset="-34"/>
                <a:cs typeface="Browallia New" panose="020B0604020202020204" pitchFamily="34" charset="-34"/>
              </a:rPr>
              <a:t>องค์กรวางแผนเชิงกลยุทธ์ เพื่อตอบสนองความต้องการบริการสุขภาพ ตอบสนองความท้าทาย และสร้างความเข้มแข็งให้กับการดำเนินงานขององค์กร</a:t>
            </a:r>
            <a:r>
              <a:rPr lang="en-US" altLang="en-US" sz="2400" b="1">
                <a:latin typeface="Browallia New" panose="020B0604020202020204" pitchFamily="34" charset="-34"/>
                <a:cs typeface="Browallia New" panose="020B0604020202020204" pitchFamily="34" charset="-34"/>
              </a:rPr>
              <a:t>.</a:t>
            </a:r>
          </a:p>
        </p:txBody>
      </p:sp>
      <p:sp>
        <p:nvSpPr>
          <p:cNvPr id="10266" name="Rectangle 47"/>
          <p:cNvSpPr>
            <a:spLocks noChangeArrowheads="1"/>
          </p:cNvSpPr>
          <p:nvPr/>
        </p:nvSpPr>
        <p:spPr bwMode="auto">
          <a:xfrm>
            <a:off x="0" y="0"/>
            <a:ext cx="9144000" cy="604838"/>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120000"/>
              </a:lnSpc>
              <a:spcBef>
                <a:spcPct val="0"/>
              </a:spcBef>
              <a:buFontTx/>
              <a:buNone/>
            </a:pPr>
            <a:r>
              <a:rPr lang="en-US" altLang="en-US" sz="2800" b="1">
                <a:solidFill>
                  <a:schemeClr val="bg1"/>
                </a:solidFill>
                <a:latin typeface="BrowalliaUPC" panose="020B0604020202020204" pitchFamily="34" charset="-34"/>
                <a:cs typeface="BrowalliaUPC" panose="020B0604020202020204" pitchFamily="34" charset="-34"/>
              </a:rPr>
              <a:t>I – 2.1 </a:t>
            </a:r>
            <a:r>
              <a:rPr lang="th-TH" altLang="en-US" sz="2800" b="1">
                <a:solidFill>
                  <a:schemeClr val="bg1"/>
                </a:solidFill>
                <a:latin typeface="BrowalliaUPC" panose="020B0604020202020204" pitchFamily="34" charset="-34"/>
                <a:cs typeface="BrowalliaUPC" panose="020B0604020202020204" pitchFamily="34" charset="-34"/>
              </a:rPr>
              <a:t>การจัดทำกลยุทธ์ </a:t>
            </a:r>
            <a:r>
              <a:rPr lang="en-US" altLang="en-US" sz="2800" b="1">
                <a:solidFill>
                  <a:schemeClr val="bg1"/>
                </a:solidFill>
                <a:latin typeface="BrowalliaUPC" panose="020B0604020202020204" pitchFamily="34" charset="-34"/>
                <a:cs typeface="BrowalliaUPC" panose="020B0604020202020204" pitchFamily="34" charset="-34"/>
              </a:rPr>
              <a:t>(Strategy Development)</a:t>
            </a:r>
            <a:endParaRPr lang="en-US" altLang="en-US" sz="3600">
              <a:solidFill>
                <a:schemeClr val="bg1"/>
              </a:solidFill>
              <a:latin typeface="BrowalliaUPC" panose="020B0604020202020204" pitchFamily="34" charset="-34"/>
              <a:cs typeface="BrowalliaUPC" panose="020B0604020202020204" pitchFamily="34" charset="-34"/>
            </a:endParaRPr>
          </a:p>
        </p:txBody>
      </p:sp>
      <p:sp>
        <p:nvSpPr>
          <p:cNvPr id="10267" name="AutoShape 38">
            <a:hlinkClick r:id="rId8" action="ppaction://hlinksldjump" highlightClick="1"/>
          </p:cNvPr>
          <p:cNvSpPr>
            <a:spLocks noChangeArrowheads="1"/>
          </p:cNvSpPr>
          <p:nvPr/>
        </p:nvSpPr>
        <p:spPr bwMode="auto">
          <a:xfrm>
            <a:off x="852488" y="1350963"/>
            <a:ext cx="2806700" cy="38100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 New" panose="020B0604020202020204" pitchFamily="34" charset="-34"/>
                <a:cs typeface="Browallia New" panose="020B0604020202020204" pitchFamily="34" charset="-34"/>
              </a:rPr>
              <a:t>ก</a:t>
            </a:r>
            <a:r>
              <a:rPr lang="en-US" altLang="en-US" sz="2400" b="1">
                <a:solidFill>
                  <a:schemeClr val="bg1"/>
                </a:solidFill>
                <a:latin typeface="Browallia New" panose="020B0604020202020204" pitchFamily="34" charset="-34"/>
                <a:cs typeface="Browallia New" panose="020B0604020202020204" pitchFamily="34" charset="-34"/>
              </a:rPr>
              <a:t>. </a:t>
            </a:r>
            <a:r>
              <a:rPr lang="th-TH" altLang="en-US" sz="2400" b="1">
                <a:solidFill>
                  <a:schemeClr val="bg1"/>
                </a:solidFill>
                <a:latin typeface="Browallia New" panose="020B0604020202020204" pitchFamily="34" charset="-34"/>
                <a:cs typeface="Browallia New" panose="020B0604020202020204" pitchFamily="34" charset="-34"/>
              </a:rPr>
              <a:t>กระบวนการจัดทำกลยุทธ์</a:t>
            </a:r>
          </a:p>
        </p:txBody>
      </p:sp>
      <p:sp>
        <p:nvSpPr>
          <p:cNvPr id="10268" name="AutoShape 39">
            <a:hlinkClick r:id="rId9" action="ppaction://hlinksldjump" highlightClick="1"/>
          </p:cNvPr>
          <p:cNvSpPr>
            <a:spLocks noChangeArrowheads="1"/>
          </p:cNvSpPr>
          <p:nvPr/>
        </p:nvSpPr>
        <p:spPr bwMode="auto">
          <a:xfrm>
            <a:off x="5508625" y="1374775"/>
            <a:ext cx="2609850" cy="38100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 New" panose="020B0604020202020204" pitchFamily="34" charset="-34"/>
                <a:cs typeface="Browallia New" panose="020B0604020202020204" pitchFamily="34" charset="-34"/>
              </a:rPr>
              <a:t>ข</a:t>
            </a:r>
            <a:r>
              <a:rPr lang="en-US" altLang="en-US" sz="2400" b="1">
                <a:solidFill>
                  <a:schemeClr val="bg1"/>
                </a:solidFill>
                <a:latin typeface="Browallia New" panose="020B0604020202020204" pitchFamily="34" charset="-34"/>
                <a:cs typeface="Browallia New" panose="020B0604020202020204" pitchFamily="34" charset="-34"/>
              </a:rPr>
              <a:t>. </a:t>
            </a:r>
            <a:r>
              <a:rPr lang="th-TH" altLang="en-US" sz="2400" b="1">
                <a:solidFill>
                  <a:schemeClr val="bg1"/>
                </a:solidFill>
                <a:latin typeface="Browallia New" panose="020B0604020202020204" pitchFamily="34" charset="-34"/>
                <a:cs typeface="Browallia New" panose="020B0604020202020204" pitchFamily="34" charset="-34"/>
              </a:rPr>
              <a:t>วัตถุประสงค์เชิงกลยุทธ์</a:t>
            </a:r>
          </a:p>
        </p:txBody>
      </p:sp>
      <p:sp>
        <p:nvSpPr>
          <p:cNvPr id="2" name="Action Button: Document 1">
            <a:hlinkClick r:id="rId10" action="ppaction://hlinkpres?slideindex=1&amp;slidetitle=PowerPoint Presentation" highlightClick="1"/>
          </p:cNvPr>
          <p:cNvSpPr/>
          <p:nvPr/>
        </p:nvSpPr>
        <p:spPr>
          <a:xfrm>
            <a:off x="8388350" y="6310313"/>
            <a:ext cx="287338" cy="4318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4215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425" y="3429918"/>
            <a:ext cx="1368425" cy="646112"/>
          </a:xfrm>
          <a:prstGeom prst="rect">
            <a:avLst/>
          </a:prstGeom>
          <a:solidFill>
            <a:schemeClr val="accent6">
              <a:lumMod val="40000"/>
              <a:lumOff val="60000"/>
            </a:schemeClr>
          </a:solidFill>
        </p:spPr>
        <p:txBody>
          <a:bodyPr anchor="ctr">
            <a:spAutoFit/>
          </a:bodyPr>
          <a:lstStyle/>
          <a:p>
            <a:pPr algn="ctr">
              <a:spcBef>
                <a:spcPts val="0"/>
              </a:spcBef>
              <a:spcAft>
                <a:spcPts val="0"/>
              </a:spcAft>
              <a:defRPr/>
            </a:pPr>
            <a:endParaRPr lang="en-US" sz="900" b="1" dirty="0"/>
          </a:p>
          <a:p>
            <a:pPr algn="ctr">
              <a:spcBef>
                <a:spcPts val="0"/>
              </a:spcBef>
              <a:spcAft>
                <a:spcPts val="0"/>
              </a:spcAft>
              <a:defRPr/>
            </a:pPr>
            <a:r>
              <a:rPr lang="en-US" sz="1800" b="1" dirty="0"/>
              <a:t>Resources</a:t>
            </a:r>
          </a:p>
          <a:p>
            <a:pPr algn="ctr">
              <a:spcBef>
                <a:spcPts val="0"/>
              </a:spcBef>
              <a:spcAft>
                <a:spcPts val="0"/>
              </a:spcAft>
              <a:defRPr/>
            </a:pPr>
            <a:endParaRPr lang="en-US" sz="900" b="1" dirty="0"/>
          </a:p>
        </p:txBody>
      </p:sp>
      <p:sp>
        <p:nvSpPr>
          <p:cNvPr id="5" name="TextBox 4"/>
          <p:cNvSpPr txBox="1"/>
          <p:nvPr/>
        </p:nvSpPr>
        <p:spPr>
          <a:xfrm>
            <a:off x="2205038" y="3428330"/>
            <a:ext cx="1568450" cy="647700"/>
          </a:xfrm>
          <a:prstGeom prst="rect">
            <a:avLst/>
          </a:prstGeom>
          <a:solidFill>
            <a:schemeClr val="accent4">
              <a:lumMod val="60000"/>
              <a:lumOff val="40000"/>
            </a:schemeClr>
          </a:solidFill>
        </p:spPr>
        <p:txBody>
          <a:bodyPr>
            <a:spAutoFit/>
          </a:bodyPr>
          <a:lstStyle/>
          <a:p>
            <a:pPr algn="ctr">
              <a:defRPr/>
            </a:pPr>
            <a:r>
              <a:rPr lang="en-US" sz="1800" b="1" dirty="0"/>
              <a:t>Core Competency</a:t>
            </a:r>
          </a:p>
        </p:txBody>
      </p:sp>
      <p:sp>
        <p:nvSpPr>
          <p:cNvPr id="6" name="TextBox 5"/>
          <p:cNvSpPr txBox="1"/>
          <p:nvPr/>
        </p:nvSpPr>
        <p:spPr>
          <a:xfrm>
            <a:off x="4257675" y="3428330"/>
            <a:ext cx="1400175" cy="647700"/>
          </a:xfrm>
          <a:prstGeom prst="rect">
            <a:avLst/>
          </a:prstGeom>
          <a:solidFill>
            <a:schemeClr val="tx2">
              <a:lumMod val="20000"/>
              <a:lumOff val="80000"/>
            </a:schemeClr>
          </a:solidFill>
        </p:spPr>
        <p:txBody>
          <a:bodyPr>
            <a:spAutoFit/>
          </a:bodyPr>
          <a:lstStyle/>
          <a:p>
            <a:pPr algn="ctr">
              <a:defRPr/>
            </a:pPr>
            <a:r>
              <a:rPr lang="en-US" sz="1800" b="1" dirty="0"/>
              <a:t>Strategic Objective</a:t>
            </a:r>
          </a:p>
        </p:txBody>
      </p:sp>
      <p:sp>
        <p:nvSpPr>
          <p:cNvPr id="7" name="TextBox 28"/>
          <p:cNvSpPr txBox="1">
            <a:spLocks noChangeArrowheads="1"/>
          </p:cNvSpPr>
          <p:nvPr/>
        </p:nvSpPr>
        <p:spPr bwMode="auto">
          <a:xfrm>
            <a:off x="4381500" y="1275680"/>
            <a:ext cx="1152525"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800" b="1">
                <a:latin typeface="Arial" panose="020B0604020202020204" pitchFamily="34" charset="0"/>
                <a:cs typeface="Angsana New" panose="02020603050405020304" pitchFamily="18" charset="-34"/>
              </a:rPr>
              <a:t>Mission/Vision</a:t>
            </a:r>
          </a:p>
        </p:txBody>
      </p:sp>
      <p:sp>
        <p:nvSpPr>
          <p:cNvPr id="8" name="TextBox 35"/>
          <p:cNvSpPr txBox="1">
            <a:spLocks noChangeArrowheads="1"/>
          </p:cNvSpPr>
          <p:nvPr/>
        </p:nvSpPr>
        <p:spPr bwMode="auto">
          <a:xfrm>
            <a:off x="6132513" y="3428330"/>
            <a:ext cx="1184275" cy="6477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800" b="1">
                <a:latin typeface="Arial" panose="020B0604020202020204" pitchFamily="34" charset="0"/>
                <a:cs typeface="Angsana New" panose="02020603050405020304" pitchFamily="18" charset="-34"/>
              </a:rPr>
              <a:t>Work System</a:t>
            </a:r>
          </a:p>
        </p:txBody>
      </p:sp>
      <p:sp>
        <p:nvSpPr>
          <p:cNvPr id="9" name="TextBox 36"/>
          <p:cNvSpPr txBox="1">
            <a:spLocks noChangeArrowheads="1"/>
          </p:cNvSpPr>
          <p:nvPr/>
        </p:nvSpPr>
        <p:spPr bwMode="auto">
          <a:xfrm>
            <a:off x="7789863" y="3428330"/>
            <a:ext cx="1184275" cy="6477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800" b="1" dirty="0">
                <a:latin typeface="Arial" panose="020B0604020202020204" pitchFamily="34" charset="0"/>
                <a:cs typeface="Angsana New" panose="02020603050405020304" pitchFamily="18" charset="-34"/>
              </a:rPr>
              <a:t>Work Process</a:t>
            </a:r>
          </a:p>
        </p:txBody>
      </p:sp>
      <p:cxnSp>
        <p:nvCxnSpPr>
          <p:cNvPr id="10" name="Straight Arrow Connector 9"/>
          <p:cNvCxnSpPr>
            <a:stCxn id="4" idx="3"/>
            <a:endCxn id="5" idx="1"/>
          </p:cNvCxnSpPr>
          <p:nvPr/>
        </p:nvCxnSpPr>
        <p:spPr>
          <a:xfrm flipV="1">
            <a:off x="1720850" y="3752180"/>
            <a:ext cx="484188"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6" idx="1"/>
          </p:cNvCxnSpPr>
          <p:nvPr/>
        </p:nvCxnSpPr>
        <p:spPr>
          <a:xfrm>
            <a:off x="3773488" y="3752180"/>
            <a:ext cx="4841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a:endCxn id="8" idx="1"/>
          </p:cNvCxnSpPr>
          <p:nvPr/>
        </p:nvCxnSpPr>
        <p:spPr>
          <a:xfrm flipV="1">
            <a:off x="5657850" y="3752180"/>
            <a:ext cx="4746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3"/>
            <a:endCxn id="9" idx="1"/>
          </p:cNvCxnSpPr>
          <p:nvPr/>
        </p:nvCxnSpPr>
        <p:spPr>
          <a:xfrm>
            <a:off x="7316788" y="3752180"/>
            <a:ext cx="4730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10025" y="5025876"/>
            <a:ext cx="1873250" cy="646112"/>
          </a:xfrm>
          <a:prstGeom prst="rect">
            <a:avLst/>
          </a:prstGeom>
          <a:solidFill>
            <a:schemeClr val="accent6">
              <a:lumMod val="40000"/>
              <a:lumOff val="60000"/>
            </a:schemeClr>
          </a:solidFill>
        </p:spPr>
        <p:txBody>
          <a:bodyPr>
            <a:spAutoFit/>
          </a:bodyPr>
          <a:lstStyle/>
          <a:p>
            <a:pPr algn="ctr">
              <a:defRPr/>
            </a:pPr>
            <a:r>
              <a:rPr lang="en-US" sz="1800" b="1" dirty="0"/>
              <a:t>Strategic Challenges</a:t>
            </a:r>
          </a:p>
        </p:txBody>
      </p:sp>
      <p:sp>
        <p:nvSpPr>
          <p:cNvPr id="15" name="TextBox 14"/>
          <p:cNvSpPr txBox="1"/>
          <p:nvPr/>
        </p:nvSpPr>
        <p:spPr>
          <a:xfrm>
            <a:off x="1900238" y="5013176"/>
            <a:ext cx="1873250" cy="646112"/>
          </a:xfrm>
          <a:prstGeom prst="rect">
            <a:avLst/>
          </a:prstGeom>
          <a:solidFill>
            <a:schemeClr val="accent6">
              <a:lumMod val="40000"/>
              <a:lumOff val="60000"/>
            </a:schemeClr>
          </a:solidFill>
        </p:spPr>
        <p:txBody>
          <a:bodyPr>
            <a:spAutoFit/>
          </a:bodyPr>
          <a:lstStyle/>
          <a:p>
            <a:pPr algn="ctr">
              <a:defRPr/>
            </a:pPr>
            <a:r>
              <a:rPr lang="en-US" sz="1800" b="1" dirty="0"/>
              <a:t>Strategic Advantages</a:t>
            </a:r>
          </a:p>
        </p:txBody>
      </p:sp>
      <p:sp>
        <p:nvSpPr>
          <p:cNvPr id="16" name="TextBox 15"/>
          <p:cNvSpPr txBox="1"/>
          <p:nvPr/>
        </p:nvSpPr>
        <p:spPr>
          <a:xfrm>
            <a:off x="6073775" y="5025876"/>
            <a:ext cx="1873250" cy="646112"/>
          </a:xfrm>
          <a:prstGeom prst="rect">
            <a:avLst/>
          </a:prstGeom>
          <a:solidFill>
            <a:schemeClr val="accent6">
              <a:lumMod val="40000"/>
              <a:lumOff val="60000"/>
            </a:schemeClr>
          </a:solidFill>
        </p:spPr>
        <p:txBody>
          <a:bodyPr>
            <a:spAutoFit/>
          </a:bodyPr>
          <a:lstStyle/>
          <a:p>
            <a:pPr algn="ctr">
              <a:defRPr/>
            </a:pPr>
            <a:r>
              <a:rPr lang="en-US" sz="1800" b="1" dirty="0"/>
              <a:t>Strategic Opportunities</a:t>
            </a:r>
          </a:p>
        </p:txBody>
      </p:sp>
      <p:cxnSp>
        <p:nvCxnSpPr>
          <p:cNvPr id="17" name="Elbow Connector 16"/>
          <p:cNvCxnSpPr>
            <a:stCxn id="15" idx="0"/>
            <a:endCxn id="6" idx="2"/>
          </p:cNvCxnSpPr>
          <p:nvPr/>
        </p:nvCxnSpPr>
        <p:spPr>
          <a:xfrm rot="5400000" flipH="1" flipV="1">
            <a:off x="3428740" y="3484153"/>
            <a:ext cx="937146" cy="212090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6" idx="0"/>
            <a:endCxn id="6" idx="2"/>
          </p:cNvCxnSpPr>
          <p:nvPr/>
        </p:nvCxnSpPr>
        <p:spPr>
          <a:xfrm rot="16200000" flipV="1">
            <a:off x="5509159" y="3524634"/>
            <a:ext cx="949846" cy="205263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0"/>
            <a:endCxn id="6" idx="2"/>
          </p:cNvCxnSpPr>
          <p:nvPr/>
        </p:nvCxnSpPr>
        <p:spPr>
          <a:xfrm flipV="1">
            <a:off x="4946650" y="4076030"/>
            <a:ext cx="11113" cy="949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0"/>
            <a:endCxn id="21" idx="2"/>
          </p:cNvCxnSpPr>
          <p:nvPr/>
        </p:nvCxnSpPr>
        <p:spPr>
          <a:xfrm flipV="1">
            <a:off x="4957763" y="2858418"/>
            <a:ext cx="1587" cy="5699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79875" y="2458368"/>
            <a:ext cx="1760538" cy="400050"/>
          </a:xfrm>
          <a:prstGeom prst="rect">
            <a:avLst/>
          </a:prstGeom>
          <a:solidFill>
            <a:schemeClr val="accent4">
              <a:lumMod val="60000"/>
              <a:lumOff val="40000"/>
            </a:schemeClr>
          </a:solidFill>
        </p:spPr>
        <p:txBody>
          <a:bodyPr>
            <a:spAutoFit/>
          </a:bodyPr>
          <a:lstStyle/>
          <a:p>
            <a:pPr algn="ctr">
              <a:defRPr/>
            </a:pPr>
            <a:r>
              <a:rPr lang="en-US" sz="2000" b="1" dirty="0"/>
              <a:t>Results/KPI</a:t>
            </a:r>
          </a:p>
        </p:txBody>
      </p:sp>
      <p:cxnSp>
        <p:nvCxnSpPr>
          <p:cNvPr id="22" name="Straight Arrow Connector 21"/>
          <p:cNvCxnSpPr>
            <a:stCxn id="21" idx="0"/>
            <a:endCxn id="7" idx="2"/>
          </p:cNvCxnSpPr>
          <p:nvPr/>
        </p:nvCxnSpPr>
        <p:spPr>
          <a:xfrm flipH="1" flipV="1">
            <a:off x="4957763" y="1921793"/>
            <a:ext cx="1587" cy="5365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1520" y="260648"/>
            <a:ext cx="6863664" cy="523220"/>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b="1" dirty="0" smtClean="0">
                <a:solidFill>
                  <a:schemeClr val="bg1"/>
                </a:solidFill>
                <a:latin typeface="Browallia New" pitchFamily="34" charset="-34"/>
                <a:cs typeface="FreesiaUPC" pitchFamily="34" charset="-34"/>
              </a:rPr>
              <a:t>ตรวจสอบความสัมพันธ์ในเรื่องทิศทางองค์กร</a:t>
            </a:r>
            <a:endParaRPr lang="en-US" b="1" dirty="0">
              <a:solidFill>
                <a:schemeClr val="bg1"/>
              </a:solidFill>
              <a:latin typeface="Browallia New" pitchFamily="34" charset="-34"/>
              <a:cs typeface="FreesiaUPC" pitchFamily="34" charset="-34"/>
            </a:endParaRPr>
          </a:p>
        </p:txBody>
      </p:sp>
      <p:sp>
        <p:nvSpPr>
          <p:cNvPr id="24" name="TextBox 23"/>
          <p:cNvSpPr txBox="1">
            <a:spLocks noChangeArrowheads="1"/>
          </p:cNvSpPr>
          <p:nvPr/>
        </p:nvSpPr>
        <p:spPr bwMode="auto">
          <a:xfrm>
            <a:off x="5625207" y="1209815"/>
            <a:ext cx="2691209" cy="707886"/>
          </a:xfrm>
          <a:prstGeom prst="rect">
            <a:avLst/>
          </a:prstGeom>
          <a:no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2000" b="1" dirty="0" smtClean="0">
                <a:latin typeface="BrowalliaUPC" panose="020B0604020202020204" pitchFamily="34" charset="-34"/>
                <a:cs typeface="BrowalliaUPC" panose="020B0604020202020204" pitchFamily="34" charset="-34"/>
              </a:rPr>
              <a:t>Strategic </a:t>
            </a:r>
            <a:r>
              <a:rPr lang="en-US" altLang="th-TH" sz="2000" b="1" dirty="0">
                <a:latin typeface="BrowalliaUPC" panose="020B0604020202020204" pitchFamily="34" charset="-34"/>
                <a:cs typeface="BrowalliaUPC" panose="020B0604020202020204" pitchFamily="34" charset="-34"/>
              </a:rPr>
              <a:t>O</a:t>
            </a:r>
            <a:r>
              <a:rPr lang="en-US" altLang="th-TH" sz="2000" b="1" dirty="0" smtClean="0">
                <a:latin typeface="BrowalliaUPC" panose="020B0604020202020204" pitchFamily="34" charset="-34"/>
                <a:cs typeface="BrowalliaUPC" panose="020B0604020202020204" pitchFamily="34" charset="-34"/>
              </a:rPr>
              <a:t>bjectives </a:t>
            </a:r>
            <a:r>
              <a:rPr lang="th-TH" altLang="th-TH" sz="2000" b="1" dirty="0" smtClean="0">
                <a:latin typeface="BrowalliaUPC" panose="020B0604020202020204" pitchFamily="34" charset="-34"/>
                <a:cs typeface="BrowalliaUPC" panose="020B0604020202020204" pitchFamily="34" charset="-34"/>
              </a:rPr>
              <a:t>ทำให้บรรลุวิสัยทัศน์พันธกิจได้เพียงใด</a:t>
            </a:r>
          </a:p>
        </p:txBody>
      </p:sp>
      <p:sp>
        <p:nvSpPr>
          <p:cNvPr id="25" name="TextBox 24"/>
          <p:cNvSpPr txBox="1">
            <a:spLocks noChangeArrowheads="1"/>
          </p:cNvSpPr>
          <p:nvPr/>
        </p:nvSpPr>
        <p:spPr bwMode="auto">
          <a:xfrm>
            <a:off x="1403647" y="2334948"/>
            <a:ext cx="2592289" cy="707886"/>
          </a:xfrm>
          <a:prstGeom prst="rect">
            <a:avLst/>
          </a:prstGeom>
          <a:no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th-TH" altLang="th-TH" sz="2000" b="1" dirty="0" smtClean="0">
                <a:latin typeface="BrowalliaUPC" panose="020B0604020202020204" pitchFamily="34" charset="-34"/>
                <a:cs typeface="BrowalliaUPC" panose="020B0604020202020204" pitchFamily="34" charset="-34"/>
              </a:rPr>
              <a:t>ตัวชี้วัดแสดงการบรรลุ </a:t>
            </a:r>
            <a:r>
              <a:rPr lang="en-US" altLang="th-TH" sz="2000" b="1" dirty="0" smtClean="0">
                <a:latin typeface="BrowalliaUPC" panose="020B0604020202020204" pitchFamily="34" charset="-34"/>
                <a:cs typeface="BrowalliaUPC" panose="020B0604020202020204" pitchFamily="34" charset="-34"/>
              </a:rPr>
              <a:t>Strategic </a:t>
            </a:r>
            <a:r>
              <a:rPr lang="en-US" altLang="th-TH" sz="2000" b="1" dirty="0">
                <a:latin typeface="BrowalliaUPC" panose="020B0604020202020204" pitchFamily="34" charset="-34"/>
                <a:cs typeface="BrowalliaUPC" panose="020B0604020202020204" pitchFamily="34" charset="-34"/>
              </a:rPr>
              <a:t>O</a:t>
            </a:r>
            <a:r>
              <a:rPr lang="en-US" altLang="th-TH" sz="2000" b="1" dirty="0" smtClean="0">
                <a:latin typeface="BrowalliaUPC" panose="020B0604020202020204" pitchFamily="34" charset="-34"/>
                <a:cs typeface="BrowalliaUPC" panose="020B0604020202020204" pitchFamily="34" charset="-34"/>
              </a:rPr>
              <a:t>bjectives </a:t>
            </a:r>
            <a:r>
              <a:rPr lang="th-TH" altLang="th-TH" sz="2000" b="1" dirty="0" smtClean="0">
                <a:latin typeface="BrowalliaUPC" panose="020B0604020202020204" pitchFamily="34" charset="-34"/>
                <a:cs typeface="BrowalliaUPC" panose="020B0604020202020204" pitchFamily="34" charset="-34"/>
              </a:rPr>
              <a:t>ได้หรือไม่</a:t>
            </a:r>
          </a:p>
        </p:txBody>
      </p:sp>
      <p:sp>
        <p:nvSpPr>
          <p:cNvPr id="27" name="TextBox 26"/>
          <p:cNvSpPr txBox="1">
            <a:spLocks noChangeArrowheads="1"/>
          </p:cNvSpPr>
          <p:nvPr/>
        </p:nvSpPr>
        <p:spPr bwMode="auto">
          <a:xfrm>
            <a:off x="4064743" y="5827330"/>
            <a:ext cx="1803401" cy="784830"/>
          </a:xfrm>
          <a:prstGeom prst="rect">
            <a:avLst/>
          </a:prstGeom>
          <a:no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lnSpc>
                <a:spcPts val="1800"/>
              </a:lnSpc>
              <a:spcBef>
                <a:spcPct val="0"/>
              </a:spcBef>
              <a:buFontTx/>
              <a:buNone/>
            </a:pPr>
            <a:r>
              <a:rPr lang="en-US" altLang="th-TH" sz="1800" b="1" dirty="0" smtClean="0">
                <a:latin typeface="BrowalliaUPC" panose="020B0604020202020204" pitchFamily="34" charset="-34"/>
                <a:cs typeface="BrowalliaUPC" panose="020B0604020202020204" pitchFamily="34" charset="-34"/>
              </a:rPr>
              <a:t>Strategic </a:t>
            </a:r>
            <a:r>
              <a:rPr lang="en-US" altLang="th-TH" sz="1800" b="1" dirty="0">
                <a:latin typeface="BrowalliaUPC" panose="020B0604020202020204" pitchFamily="34" charset="-34"/>
                <a:cs typeface="BrowalliaUPC" panose="020B0604020202020204" pitchFamily="34" charset="-34"/>
              </a:rPr>
              <a:t>O</a:t>
            </a:r>
            <a:r>
              <a:rPr lang="en-US" altLang="th-TH" sz="1800" b="1" dirty="0" smtClean="0">
                <a:latin typeface="BrowalliaUPC" panose="020B0604020202020204" pitchFamily="34" charset="-34"/>
                <a:cs typeface="BrowalliaUPC" panose="020B0604020202020204" pitchFamily="34" charset="-34"/>
              </a:rPr>
              <a:t>bjectives </a:t>
            </a:r>
            <a:r>
              <a:rPr lang="th-TH" altLang="th-TH" sz="1800" b="1" dirty="0" smtClean="0">
                <a:latin typeface="BrowalliaUPC" panose="020B0604020202020204" pitchFamily="34" charset="-34"/>
                <a:cs typeface="BrowalliaUPC" panose="020B0604020202020204" pitchFamily="34" charset="-34"/>
              </a:rPr>
              <a:t>ตอบสนอง </a:t>
            </a:r>
            <a:r>
              <a:rPr lang="en-US" altLang="th-TH" sz="1800" b="1" dirty="0" smtClean="0">
                <a:latin typeface="BrowalliaUPC" panose="020B0604020202020204" pitchFamily="34" charset="-34"/>
                <a:cs typeface="BrowalliaUPC" panose="020B0604020202020204" pitchFamily="34" charset="-34"/>
              </a:rPr>
              <a:t>Strategic Challenges </a:t>
            </a:r>
            <a:r>
              <a:rPr lang="th-TH" altLang="th-TH" sz="1800" b="1" dirty="0" smtClean="0">
                <a:latin typeface="BrowalliaUPC" panose="020B0604020202020204" pitchFamily="34" charset="-34"/>
                <a:cs typeface="BrowalliaUPC" panose="020B0604020202020204" pitchFamily="34" charset="-34"/>
              </a:rPr>
              <a:t>เพียงใด</a:t>
            </a:r>
          </a:p>
        </p:txBody>
      </p:sp>
      <p:sp>
        <p:nvSpPr>
          <p:cNvPr id="28" name="TextBox 27"/>
          <p:cNvSpPr txBox="1">
            <a:spLocks noChangeArrowheads="1"/>
          </p:cNvSpPr>
          <p:nvPr/>
        </p:nvSpPr>
        <p:spPr bwMode="auto">
          <a:xfrm>
            <a:off x="1891780" y="5827330"/>
            <a:ext cx="1960140" cy="784830"/>
          </a:xfrm>
          <a:prstGeom prst="rect">
            <a:avLst/>
          </a:prstGeom>
          <a:no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lnSpc>
                <a:spcPts val="1800"/>
              </a:lnSpc>
              <a:spcBef>
                <a:spcPct val="0"/>
              </a:spcBef>
              <a:buFontTx/>
              <a:buNone/>
            </a:pPr>
            <a:r>
              <a:rPr lang="en-US" altLang="th-TH" sz="1800" b="1" dirty="0" smtClean="0">
                <a:latin typeface="BrowalliaUPC" panose="020B0604020202020204" pitchFamily="34" charset="-34"/>
                <a:cs typeface="BrowalliaUPC" panose="020B0604020202020204" pitchFamily="34" charset="-34"/>
              </a:rPr>
              <a:t>Strategic </a:t>
            </a:r>
            <a:r>
              <a:rPr lang="en-US" altLang="th-TH" sz="1800" b="1" dirty="0">
                <a:latin typeface="BrowalliaUPC" panose="020B0604020202020204" pitchFamily="34" charset="-34"/>
                <a:cs typeface="BrowalliaUPC" panose="020B0604020202020204" pitchFamily="34" charset="-34"/>
              </a:rPr>
              <a:t>O</a:t>
            </a:r>
            <a:r>
              <a:rPr lang="en-US" altLang="th-TH" sz="1800" b="1" dirty="0" smtClean="0">
                <a:latin typeface="BrowalliaUPC" panose="020B0604020202020204" pitchFamily="34" charset="-34"/>
                <a:cs typeface="BrowalliaUPC" panose="020B0604020202020204" pitchFamily="34" charset="-34"/>
              </a:rPr>
              <a:t>bjectives </a:t>
            </a:r>
            <a:r>
              <a:rPr lang="th-TH" altLang="th-TH" sz="1800" b="1" dirty="0" smtClean="0">
                <a:latin typeface="BrowalliaUPC" panose="020B0604020202020204" pitchFamily="34" charset="-34"/>
                <a:cs typeface="BrowalliaUPC" panose="020B0604020202020204" pitchFamily="34" charset="-34"/>
              </a:rPr>
              <a:t>ใช้ประโยชน์จาก </a:t>
            </a:r>
            <a:r>
              <a:rPr lang="en-US" altLang="th-TH" sz="1800" b="1" dirty="0" smtClean="0">
                <a:latin typeface="BrowalliaUPC" panose="020B0604020202020204" pitchFamily="34" charset="-34"/>
                <a:cs typeface="BrowalliaUPC" panose="020B0604020202020204" pitchFamily="34" charset="-34"/>
              </a:rPr>
              <a:t>Strategic Advantages </a:t>
            </a:r>
            <a:r>
              <a:rPr lang="th-TH" altLang="th-TH" sz="1800" b="1" dirty="0" smtClean="0">
                <a:latin typeface="BrowalliaUPC" panose="020B0604020202020204" pitchFamily="34" charset="-34"/>
                <a:cs typeface="BrowalliaUPC" panose="020B0604020202020204" pitchFamily="34" charset="-34"/>
              </a:rPr>
              <a:t>เพียงใด</a:t>
            </a:r>
          </a:p>
        </p:txBody>
      </p:sp>
      <p:sp>
        <p:nvSpPr>
          <p:cNvPr id="29" name="TextBox 28"/>
          <p:cNvSpPr txBox="1">
            <a:spLocks noChangeArrowheads="1"/>
          </p:cNvSpPr>
          <p:nvPr/>
        </p:nvSpPr>
        <p:spPr bwMode="auto">
          <a:xfrm>
            <a:off x="6008960" y="5818327"/>
            <a:ext cx="2163440" cy="784830"/>
          </a:xfrm>
          <a:prstGeom prst="rect">
            <a:avLst/>
          </a:prstGeom>
          <a:no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lnSpc>
                <a:spcPts val="1800"/>
              </a:lnSpc>
              <a:spcBef>
                <a:spcPct val="0"/>
              </a:spcBef>
              <a:buFontTx/>
              <a:buNone/>
            </a:pPr>
            <a:r>
              <a:rPr lang="th-TH" altLang="th-TH" sz="1800" b="1" dirty="0" smtClean="0">
                <a:latin typeface="BrowalliaUPC" panose="020B0604020202020204" pitchFamily="34" charset="-34"/>
                <a:cs typeface="BrowalliaUPC" panose="020B0604020202020204" pitchFamily="34" charset="-34"/>
              </a:rPr>
              <a:t>มีการนำ </a:t>
            </a:r>
            <a:r>
              <a:rPr lang="en-US" altLang="th-TH" sz="1800" b="1" dirty="0" smtClean="0">
                <a:latin typeface="BrowalliaUPC" panose="020B0604020202020204" pitchFamily="34" charset="-34"/>
                <a:cs typeface="BrowalliaUPC" panose="020B0604020202020204" pitchFamily="34" charset="-34"/>
              </a:rPr>
              <a:t>Strategic Opportunities </a:t>
            </a:r>
            <a:r>
              <a:rPr lang="th-TH" altLang="th-TH" sz="1800" b="1" dirty="0" smtClean="0">
                <a:latin typeface="BrowalliaUPC" panose="020B0604020202020204" pitchFamily="34" charset="-34"/>
                <a:cs typeface="BrowalliaUPC" panose="020B0604020202020204" pitchFamily="34" charset="-34"/>
              </a:rPr>
              <a:t>มาพิจารณา </a:t>
            </a:r>
            <a:r>
              <a:rPr lang="en-US" altLang="th-TH" sz="1800" b="1" dirty="0" smtClean="0">
                <a:latin typeface="BrowalliaUPC" panose="020B0604020202020204" pitchFamily="34" charset="-34"/>
                <a:cs typeface="BrowalliaUPC" panose="020B0604020202020204" pitchFamily="34" charset="-34"/>
              </a:rPr>
              <a:t>Intelligent Risk </a:t>
            </a:r>
            <a:r>
              <a:rPr lang="th-TH" altLang="th-TH" sz="1800" b="1" dirty="0" smtClean="0">
                <a:latin typeface="BrowalliaUPC" panose="020B0604020202020204" pitchFamily="34" charset="-34"/>
                <a:cs typeface="BrowalliaUPC" panose="020B0604020202020204" pitchFamily="34" charset="-34"/>
              </a:rPr>
              <a:t>อย่างไร</a:t>
            </a:r>
          </a:p>
        </p:txBody>
      </p:sp>
      <p:sp>
        <p:nvSpPr>
          <p:cNvPr id="31" name="TextBox 30"/>
          <p:cNvSpPr txBox="1">
            <a:spLocks noChangeArrowheads="1"/>
          </p:cNvSpPr>
          <p:nvPr/>
        </p:nvSpPr>
        <p:spPr bwMode="auto">
          <a:xfrm>
            <a:off x="6444208" y="2505090"/>
            <a:ext cx="2006873" cy="707886"/>
          </a:xfrm>
          <a:prstGeom prst="rect">
            <a:avLst/>
          </a:prstGeom>
          <a:noFill/>
          <a:ln w="9525">
            <a:solidFill>
              <a:srgbClr val="0000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th-TH" altLang="th-TH" sz="2000" b="1" dirty="0" smtClean="0">
                <a:latin typeface="BrowalliaUPC" panose="020B0604020202020204" pitchFamily="34" charset="-34"/>
                <a:cs typeface="BrowalliaUPC" panose="020B0604020202020204" pitchFamily="34" charset="-34"/>
              </a:rPr>
              <a:t>มีการตอบสนองต่อการทบทวนตัวชี้วัดอย่างไร</a:t>
            </a:r>
          </a:p>
        </p:txBody>
      </p:sp>
    </p:spTree>
    <p:extLst>
      <p:ext uri="{BB962C8B-B14F-4D97-AF65-F5344CB8AC3E}">
        <p14:creationId xmlns:p14="http://schemas.microsoft.com/office/powerpoint/2010/main" val="3782301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326" t="7349" r="4326" b="7601"/>
          <a:stretch/>
        </p:blipFill>
        <p:spPr bwMode="auto">
          <a:xfrm>
            <a:off x="683568" y="908720"/>
            <a:ext cx="8064896" cy="5631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07504" y="188640"/>
            <a:ext cx="6912768" cy="936104"/>
          </a:xfrm>
        </p:spPr>
        <p:txBody>
          <a:bodyPr/>
          <a:lstStyle/>
          <a:p>
            <a:r>
              <a:rPr lang="en-US" b="1" dirty="0" smtClean="0">
                <a:solidFill>
                  <a:srgbClr val="000099"/>
                </a:solidFill>
                <a:effectLst>
                  <a:outerShdw blurRad="38100" dist="38100" dir="2700000" algn="tl">
                    <a:srgbClr val="000000">
                      <a:alpha val="43137"/>
                    </a:srgbClr>
                  </a:outerShdw>
                </a:effectLst>
              </a:rPr>
              <a:t>HA </a:t>
            </a:r>
            <a:r>
              <a:rPr lang="th-TH" b="1" dirty="0" smtClean="0">
                <a:solidFill>
                  <a:srgbClr val="000099"/>
                </a:solidFill>
                <a:effectLst>
                  <a:outerShdw blurRad="38100" dist="38100" dir="2700000" algn="tl">
                    <a:srgbClr val="000000">
                      <a:alpha val="43137"/>
                    </a:srgbClr>
                  </a:outerShdw>
                </a:effectLst>
              </a:rPr>
              <a:t>คือกลไกการส่องกระจกดูตัวเอง</a:t>
            </a:r>
            <a:endParaRPr lang="en-US" b="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97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5750" y="627063"/>
            <a:ext cx="2305050" cy="646112"/>
          </a:xfrm>
          <a:prstGeom prst="rect">
            <a:avLst/>
          </a:prstGeom>
          <a:solidFill>
            <a:schemeClr val="accent6">
              <a:lumMod val="40000"/>
              <a:lumOff val="60000"/>
            </a:schemeClr>
          </a:solidFill>
        </p:spPr>
        <p:txBody>
          <a:bodyPr>
            <a:spAutoFit/>
          </a:bodyPr>
          <a:lstStyle/>
          <a:p>
            <a:pPr algn="ctr">
              <a:defRPr/>
            </a:pPr>
            <a:r>
              <a:rPr lang="en-US" sz="1800" b="1" dirty="0"/>
              <a:t>Tangible Resources</a:t>
            </a:r>
          </a:p>
        </p:txBody>
      </p:sp>
      <p:sp>
        <p:nvSpPr>
          <p:cNvPr id="5" name="TextBox 4"/>
          <p:cNvSpPr txBox="1"/>
          <p:nvPr/>
        </p:nvSpPr>
        <p:spPr>
          <a:xfrm>
            <a:off x="2843213" y="3892550"/>
            <a:ext cx="2270125" cy="646113"/>
          </a:xfrm>
          <a:prstGeom prst="rect">
            <a:avLst/>
          </a:prstGeom>
          <a:solidFill>
            <a:schemeClr val="accent6">
              <a:lumMod val="40000"/>
              <a:lumOff val="60000"/>
            </a:schemeClr>
          </a:solidFill>
        </p:spPr>
        <p:txBody>
          <a:bodyPr>
            <a:spAutoFit/>
          </a:bodyPr>
          <a:lstStyle/>
          <a:p>
            <a:pPr algn="ctr">
              <a:defRPr/>
            </a:pPr>
            <a:r>
              <a:rPr lang="en-US" sz="1800" b="1" dirty="0"/>
              <a:t>Intangible Resources</a:t>
            </a:r>
          </a:p>
        </p:txBody>
      </p:sp>
      <p:cxnSp>
        <p:nvCxnSpPr>
          <p:cNvPr id="6" name="Elbow Connector 5"/>
          <p:cNvCxnSpPr>
            <a:stCxn id="4" idx="2"/>
            <a:endCxn id="14" idx="1"/>
          </p:cNvCxnSpPr>
          <p:nvPr/>
        </p:nvCxnSpPr>
        <p:spPr>
          <a:xfrm rot="16200000" flipH="1">
            <a:off x="3686968" y="1564482"/>
            <a:ext cx="1357313" cy="77470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36"/>
          <p:cNvSpPr txBox="1">
            <a:spLocks noChangeArrowheads="1"/>
          </p:cNvSpPr>
          <p:nvPr/>
        </p:nvSpPr>
        <p:spPr bwMode="auto">
          <a:xfrm>
            <a:off x="120650" y="1828800"/>
            <a:ext cx="2305050" cy="16002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400" b="1">
                <a:latin typeface="Arial" panose="020B0604020202020204" pitchFamily="34" charset="0"/>
                <a:cs typeface="Angsana New" panose="02020603050405020304" pitchFamily="18" charset="-34"/>
              </a:rPr>
              <a:t>Organizational</a:t>
            </a:r>
          </a:p>
          <a:p>
            <a:pPr>
              <a:spcBef>
                <a:spcPct val="0"/>
              </a:spcBef>
              <a:buFontTx/>
              <a:buNone/>
            </a:pPr>
            <a:r>
              <a:rPr lang="en-US" altLang="th-TH" sz="1400">
                <a:latin typeface="Arial" panose="020B0604020202020204" pitchFamily="34" charset="0"/>
                <a:cs typeface="Angsana New" panose="02020603050405020304" pitchFamily="18" charset="-34"/>
              </a:rPr>
              <a:t>Technology</a:t>
            </a:r>
          </a:p>
          <a:p>
            <a:pPr>
              <a:spcBef>
                <a:spcPct val="0"/>
              </a:spcBef>
              <a:buFontTx/>
              <a:buNone/>
            </a:pPr>
            <a:r>
              <a:rPr lang="en-US" altLang="th-TH" sz="1400">
                <a:latin typeface="Arial" panose="020B0604020202020204" pitchFamily="34" charset="0"/>
                <a:cs typeface="Angsana New" panose="02020603050405020304" pitchFamily="18" charset="-34"/>
              </a:rPr>
              <a:t>Knowledge</a:t>
            </a:r>
          </a:p>
          <a:p>
            <a:pPr>
              <a:spcBef>
                <a:spcPct val="0"/>
              </a:spcBef>
              <a:buFontTx/>
              <a:buNone/>
            </a:pPr>
            <a:r>
              <a:rPr lang="en-US" altLang="th-TH" sz="1400">
                <a:latin typeface="Arial" panose="020B0604020202020204" pitchFamily="34" charset="0"/>
                <a:cs typeface="Angsana New" panose="02020603050405020304" pitchFamily="18" charset="-34"/>
              </a:rPr>
              <a:t>Brand Equity</a:t>
            </a:r>
          </a:p>
          <a:p>
            <a:pPr>
              <a:spcBef>
                <a:spcPct val="0"/>
              </a:spcBef>
              <a:buFontTx/>
              <a:buNone/>
            </a:pPr>
            <a:r>
              <a:rPr lang="en-US" altLang="th-TH" sz="1400">
                <a:latin typeface="Arial" panose="020B0604020202020204" pitchFamily="34" charset="0"/>
                <a:cs typeface="Angsana New" panose="02020603050405020304" pitchFamily="18" charset="-34"/>
              </a:rPr>
              <a:t>Reputation</a:t>
            </a:r>
          </a:p>
          <a:p>
            <a:pPr>
              <a:spcBef>
                <a:spcPct val="0"/>
              </a:spcBef>
              <a:buFontTx/>
              <a:buNone/>
            </a:pPr>
            <a:r>
              <a:rPr lang="en-US" altLang="th-TH" sz="1400">
                <a:latin typeface="Arial" panose="020B0604020202020204" pitchFamily="34" charset="0"/>
                <a:cs typeface="Angsana New" panose="02020603050405020304" pitchFamily="18" charset="-34"/>
              </a:rPr>
              <a:t>Intellectual property</a:t>
            </a:r>
          </a:p>
          <a:p>
            <a:pPr>
              <a:spcBef>
                <a:spcPct val="0"/>
              </a:spcBef>
              <a:buFontTx/>
              <a:buNone/>
            </a:pPr>
            <a:r>
              <a:rPr lang="en-US" altLang="th-TH" sz="1400">
                <a:latin typeface="Arial" panose="020B0604020202020204" pitchFamily="34" charset="0"/>
                <a:cs typeface="Angsana New" panose="02020603050405020304" pitchFamily="18" charset="-34"/>
              </a:rPr>
              <a:t>Culture</a:t>
            </a:r>
          </a:p>
        </p:txBody>
      </p:sp>
      <p:sp>
        <p:nvSpPr>
          <p:cNvPr id="8" name="TextBox 37"/>
          <p:cNvSpPr txBox="1">
            <a:spLocks noChangeArrowheads="1"/>
          </p:cNvSpPr>
          <p:nvPr/>
        </p:nvSpPr>
        <p:spPr bwMode="auto">
          <a:xfrm>
            <a:off x="107950" y="3527425"/>
            <a:ext cx="2305050" cy="13843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400" b="1">
                <a:latin typeface="Arial" panose="020B0604020202020204" pitchFamily="34" charset="0"/>
                <a:cs typeface="Angsana New" panose="02020603050405020304" pitchFamily="18" charset="-34"/>
              </a:rPr>
              <a:t>Human</a:t>
            </a:r>
          </a:p>
          <a:p>
            <a:pPr>
              <a:spcBef>
                <a:spcPct val="0"/>
              </a:spcBef>
              <a:buFontTx/>
              <a:buNone/>
            </a:pPr>
            <a:r>
              <a:rPr lang="en-US" altLang="th-TH" sz="1400">
                <a:latin typeface="Arial" panose="020B0604020202020204" pitchFamily="34" charset="0"/>
                <a:cs typeface="Angsana New" panose="02020603050405020304" pitchFamily="18" charset="-34"/>
              </a:rPr>
              <a:t>Knowledge</a:t>
            </a:r>
          </a:p>
          <a:p>
            <a:pPr>
              <a:spcBef>
                <a:spcPct val="0"/>
              </a:spcBef>
              <a:buFontTx/>
              <a:buNone/>
            </a:pPr>
            <a:r>
              <a:rPr lang="en-US" altLang="th-TH" sz="1400">
                <a:latin typeface="Arial" panose="020B0604020202020204" pitchFamily="34" charset="0"/>
                <a:cs typeface="Angsana New" panose="02020603050405020304" pitchFamily="18" charset="-34"/>
              </a:rPr>
              <a:t>Skills</a:t>
            </a:r>
          </a:p>
          <a:p>
            <a:pPr>
              <a:spcBef>
                <a:spcPct val="0"/>
              </a:spcBef>
              <a:buFontTx/>
              <a:buNone/>
            </a:pPr>
            <a:r>
              <a:rPr lang="en-US" altLang="th-TH" sz="1400">
                <a:latin typeface="Arial" panose="020B0604020202020204" pitchFamily="34" charset="0"/>
                <a:cs typeface="Angsana New" panose="02020603050405020304" pitchFamily="18" charset="-34"/>
              </a:rPr>
              <a:t>Motivation</a:t>
            </a:r>
          </a:p>
          <a:p>
            <a:pPr>
              <a:spcBef>
                <a:spcPct val="0"/>
              </a:spcBef>
              <a:buFontTx/>
              <a:buNone/>
            </a:pPr>
            <a:r>
              <a:rPr lang="en-US" altLang="th-TH" sz="1400">
                <a:latin typeface="Arial" panose="020B0604020202020204" pitchFamily="34" charset="0"/>
                <a:cs typeface="Angsana New" panose="02020603050405020304" pitchFamily="18" charset="-34"/>
              </a:rPr>
              <a:t>Innovation</a:t>
            </a:r>
          </a:p>
          <a:p>
            <a:pPr>
              <a:spcBef>
                <a:spcPct val="0"/>
              </a:spcBef>
              <a:buFontTx/>
              <a:buNone/>
            </a:pPr>
            <a:r>
              <a:rPr lang="en-US" altLang="th-TH" sz="1400">
                <a:latin typeface="Arial" panose="020B0604020202020204" pitchFamily="34" charset="0"/>
                <a:cs typeface="Angsana New" panose="02020603050405020304" pitchFamily="18" charset="-34"/>
              </a:rPr>
              <a:t>Communication abilities</a:t>
            </a:r>
          </a:p>
        </p:txBody>
      </p:sp>
      <p:sp>
        <p:nvSpPr>
          <p:cNvPr id="9" name="TextBox 38"/>
          <p:cNvSpPr txBox="1">
            <a:spLocks noChangeArrowheads="1"/>
          </p:cNvSpPr>
          <p:nvPr/>
        </p:nvSpPr>
        <p:spPr bwMode="auto">
          <a:xfrm>
            <a:off x="107950" y="5013325"/>
            <a:ext cx="2305050" cy="13843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400" b="1">
                <a:latin typeface="Arial" panose="020B0604020202020204" pitchFamily="34" charset="0"/>
                <a:cs typeface="Angsana New" panose="02020603050405020304" pitchFamily="18" charset="-34"/>
              </a:rPr>
              <a:t>Relational</a:t>
            </a:r>
          </a:p>
          <a:p>
            <a:pPr>
              <a:spcBef>
                <a:spcPct val="0"/>
              </a:spcBef>
              <a:buFontTx/>
              <a:buNone/>
            </a:pPr>
            <a:r>
              <a:rPr lang="en-US" altLang="th-TH" sz="1400">
                <a:latin typeface="Arial" panose="020B0604020202020204" pitchFamily="34" charset="0"/>
                <a:cs typeface="Angsana New" panose="02020603050405020304" pitchFamily="18" charset="-34"/>
              </a:rPr>
              <a:t>Customer</a:t>
            </a:r>
          </a:p>
          <a:p>
            <a:pPr>
              <a:spcBef>
                <a:spcPct val="0"/>
              </a:spcBef>
              <a:buFontTx/>
              <a:buNone/>
            </a:pPr>
            <a:r>
              <a:rPr lang="en-US" altLang="th-TH" sz="1400">
                <a:latin typeface="Arial" panose="020B0604020202020204" pitchFamily="34" charset="0"/>
                <a:cs typeface="Angsana New" panose="02020603050405020304" pitchFamily="18" charset="-34"/>
              </a:rPr>
              <a:t>Suppliers</a:t>
            </a:r>
          </a:p>
          <a:p>
            <a:pPr>
              <a:spcBef>
                <a:spcPct val="0"/>
              </a:spcBef>
              <a:buFontTx/>
              <a:buNone/>
            </a:pPr>
            <a:r>
              <a:rPr lang="en-US" altLang="th-TH" sz="1400">
                <a:latin typeface="Arial" panose="020B0604020202020204" pitchFamily="34" charset="0"/>
                <a:cs typeface="Angsana New" panose="02020603050405020304" pitchFamily="18" charset="-34"/>
              </a:rPr>
              <a:t>Stakeholder</a:t>
            </a:r>
          </a:p>
          <a:p>
            <a:pPr>
              <a:spcBef>
                <a:spcPct val="0"/>
              </a:spcBef>
              <a:buFontTx/>
              <a:buNone/>
            </a:pPr>
            <a:r>
              <a:rPr lang="en-US" altLang="th-TH" sz="1400">
                <a:latin typeface="Arial" panose="020B0604020202020204" pitchFamily="34" charset="0"/>
                <a:cs typeface="Angsana New" panose="02020603050405020304" pitchFamily="18" charset="-34"/>
              </a:rPr>
              <a:t>Competitors</a:t>
            </a:r>
          </a:p>
          <a:p>
            <a:pPr>
              <a:spcBef>
                <a:spcPct val="0"/>
              </a:spcBef>
              <a:buFontTx/>
              <a:buNone/>
            </a:pPr>
            <a:r>
              <a:rPr lang="en-US" altLang="th-TH" sz="1400">
                <a:latin typeface="Arial" panose="020B0604020202020204" pitchFamily="34" charset="0"/>
                <a:cs typeface="Angsana New" panose="02020603050405020304" pitchFamily="18" charset="-34"/>
              </a:rPr>
              <a:t>Other partners</a:t>
            </a:r>
          </a:p>
        </p:txBody>
      </p:sp>
      <p:cxnSp>
        <p:nvCxnSpPr>
          <p:cNvPr id="10" name="Elbow Connector 9"/>
          <p:cNvCxnSpPr>
            <a:stCxn id="7" idx="3"/>
            <a:endCxn id="5" idx="1"/>
          </p:cNvCxnSpPr>
          <p:nvPr/>
        </p:nvCxnSpPr>
        <p:spPr>
          <a:xfrm>
            <a:off x="2425700" y="2628900"/>
            <a:ext cx="417513" cy="158591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8" idx="3"/>
            <a:endCxn id="5" idx="1"/>
          </p:cNvCxnSpPr>
          <p:nvPr/>
        </p:nvCxnSpPr>
        <p:spPr>
          <a:xfrm flipV="1">
            <a:off x="2413000" y="4214813"/>
            <a:ext cx="430213" cy="476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9" idx="3"/>
            <a:endCxn id="5" idx="1"/>
          </p:cNvCxnSpPr>
          <p:nvPr/>
        </p:nvCxnSpPr>
        <p:spPr>
          <a:xfrm flipV="1">
            <a:off x="2413000" y="4214813"/>
            <a:ext cx="430213" cy="149066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5" idx="0"/>
            <a:endCxn id="14" idx="1"/>
          </p:cNvCxnSpPr>
          <p:nvPr/>
        </p:nvCxnSpPr>
        <p:spPr>
          <a:xfrm rot="5400000" flipH="1" flipV="1">
            <a:off x="3734594" y="2874169"/>
            <a:ext cx="1262062" cy="77470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52975" y="2308225"/>
            <a:ext cx="1690688" cy="646113"/>
          </a:xfrm>
          <a:prstGeom prst="rect">
            <a:avLst/>
          </a:prstGeom>
          <a:solidFill>
            <a:schemeClr val="accent6">
              <a:lumMod val="40000"/>
              <a:lumOff val="60000"/>
            </a:schemeClr>
          </a:solidFill>
        </p:spPr>
        <p:txBody>
          <a:bodyPr anchor="ctr">
            <a:spAutoFit/>
          </a:bodyPr>
          <a:lstStyle/>
          <a:p>
            <a:pPr algn="ctr">
              <a:spcBef>
                <a:spcPts val="0"/>
              </a:spcBef>
              <a:spcAft>
                <a:spcPts val="0"/>
              </a:spcAft>
              <a:defRPr/>
            </a:pPr>
            <a:endParaRPr lang="en-US" sz="900" b="1" dirty="0"/>
          </a:p>
          <a:p>
            <a:pPr algn="ctr">
              <a:spcBef>
                <a:spcPts val="0"/>
              </a:spcBef>
              <a:spcAft>
                <a:spcPts val="0"/>
              </a:spcAft>
              <a:defRPr/>
            </a:pPr>
            <a:r>
              <a:rPr lang="en-US" sz="1800" b="1" dirty="0"/>
              <a:t>Resources</a:t>
            </a:r>
          </a:p>
          <a:p>
            <a:pPr algn="ctr">
              <a:spcBef>
                <a:spcPts val="0"/>
              </a:spcBef>
              <a:spcAft>
                <a:spcPts val="0"/>
              </a:spcAft>
              <a:defRPr/>
            </a:pPr>
            <a:endParaRPr lang="en-US" sz="900" b="1" dirty="0"/>
          </a:p>
        </p:txBody>
      </p:sp>
      <p:sp>
        <p:nvSpPr>
          <p:cNvPr id="15" name="TextBox 14"/>
          <p:cNvSpPr txBox="1"/>
          <p:nvPr/>
        </p:nvSpPr>
        <p:spPr>
          <a:xfrm>
            <a:off x="6794500" y="2276475"/>
            <a:ext cx="1960563" cy="708025"/>
          </a:xfrm>
          <a:prstGeom prst="rect">
            <a:avLst/>
          </a:prstGeom>
          <a:solidFill>
            <a:schemeClr val="accent4">
              <a:lumMod val="60000"/>
              <a:lumOff val="40000"/>
            </a:schemeClr>
          </a:solidFill>
        </p:spPr>
        <p:txBody>
          <a:bodyPr>
            <a:spAutoFit/>
          </a:bodyPr>
          <a:lstStyle/>
          <a:p>
            <a:pPr algn="ctr">
              <a:defRPr/>
            </a:pPr>
            <a:r>
              <a:rPr lang="en-US" sz="2000" b="1" dirty="0"/>
              <a:t>Core Competency</a:t>
            </a:r>
          </a:p>
        </p:txBody>
      </p:sp>
      <p:cxnSp>
        <p:nvCxnSpPr>
          <p:cNvPr id="16" name="Straight Arrow Connector 15"/>
          <p:cNvCxnSpPr>
            <a:stCxn id="14" idx="3"/>
            <a:endCxn id="15" idx="1"/>
          </p:cNvCxnSpPr>
          <p:nvPr/>
        </p:nvCxnSpPr>
        <p:spPr>
          <a:xfrm>
            <a:off x="6443663" y="2630488"/>
            <a:ext cx="3508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36"/>
          <p:cNvSpPr txBox="1">
            <a:spLocks noChangeArrowheads="1"/>
          </p:cNvSpPr>
          <p:nvPr/>
        </p:nvSpPr>
        <p:spPr bwMode="auto">
          <a:xfrm>
            <a:off x="107950" y="890588"/>
            <a:ext cx="2305050" cy="738187"/>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400" b="1">
                <a:latin typeface="Arial" panose="020B0604020202020204" pitchFamily="34" charset="0"/>
                <a:cs typeface="Angsana New" panose="02020603050405020304" pitchFamily="18" charset="-34"/>
              </a:rPr>
              <a:t>Physical</a:t>
            </a:r>
          </a:p>
          <a:p>
            <a:pPr>
              <a:spcBef>
                <a:spcPct val="0"/>
              </a:spcBef>
              <a:buFontTx/>
              <a:buNone/>
            </a:pPr>
            <a:r>
              <a:rPr lang="en-US" altLang="th-TH" sz="1400">
                <a:latin typeface="Arial" panose="020B0604020202020204" pitchFamily="34" charset="0"/>
                <a:cs typeface="Angsana New" panose="02020603050405020304" pitchFamily="18" charset="-34"/>
              </a:rPr>
              <a:t>Land, Building, Plant</a:t>
            </a:r>
          </a:p>
          <a:p>
            <a:pPr>
              <a:spcBef>
                <a:spcPct val="0"/>
              </a:spcBef>
              <a:buFontTx/>
              <a:buNone/>
            </a:pPr>
            <a:r>
              <a:rPr lang="en-US" altLang="th-TH" sz="1400">
                <a:latin typeface="Arial" panose="020B0604020202020204" pitchFamily="34" charset="0"/>
                <a:cs typeface="Angsana New" panose="02020603050405020304" pitchFamily="18" charset="-34"/>
              </a:rPr>
              <a:t>Equipment, Supplies</a:t>
            </a:r>
          </a:p>
        </p:txBody>
      </p:sp>
      <p:sp>
        <p:nvSpPr>
          <p:cNvPr id="18" name="TextBox 36"/>
          <p:cNvSpPr txBox="1">
            <a:spLocks noChangeArrowheads="1"/>
          </p:cNvSpPr>
          <p:nvPr/>
        </p:nvSpPr>
        <p:spPr bwMode="auto">
          <a:xfrm>
            <a:off x="120650" y="446088"/>
            <a:ext cx="2305050" cy="3079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th-TH" sz="1400" b="1">
                <a:latin typeface="Arial" panose="020B0604020202020204" pitchFamily="34" charset="0"/>
                <a:cs typeface="Angsana New" panose="02020603050405020304" pitchFamily="18" charset="-34"/>
              </a:rPr>
              <a:t>Financial</a:t>
            </a:r>
            <a:endParaRPr lang="en-US" altLang="th-TH" sz="1400">
              <a:latin typeface="Arial" panose="020B0604020202020204" pitchFamily="34" charset="0"/>
              <a:cs typeface="Angsana New" panose="02020603050405020304" pitchFamily="18" charset="-34"/>
            </a:endParaRPr>
          </a:p>
        </p:txBody>
      </p:sp>
      <p:cxnSp>
        <p:nvCxnSpPr>
          <p:cNvPr id="19" name="Elbow Connector 18"/>
          <p:cNvCxnSpPr>
            <a:stCxn id="18" idx="3"/>
            <a:endCxn id="4" idx="1"/>
          </p:cNvCxnSpPr>
          <p:nvPr/>
        </p:nvCxnSpPr>
        <p:spPr>
          <a:xfrm>
            <a:off x="2425700" y="600075"/>
            <a:ext cx="400050" cy="34925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7" idx="3"/>
            <a:endCxn id="4" idx="1"/>
          </p:cNvCxnSpPr>
          <p:nvPr/>
        </p:nvCxnSpPr>
        <p:spPr>
          <a:xfrm flipV="1">
            <a:off x="2413000" y="949325"/>
            <a:ext cx="412750" cy="30956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19"/>
          <p:cNvSpPr txBox="1">
            <a:spLocks noChangeArrowheads="1"/>
          </p:cNvSpPr>
          <p:nvPr/>
        </p:nvSpPr>
        <p:spPr bwMode="auto">
          <a:xfrm>
            <a:off x="3131840" y="4725144"/>
            <a:ext cx="5545138"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th-TH" altLang="th-TH" sz="2800" b="1" dirty="0">
                <a:latin typeface="FreesiaUPC" panose="020B0604020202020204" pitchFamily="34" charset="-34"/>
                <a:cs typeface="FreesiaUPC" panose="020B0604020202020204" pitchFamily="34" charset="-34"/>
              </a:rPr>
              <a:t>รพ.ของเรามีทรัพยากรอะไรที่ได้นำ/จะนำมาใช้</a:t>
            </a:r>
          </a:p>
          <a:p>
            <a:pPr algn="ctr">
              <a:spcBef>
                <a:spcPct val="0"/>
              </a:spcBef>
              <a:buFontTx/>
              <a:buNone/>
            </a:pPr>
            <a:r>
              <a:rPr lang="th-TH" altLang="th-TH" sz="2800" b="1" dirty="0">
                <a:latin typeface="FreesiaUPC" panose="020B0604020202020204" pitchFamily="34" charset="-34"/>
                <a:cs typeface="FreesiaUPC" panose="020B0604020202020204" pitchFamily="34" charset="-34"/>
              </a:rPr>
              <a:t>เป็นประโยชน์ในการสร้างความสามารถขององค์กร</a:t>
            </a:r>
            <a:endParaRPr lang="en-US" altLang="th-TH" sz="2800" b="1" dirty="0">
              <a:latin typeface="FreesiaUPC" panose="020B0604020202020204" pitchFamily="34" charset="-34"/>
              <a:cs typeface="FreesiaUPC" panose="020B0604020202020204" pitchFamily="34" charset="-34"/>
            </a:endParaRPr>
          </a:p>
        </p:txBody>
      </p:sp>
      <p:sp>
        <p:nvSpPr>
          <p:cNvPr id="22" name="TextBox 21"/>
          <p:cNvSpPr txBox="1"/>
          <p:nvPr/>
        </p:nvSpPr>
        <p:spPr>
          <a:xfrm>
            <a:off x="3120708" y="5949280"/>
            <a:ext cx="5634355" cy="615553"/>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lnSpc>
                <a:spcPts val="4000"/>
              </a:lnSpc>
              <a:defRPr/>
            </a:pPr>
            <a:r>
              <a:rPr lang="en-US" sz="3600" b="1" dirty="0" smtClean="0">
                <a:solidFill>
                  <a:schemeClr val="bg1"/>
                </a:solidFill>
                <a:latin typeface="Browallia New" pitchFamily="34" charset="-34"/>
                <a:cs typeface="FreesiaUPC" pitchFamily="34" charset="-34"/>
              </a:rPr>
              <a:t>Resource-based View for CC</a:t>
            </a:r>
            <a:endParaRPr lang="en-US" sz="3600" b="1" dirty="0">
              <a:solidFill>
                <a:schemeClr val="bg1"/>
              </a:solidFill>
              <a:latin typeface="Browallia New" pitchFamily="34" charset="-34"/>
              <a:cs typeface="FreesiaUPC" pitchFamily="34" charset="-34"/>
            </a:endParaRPr>
          </a:p>
        </p:txBody>
      </p:sp>
    </p:spTree>
    <p:extLst>
      <p:ext uri="{BB962C8B-B14F-4D97-AF65-F5344CB8AC3E}">
        <p14:creationId xmlns:p14="http://schemas.microsoft.com/office/powerpoint/2010/main" val="4107485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69"/>
          <p:cNvSpPr>
            <a:spLocks noChangeArrowheads="1"/>
          </p:cNvSpPr>
          <p:nvPr/>
        </p:nvSpPr>
        <p:spPr bwMode="auto">
          <a:xfrm>
            <a:off x="76200" y="1676400"/>
            <a:ext cx="2514600" cy="3657600"/>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2800">
              <a:latin typeface="BrowalliaUPC" panose="020B0604020202020204" pitchFamily="34" charset="-34"/>
              <a:cs typeface="BrowalliaUPC" panose="020B0604020202020204" pitchFamily="34" charset="-34"/>
            </a:endParaRPr>
          </a:p>
        </p:txBody>
      </p:sp>
      <p:sp>
        <p:nvSpPr>
          <p:cNvPr id="21507" name="Rectangle 1058"/>
          <p:cNvSpPr>
            <a:spLocks noChangeArrowheads="1"/>
          </p:cNvSpPr>
          <p:nvPr/>
        </p:nvSpPr>
        <p:spPr bwMode="auto">
          <a:xfrm>
            <a:off x="2819400" y="1676400"/>
            <a:ext cx="3124200" cy="3913188"/>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2800">
              <a:latin typeface="BrowalliaUPC" panose="020B0604020202020204" pitchFamily="34" charset="-34"/>
              <a:cs typeface="BrowalliaUPC" panose="020B0604020202020204" pitchFamily="34" charset="-34"/>
            </a:endParaRPr>
          </a:p>
        </p:txBody>
      </p:sp>
      <p:sp>
        <p:nvSpPr>
          <p:cNvPr id="21508" name="Rectangle 1059"/>
          <p:cNvSpPr>
            <a:spLocks noChangeArrowheads="1"/>
          </p:cNvSpPr>
          <p:nvPr/>
        </p:nvSpPr>
        <p:spPr bwMode="auto">
          <a:xfrm>
            <a:off x="3276600" y="3733800"/>
            <a:ext cx="2514600" cy="1811338"/>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2800">
              <a:latin typeface="BrowalliaUPC" panose="020B0604020202020204" pitchFamily="34" charset="-34"/>
              <a:cs typeface="BrowalliaUPC" panose="020B0604020202020204" pitchFamily="34" charset="-34"/>
            </a:endParaRPr>
          </a:p>
        </p:txBody>
      </p:sp>
      <p:sp>
        <p:nvSpPr>
          <p:cNvPr id="21509" name="Rectangle 1055"/>
          <p:cNvSpPr>
            <a:spLocks noChangeArrowheads="1"/>
          </p:cNvSpPr>
          <p:nvPr/>
        </p:nvSpPr>
        <p:spPr bwMode="auto">
          <a:xfrm>
            <a:off x="6172200" y="1676400"/>
            <a:ext cx="2819400" cy="3657600"/>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2800">
              <a:latin typeface="BrowalliaUPC" panose="020B0604020202020204" pitchFamily="34" charset="-34"/>
              <a:cs typeface="BrowalliaUPC" panose="020B0604020202020204" pitchFamily="34" charset="-34"/>
            </a:endParaRPr>
          </a:p>
        </p:txBody>
      </p:sp>
      <p:sp>
        <p:nvSpPr>
          <p:cNvPr id="21510" name="Text Box 1027"/>
          <p:cNvSpPr txBox="1">
            <a:spLocks noChangeArrowheads="1"/>
          </p:cNvSpPr>
          <p:nvPr/>
        </p:nvSpPr>
        <p:spPr bwMode="auto">
          <a:xfrm>
            <a:off x="322263" y="884238"/>
            <a:ext cx="51863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ct val="0"/>
              </a:spcBef>
              <a:buFontTx/>
              <a:buNone/>
            </a:pPr>
            <a:r>
              <a:rPr lang="th-TH" altLang="en-US" sz="2800" b="1">
                <a:latin typeface="BrowalliaUPC" panose="020B0604020202020204" pitchFamily="34" charset="-34"/>
                <a:cs typeface="BrowalliaUPC" panose="020B0604020202020204" pitchFamily="34" charset="-34"/>
              </a:rPr>
              <a:t>องค์กรตระหนักและให้การคุ้มครองสิทธิผู้ป่วย</a:t>
            </a:r>
            <a:r>
              <a:rPr lang="en-US" altLang="en-US" sz="2800" b="1">
                <a:latin typeface="BrowalliaUPC" panose="020B0604020202020204" pitchFamily="34" charset="-34"/>
                <a:cs typeface="BrowalliaUPC" panose="020B0604020202020204" pitchFamily="34" charset="-34"/>
              </a:rPr>
              <a:t> </a:t>
            </a:r>
            <a:endParaRPr lang="th-TH" altLang="en-US" sz="2800" b="1">
              <a:latin typeface="BrowalliaUPC" panose="020B0604020202020204" pitchFamily="34" charset="-34"/>
              <a:cs typeface="BrowalliaUPC" panose="020B0604020202020204" pitchFamily="34" charset="-34"/>
            </a:endParaRPr>
          </a:p>
        </p:txBody>
      </p:sp>
      <p:sp>
        <p:nvSpPr>
          <p:cNvPr id="21511" name="Text Box 1032"/>
          <p:cNvSpPr txBox="1">
            <a:spLocks noChangeArrowheads="1"/>
          </p:cNvSpPr>
          <p:nvPr/>
        </p:nvSpPr>
        <p:spPr bwMode="auto">
          <a:xfrm>
            <a:off x="3124200" y="5810250"/>
            <a:ext cx="2514600" cy="600075"/>
          </a:xfrm>
          <a:prstGeom prst="rect">
            <a:avLst/>
          </a:prstGeom>
          <a:solidFill>
            <a:srgbClr val="DDDDDD"/>
          </a:solidFill>
          <a:ln w="38100">
            <a:solidFill>
              <a:srgbClr val="FF00FF"/>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000" b="1">
                <a:latin typeface="BrowalliaUPC" panose="020B0604020202020204" pitchFamily="34" charset="-34"/>
                <a:cs typeface="BrowalliaUPC" panose="020B0604020202020204" pitchFamily="34" charset="-34"/>
              </a:rPr>
              <a:t>ผู้ป่วยได้รับการคุ้มครอง   </a:t>
            </a:r>
          </a:p>
          <a:p>
            <a:pPr algn="ctr" eaLnBrk="1" hangingPunct="1">
              <a:lnSpc>
                <a:spcPct val="80000"/>
              </a:lnSpc>
              <a:spcBef>
                <a:spcPct val="0"/>
              </a:spcBef>
              <a:buFontTx/>
              <a:buNone/>
            </a:pPr>
            <a:r>
              <a:rPr lang="th-TH" altLang="en-US" sz="2000" b="1">
                <a:latin typeface="BrowalliaUPC" panose="020B0604020202020204" pitchFamily="34" charset="-34"/>
                <a:cs typeface="BrowalliaUPC" panose="020B0604020202020204" pitchFamily="34" charset="-34"/>
              </a:rPr>
              <a:t>สิทธิและศักดิ์ศรี</a:t>
            </a:r>
          </a:p>
        </p:txBody>
      </p:sp>
      <p:sp>
        <p:nvSpPr>
          <p:cNvPr id="21512" name="Text Box 1036"/>
          <p:cNvSpPr txBox="1">
            <a:spLocks noChangeArrowheads="1"/>
          </p:cNvSpPr>
          <p:nvPr/>
        </p:nvSpPr>
        <p:spPr bwMode="auto">
          <a:xfrm>
            <a:off x="3330575" y="2466975"/>
            <a:ext cx="838200" cy="369888"/>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องค์กร</a:t>
            </a:r>
          </a:p>
        </p:txBody>
      </p:sp>
      <p:sp>
        <p:nvSpPr>
          <p:cNvPr id="21513" name="Text Box 1038"/>
          <p:cNvSpPr txBox="1">
            <a:spLocks noChangeArrowheads="1"/>
          </p:cNvSpPr>
          <p:nvPr/>
        </p:nvSpPr>
        <p:spPr bwMode="auto">
          <a:xfrm>
            <a:off x="3348038" y="3138488"/>
            <a:ext cx="1071562" cy="369887"/>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latin typeface="BrowalliaUPC" panose="020B0604020202020204" pitchFamily="34" charset="-34"/>
                <a:cs typeface="BrowalliaUPC" panose="020B0604020202020204" pitchFamily="34" charset="-34"/>
              </a:rPr>
              <a:t>ผู้รับบริการ</a:t>
            </a:r>
          </a:p>
        </p:txBody>
      </p:sp>
      <p:sp>
        <p:nvSpPr>
          <p:cNvPr id="21514" name="Text Box 1039"/>
          <p:cNvSpPr txBox="1">
            <a:spLocks noChangeArrowheads="1"/>
          </p:cNvSpPr>
          <p:nvPr/>
        </p:nvSpPr>
        <p:spPr bwMode="auto">
          <a:xfrm>
            <a:off x="3408363" y="3795713"/>
            <a:ext cx="2286000" cy="369887"/>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ลักษณะการคุ้มครอง</a:t>
            </a:r>
          </a:p>
        </p:txBody>
      </p:sp>
      <p:sp>
        <p:nvSpPr>
          <p:cNvPr id="21515" name="Rectangle 1045"/>
          <p:cNvSpPr>
            <a:spLocks noChangeArrowheads="1"/>
          </p:cNvSpPr>
          <p:nvPr/>
        </p:nvSpPr>
        <p:spPr bwMode="auto">
          <a:xfrm>
            <a:off x="4370388" y="312420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70000"/>
              </a:lnSpc>
              <a:spcBef>
                <a:spcPct val="50000"/>
              </a:spcBef>
              <a:buFontTx/>
              <a:buNone/>
            </a:pPr>
            <a:r>
              <a:rPr lang="th-TH" altLang="en-US" sz="1800">
                <a:latin typeface="BrowalliaUPC" panose="020B0604020202020204" pitchFamily="34" charset="-34"/>
                <a:cs typeface="BrowalliaUPC" panose="020B0604020202020204" pitchFamily="34" charset="-34"/>
              </a:rPr>
              <a:t>ได้รับข้อมูลสิทธิและหน้าที่</a:t>
            </a:r>
          </a:p>
        </p:txBody>
      </p:sp>
      <p:sp>
        <p:nvSpPr>
          <p:cNvPr id="21516" name="Rectangle 1046"/>
          <p:cNvSpPr>
            <a:spLocks noChangeArrowheads="1"/>
          </p:cNvSpPr>
          <p:nvPr/>
        </p:nvSpPr>
        <p:spPr bwMode="auto">
          <a:xfrm>
            <a:off x="3276600" y="4198938"/>
            <a:ext cx="2514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90000"/>
              </a:lnSpc>
              <a:spcBef>
                <a:spcPct val="0"/>
              </a:spcBef>
              <a:buFontTx/>
              <a:buNone/>
            </a:pPr>
            <a:r>
              <a:rPr lang="th-TH" altLang="en-US" sz="1800" dirty="0">
                <a:latin typeface="BrowalliaUPC" panose="020B0604020202020204" pitchFamily="34" charset="-34"/>
                <a:cs typeface="BrowalliaUPC" panose="020B0604020202020204" pitchFamily="34" charset="-34"/>
              </a:rPr>
              <a:t>ทุกกิจกรรมการดูแล</a:t>
            </a:r>
          </a:p>
          <a:p>
            <a:pPr eaLnBrk="1" hangingPunct="1">
              <a:lnSpc>
                <a:spcPct val="90000"/>
              </a:lnSpc>
              <a:spcBef>
                <a:spcPct val="0"/>
              </a:spcBef>
              <a:buFontTx/>
              <a:buNone/>
            </a:pPr>
            <a:r>
              <a:rPr lang="th-TH" altLang="en-US" sz="1800" dirty="0">
                <a:latin typeface="BrowalliaUPC" panose="020B0604020202020204" pitchFamily="34" charset="-34"/>
                <a:cs typeface="BrowalliaUPC" panose="020B0604020202020204" pitchFamily="34" charset="-34"/>
              </a:rPr>
              <a:t>สวัสดิภาพและความปลอดภัย</a:t>
            </a:r>
          </a:p>
          <a:p>
            <a:pPr eaLnBrk="1" hangingPunct="1">
              <a:lnSpc>
                <a:spcPct val="90000"/>
              </a:lnSpc>
              <a:spcBef>
                <a:spcPct val="0"/>
              </a:spcBef>
              <a:buFontTx/>
              <a:buNone/>
            </a:pPr>
            <a:r>
              <a:rPr lang="th-TH" altLang="en-US" sz="1800" dirty="0">
                <a:latin typeface="BrowalliaUPC" panose="020B0604020202020204" pitchFamily="34" charset="-34"/>
                <a:cs typeface="BrowalliaUPC" panose="020B0604020202020204" pitchFamily="34" charset="-34"/>
              </a:rPr>
              <a:t>ความเป็นส่วนตัว ศักดิ์ศรี ค่านิยม</a:t>
            </a:r>
          </a:p>
          <a:p>
            <a:pPr eaLnBrk="1" hangingPunct="1">
              <a:lnSpc>
                <a:spcPct val="90000"/>
              </a:lnSpc>
              <a:spcBef>
                <a:spcPct val="0"/>
              </a:spcBef>
              <a:buFontTx/>
              <a:buNone/>
            </a:pPr>
            <a:r>
              <a:rPr lang="th-TH" altLang="en-US" sz="1800" dirty="0">
                <a:latin typeface="BrowalliaUPC" panose="020B0604020202020204" pitchFamily="34" charset="-34"/>
                <a:cs typeface="BrowalliaUPC" panose="020B0604020202020204" pitchFamily="34" charset="-34"/>
              </a:rPr>
              <a:t>เท่าเทียมตามปัญหาและความรุนแรง</a:t>
            </a:r>
            <a:endParaRPr lang="en-US" altLang="en-US" sz="1800" dirty="0">
              <a:latin typeface="BrowalliaUPC" panose="020B0604020202020204" pitchFamily="34" charset="-34"/>
              <a:cs typeface="BrowalliaUPC" panose="020B0604020202020204" pitchFamily="34" charset="-34"/>
            </a:endParaRPr>
          </a:p>
          <a:p>
            <a:pPr eaLnBrk="1" hangingPunct="1">
              <a:lnSpc>
                <a:spcPct val="90000"/>
              </a:lnSpc>
              <a:spcBef>
                <a:spcPct val="0"/>
              </a:spcBef>
              <a:buFontTx/>
              <a:buNone/>
            </a:pPr>
            <a:r>
              <a:rPr lang="th-TH" altLang="en-US" sz="1800" dirty="0">
                <a:solidFill>
                  <a:srgbClr val="FF0000"/>
                </a:solidFill>
                <a:latin typeface="BrowalliaUPC" panose="020B0604020202020204" pitchFamily="34" charset="-34"/>
                <a:cs typeface="BrowalliaUPC" panose="020B0604020202020204" pitchFamily="34" charset="-34"/>
              </a:rPr>
              <a:t>การเข้าร่วมงานวิจัยทางคลินิก</a:t>
            </a:r>
          </a:p>
        </p:txBody>
      </p:sp>
      <p:sp>
        <p:nvSpPr>
          <p:cNvPr id="21517" name="Text Box 1047"/>
          <p:cNvSpPr txBox="1">
            <a:spLocks noChangeArrowheads="1"/>
          </p:cNvSpPr>
          <p:nvPr/>
        </p:nvSpPr>
        <p:spPr bwMode="auto">
          <a:xfrm>
            <a:off x="6667500" y="2466975"/>
            <a:ext cx="1852613" cy="369888"/>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latin typeface="BrowalliaUPC" panose="020B0604020202020204" pitchFamily="34" charset="-34"/>
                <a:cs typeface="BrowalliaUPC" panose="020B0604020202020204" pitchFamily="34" charset="-34"/>
              </a:rPr>
              <a:t>ผู้ป่วยระยะสุดท้าย</a:t>
            </a:r>
          </a:p>
        </p:txBody>
      </p:sp>
      <p:sp>
        <p:nvSpPr>
          <p:cNvPr id="21518" name="Text Box 1048"/>
          <p:cNvSpPr txBox="1">
            <a:spLocks noChangeArrowheads="1"/>
          </p:cNvSpPr>
          <p:nvPr/>
        </p:nvSpPr>
        <p:spPr bwMode="auto">
          <a:xfrm>
            <a:off x="6667500" y="3929063"/>
            <a:ext cx="2252663" cy="369887"/>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ผู้ที่ช่วยเหลือตนเองไม่ได้</a:t>
            </a:r>
          </a:p>
        </p:txBody>
      </p:sp>
      <p:sp>
        <p:nvSpPr>
          <p:cNvPr id="21519" name="Text Box 1049"/>
          <p:cNvSpPr txBox="1">
            <a:spLocks noChangeArrowheads="1"/>
          </p:cNvSpPr>
          <p:nvPr/>
        </p:nvSpPr>
        <p:spPr bwMode="auto">
          <a:xfrm>
            <a:off x="6667500" y="4814888"/>
            <a:ext cx="2252663" cy="377825"/>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ผู้ที่ต้องแยก หรือผูกยึด</a:t>
            </a:r>
          </a:p>
        </p:txBody>
      </p:sp>
      <p:sp>
        <p:nvSpPr>
          <p:cNvPr id="21520" name="Text Box 1053"/>
          <p:cNvSpPr txBox="1">
            <a:spLocks noChangeArrowheads="1"/>
          </p:cNvSpPr>
          <p:nvPr/>
        </p:nvSpPr>
        <p:spPr bwMode="auto">
          <a:xfrm>
            <a:off x="6605588" y="2892425"/>
            <a:ext cx="14843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ct val="0"/>
              </a:spcBef>
              <a:buFontTx/>
              <a:buNone/>
            </a:pPr>
            <a:r>
              <a:rPr lang="th-TH" altLang="en-US" sz="1800">
                <a:latin typeface="BrowalliaUPC" panose="020B0604020202020204" pitchFamily="34" charset="-34"/>
                <a:cs typeface="BrowalliaUPC" panose="020B0604020202020204" pitchFamily="34" charset="-34"/>
              </a:rPr>
              <a:t>สิทธิ ศักดิ์ศรี</a:t>
            </a:r>
          </a:p>
          <a:p>
            <a:pPr eaLnBrk="1" hangingPunct="1">
              <a:lnSpc>
                <a:spcPct val="80000"/>
              </a:lnSpc>
              <a:spcBef>
                <a:spcPct val="0"/>
              </a:spcBef>
              <a:buFontTx/>
              <a:buNone/>
            </a:pPr>
            <a:r>
              <a:rPr lang="th-TH" altLang="en-US" sz="1800">
                <a:latin typeface="BrowalliaUPC" panose="020B0604020202020204" pitchFamily="34" charset="-34"/>
                <a:cs typeface="BrowalliaUPC" panose="020B0604020202020204" pitchFamily="34" charset="-34"/>
              </a:rPr>
              <a:t>ข้อบังคับ กฎหมาย</a:t>
            </a:r>
          </a:p>
          <a:p>
            <a:pPr eaLnBrk="1" hangingPunct="1">
              <a:lnSpc>
                <a:spcPct val="80000"/>
              </a:lnSpc>
              <a:spcBef>
                <a:spcPct val="0"/>
              </a:spcBef>
              <a:buFontTx/>
              <a:buNone/>
            </a:pPr>
            <a:r>
              <a:rPr lang="th-TH" altLang="en-US" sz="1800">
                <a:latin typeface="BrowalliaUPC" panose="020B0604020202020204" pitchFamily="34" charset="-34"/>
                <a:cs typeface="BrowalliaUPC" panose="020B0604020202020204" pitchFamily="34" charset="-34"/>
              </a:rPr>
              <a:t>ความเชื่อ วัฒนธรรม</a:t>
            </a:r>
          </a:p>
          <a:p>
            <a:pPr eaLnBrk="1" hangingPunct="1">
              <a:lnSpc>
                <a:spcPct val="80000"/>
              </a:lnSpc>
              <a:spcBef>
                <a:spcPct val="0"/>
              </a:spcBef>
              <a:buFontTx/>
              <a:buNone/>
            </a:pPr>
            <a:r>
              <a:rPr lang="th-TH" altLang="en-US" sz="1800">
                <a:latin typeface="BrowalliaUPC" panose="020B0604020202020204" pitchFamily="34" charset="-34"/>
                <a:cs typeface="BrowalliaUPC" panose="020B0604020202020204" pitchFamily="34" charset="-34"/>
              </a:rPr>
              <a:t>การมีส่วนร่วม</a:t>
            </a:r>
          </a:p>
        </p:txBody>
      </p:sp>
      <p:sp>
        <p:nvSpPr>
          <p:cNvPr id="21521" name="Text Box 1054"/>
          <p:cNvSpPr txBox="1">
            <a:spLocks noChangeArrowheads="1"/>
          </p:cNvSpPr>
          <p:nvPr/>
        </p:nvSpPr>
        <p:spPr bwMode="auto">
          <a:xfrm>
            <a:off x="6118225" y="4379913"/>
            <a:ext cx="30337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ct val="0"/>
              </a:spcBef>
              <a:buFontTx/>
              <a:buNone/>
            </a:pPr>
            <a:r>
              <a:rPr lang="th-TH" altLang="en-US" sz="1800">
                <a:latin typeface="BrowalliaUPC" panose="020B0604020202020204" pitchFamily="34" charset="-34"/>
                <a:cs typeface="BrowalliaUPC" panose="020B0604020202020204" pitchFamily="34" charset="-34"/>
              </a:rPr>
              <a:t>เด็ก ผู้พิการ ผู้สูงอายุ ผู้ที่มีปัญหาสุขภาพจิต</a:t>
            </a:r>
          </a:p>
        </p:txBody>
      </p:sp>
      <p:sp>
        <p:nvSpPr>
          <p:cNvPr id="21522" name="Text Box 1060"/>
          <p:cNvSpPr txBox="1">
            <a:spLocks noChangeArrowheads="1"/>
          </p:cNvSpPr>
          <p:nvPr/>
        </p:nvSpPr>
        <p:spPr bwMode="auto">
          <a:xfrm>
            <a:off x="4167188" y="2381250"/>
            <a:ext cx="156368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70000"/>
              </a:lnSpc>
              <a:spcBef>
                <a:spcPct val="0"/>
              </a:spcBef>
              <a:buFontTx/>
              <a:buNone/>
            </a:pPr>
            <a:r>
              <a:rPr lang="th-TH" altLang="en-US" sz="1800">
                <a:latin typeface="BrowalliaUPC" panose="020B0604020202020204" pitchFamily="34" charset="-34"/>
                <a:cs typeface="BrowalliaUPC" panose="020B0604020202020204" pitchFamily="34" charset="-34"/>
              </a:rPr>
              <a:t>ผู้ปฏิบัติงานตระหนัก</a:t>
            </a:r>
          </a:p>
          <a:p>
            <a:pPr eaLnBrk="1" hangingPunct="1">
              <a:lnSpc>
                <a:spcPct val="70000"/>
              </a:lnSpc>
              <a:spcBef>
                <a:spcPct val="0"/>
              </a:spcBef>
              <a:buFontTx/>
              <a:buNone/>
            </a:pPr>
            <a:r>
              <a:rPr lang="th-TH" altLang="en-US" sz="1800">
                <a:latin typeface="BrowalliaUPC" panose="020B0604020202020204" pitchFamily="34" charset="-34"/>
                <a:cs typeface="BrowalliaUPC" panose="020B0604020202020204" pitchFamily="34" charset="-34"/>
              </a:rPr>
              <a:t>ทราบบทบาท</a:t>
            </a:r>
          </a:p>
          <a:p>
            <a:pPr eaLnBrk="1" hangingPunct="1">
              <a:lnSpc>
                <a:spcPct val="70000"/>
              </a:lnSpc>
              <a:spcBef>
                <a:spcPct val="0"/>
              </a:spcBef>
              <a:buFontTx/>
              <a:buNone/>
            </a:pPr>
            <a:r>
              <a:rPr lang="th-TH" altLang="en-US" sz="1800">
                <a:latin typeface="BrowalliaUPC" panose="020B0604020202020204" pitchFamily="34" charset="-34"/>
                <a:cs typeface="BrowalliaUPC" panose="020B0604020202020204" pitchFamily="34" charset="-34"/>
              </a:rPr>
              <a:t>ระบบพร้อมตอบสนอง</a:t>
            </a:r>
          </a:p>
        </p:txBody>
      </p:sp>
      <p:cxnSp>
        <p:nvCxnSpPr>
          <p:cNvPr id="21523" name="AutoShape 1067"/>
          <p:cNvCxnSpPr>
            <a:cxnSpLocks noChangeShapeType="1"/>
            <a:stCxn id="21509" idx="2"/>
            <a:endCxn id="21511" idx="3"/>
          </p:cNvCxnSpPr>
          <p:nvPr/>
        </p:nvCxnSpPr>
        <p:spPr bwMode="auto">
          <a:xfrm rot="5400000">
            <a:off x="6193631" y="4779169"/>
            <a:ext cx="833438" cy="1943100"/>
          </a:xfrm>
          <a:prstGeom prst="bentConnector2">
            <a:avLst/>
          </a:prstGeom>
          <a:noFill/>
          <a:ln w="38100">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21524" name="AutoShape 1068"/>
          <p:cNvCxnSpPr>
            <a:cxnSpLocks noChangeShapeType="1"/>
            <a:stCxn id="21507" idx="2"/>
            <a:endCxn id="21511" idx="0"/>
          </p:cNvCxnSpPr>
          <p:nvPr/>
        </p:nvCxnSpPr>
        <p:spPr bwMode="auto">
          <a:xfrm>
            <a:off x="4381500" y="5589588"/>
            <a:ext cx="0" cy="220662"/>
          </a:xfrm>
          <a:prstGeom prst="straightConnector1">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cxnSp>
      <p:cxnSp>
        <p:nvCxnSpPr>
          <p:cNvPr id="21525" name="AutoShape 1070"/>
          <p:cNvCxnSpPr>
            <a:cxnSpLocks noChangeShapeType="1"/>
            <a:stCxn id="21506" idx="2"/>
            <a:endCxn id="21511" idx="1"/>
          </p:cNvCxnSpPr>
          <p:nvPr/>
        </p:nvCxnSpPr>
        <p:spPr bwMode="auto">
          <a:xfrm rot="16200000" flipH="1">
            <a:off x="1812131" y="4855369"/>
            <a:ext cx="833438" cy="1790700"/>
          </a:xfrm>
          <a:prstGeom prst="bentConnector2">
            <a:avLst/>
          </a:prstGeom>
          <a:noFill/>
          <a:ln w="38100">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21526" name="Rectangle 1071"/>
          <p:cNvSpPr>
            <a:spLocks noChangeArrowheads="1"/>
          </p:cNvSpPr>
          <p:nvPr/>
        </p:nvSpPr>
        <p:spPr bwMode="auto">
          <a:xfrm>
            <a:off x="228600" y="2389188"/>
            <a:ext cx="2286000" cy="25685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สิทธิพื้นฐานตามรัฐธรรมนูญ </a:t>
            </a:r>
            <a:r>
              <a:rPr lang="en-US" altLang="en-US" sz="1800">
                <a:latin typeface="BrowalliaUPC" panose="020B0604020202020204" pitchFamily="34" charset="-34"/>
                <a:cs typeface="BrowalliaUPC" panose="020B0604020202020204" pitchFamily="34" charset="-34"/>
              </a:rPr>
              <a:t>&amp; </a:t>
            </a:r>
            <a:r>
              <a:rPr lang="th-TH" altLang="en-US" sz="1800">
                <a:latin typeface="BrowalliaUPC" panose="020B0604020202020204" pitchFamily="34" charset="-34"/>
                <a:cs typeface="BrowalliaUPC" panose="020B0604020202020204" pitchFamily="34" charset="-34"/>
              </a:rPr>
              <a:t>ไม่เลือกปฏิบัติ</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ได้รับข้อมูลเพียงพอ ชัดเจน</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ได้รับการช่วยเหลือทันทีเมื่อเสี่ยง</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ทราบชื่อผู้ให้บริการ</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ขอความเห็นที่สอง</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ปกปิดข้อมูล</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การเข้าร่วมวิจัย</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ข้อมูลในเวชระเบียน</a:t>
            </a:r>
          </a:p>
          <a:p>
            <a:pPr eaLnBrk="1" hangingPunct="1">
              <a:lnSpc>
                <a:spcPct val="90000"/>
              </a:lnSpc>
              <a:spcBef>
                <a:spcPct val="0"/>
              </a:spcBef>
              <a:buFontTx/>
              <a:buNone/>
            </a:pPr>
            <a:r>
              <a:rPr lang="th-TH" altLang="en-US" sz="1800">
                <a:latin typeface="BrowalliaUPC" panose="020B0604020202020204" pitchFamily="34" charset="-34"/>
                <a:cs typeface="BrowalliaUPC" panose="020B0604020202020204" pitchFamily="34" charset="-34"/>
              </a:rPr>
              <a:t>การใช้สิทธิแทน</a:t>
            </a:r>
          </a:p>
        </p:txBody>
      </p:sp>
      <p:cxnSp>
        <p:nvCxnSpPr>
          <p:cNvPr id="21527" name="AutoShape 1073"/>
          <p:cNvCxnSpPr>
            <a:cxnSpLocks noChangeShapeType="1"/>
            <a:endCxn id="21507" idx="1"/>
          </p:cNvCxnSpPr>
          <p:nvPr/>
        </p:nvCxnSpPr>
        <p:spPr bwMode="auto">
          <a:xfrm>
            <a:off x="2590800" y="3632200"/>
            <a:ext cx="228600" cy="0"/>
          </a:xfrm>
          <a:prstGeom prst="straightConnector1">
            <a:avLst/>
          </a:prstGeom>
          <a:noFill/>
          <a:ln w="317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28" name="AutoShape 1074"/>
          <p:cNvCxnSpPr>
            <a:cxnSpLocks noChangeShapeType="1"/>
            <a:stCxn id="21507" idx="3"/>
          </p:cNvCxnSpPr>
          <p:nvPr/>
        </p:nvCxnSpPr>
        <p:spPr bwMode="auto">
          <a:xfrm>
            <a:off x="5943600" y="3632200"/>
            <a:ext cx="228600" cy="0"/>
          </a:xfrm>
          <a:prstGeom prst="straightConnector1">
            <a:avLst/>
          </a:prstGeom>
          <a:noFill/>
          <a:ln w="317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sp>
        <p:nvSpPr>
          <p:cNvPr id="21529" name="AutoShape 1077">
            <a:hlinkClick r:id="rId2" action="ppaction://hlinksldjump" highlightClick="1"/>
          </p:cNvPr>
          <p:cNvSpPr>
            <a:spLocks noChangeArrowheads="1"/>
          </p:cNvSpPr>
          <p:nvPr/>
        </p:nvSpPr>
        <p:spPr bwMode="auto">
          <a:xfrm>
            <a:off x="152400" y="1828800"/>
            <a:ext cx="2362200" cy="38100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ก. คำประกาศสิทธิผู้ป่วย</a:t>
            </a:r>
          </a:p>
        </p:txBody>
      </p:sp>
      <p:sp>
        <p:nvSpPr>
          <p:cNvPr id="21530" name="AutoShape 1078">
            <a:hlinkClick r:id="rId3" action="ppaction://hlinksldjump" highlightClick="1"/>
          </p:cNvPr>
          <p:cNvSpPr>
            <a:spLocks noChangeArrowheads="1"/>
          </p:cNvSpPr>
          <p:nvPr/>
        </p:nvSpPr>
        <p:spPr bwMode="auto">
          <a:xfrm>
            <a:off x="3352800" y="1828800"/>
            <a:ext cx="2286000" cy="38100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ข. กระบวนการคุ้มครอง</a:t>
            </a:r>
          </a:p>
        </p:txBody>
      </p:sp>
      <p:sp>
        <p:nvSpPr>
          <p:cNvPr id="21531" name="AutoShape 1079">
            <a:hlinkClick r:id="rId3" action="ppaction://hlinksldjump" highlightClick="1"/>
          </p:cNvPr>
          <p:cNvSpPr>
            <a:spLocks noChangeArrowheads="1"/>
          </p:cNvSpPr>
          <p:nvPr/>
        </p:nvSpPr>
        <p:spPr bwMode="auto">
          <a:xfrm>
            <a:off x="6172200" y="1752600"/>
            <a:ext cx="2819400" cy="45720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200" b="1">
                <a:solidFill>
                  <a:schemeClr val="bg1"/>
                </a:solidFill>
                <a:latin typeface="BrowalliaUPC" panose="020B0604020202020204" pitchFamily="34" charset="-34"/>
                <a:cs typeface="BrowalliaUPC" panose="020B0604020202020204" pitchFamily="34" charset="-34"/>
              </a:rPr>
              <a:t>ค. ผู้ป่วยที่มีความต้องการเฉพาะ</a:t>
            </a:r>
          </a:p>
        </p:txBody>
      </p:sp>
      <p:sp>
        <p:nvSpPr>
          <p:cNvPr id="21532" name="AutoShape 1080">
            <a:hlinkClick r:id="" action="ppaction://noaction" highlightClick="1"/>
          </p:cNvPr>
          <p:cNvSpPr>
            <a:spLocks noChangeArrowheads="1"/>
          </p:cNvSpPr>
          <p:nvPr/>
        </p:nvSpPr>
        <p:spPr bwMode="auto">
          <a:xfrm>
            <a:off x="2895600" y="41148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3</a:t>
            </a:r>
          </a:p>
        </p:txBody>
      </p:sp>
      <p:sp>
        <p:nvSpPr>
          <p:cNvPr id="21533" name="AutoShape 1081">
            <a:hlinkClick r:id="" action="ppaction://noaction" highlightClick="1"/>
          </p:cNvPr>
          <p:cNvSpPr>
            <a:spLocks noChangeArrowheads="1"/>
          </p:cNvSpPr>
          <p:nvPr/>
        </p:nvSpPr>
        <p:spPr bwMode="auto">
          <a:xfrm>
            <a:off x="2895600" y="25146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1</a:t>
            </a:r>
          </a:p>
        </p:txBody>
      </p:sp>
      <p:sp>
        <p:nvSpPr>
          <p:cNvPr id="21534" name="AutoShape 1082">
            <a:hlinkClick r:id="" action="ppaction://noaction" highlightClick="1"/>
          </p:cNvPr>
          <p:cNvSpPr>
            <a:spLocks noChangeArrowheads="1"/>
          </p:cNvSpPr>
          <p:nvPr/>
        </p:nvSpPr>
        <p:spPr bwMode="auto">
          <a:xfrm>
            <a:off x="2895600" y="32004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2</a:t>
            </a:r>
          </a:p>
        </p:txBody>
      </p:sp>
      <p:sp>
        <p:nvSpPr>
          <p:cNvPr id="21535" name="AutoShape 1083">
            <a:hlinkClick r:id="" action="ppaction://noaction" highlightClick="1"/>
          </p:cNvPr>
          <p:cNvSpPr>
            <a:spLocks noChangeArrowheads="1"/>
          </p:cNvSpPr>
          <p:nvPr/>
        </p:nvSpPr>
        <p:spPr bwMode="auto">
          <a:xfrm>
            <a:off x="2895600" y="44196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4</a:t>
            </a:r>
          </a:p>
        </p:txBody>
      </p:sp>
      <p:sp>
        <p:nvSpPr>
          <p:cNvPr id="21536" name="AutoShape 1084">
            <a:hlinkClick r:id="" action="ppaction://noaction" highlightClick="1"/>
          </p:cNvPr>
          <p:cNvSpPr>
            <a:spLocks noChangeArrowheads="1"/>
          </p:cNvSpPr>
          <p:nvPr/>
        </p:nvSpPr>
        <p:spPr bwMode="auto">
          <a:xfrm>
            <a:off x="2895600" y="47244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5</a:t>
            </a:r>
          </a:p>
        </p:txBody>
      </p:sp>
      <p:sp>
        <p:nvSpPr>
          <p:cNvPr id="21537" name="AutoShape 1085">
            <a:hlinkClick r:id="" action="ppaction://noaction" highlightClick="1"/>
          </p:cNvPr>
          <p:cNvSpPr>
            <a:spLocks noChangeArrowheads="1"/>
          </p:cNvSpPr>
          <p:nvPr/>
        </p:nvSpPr>
        <p:spPr bwMode="auto">
          <a:xfrm>
            <a:off x="2895600" y="50292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6</a:t>
            </a:r>
          </a:p>
        </p:txBody>
      </p:sp>
      <p:sp>
        <p:nvSpPr>
          <p:cNvPr id="21538" name="AutoShape 1086">
            <a:hlinkClick r:id="" action="ppaction://noaction" highlightClick="1"/>
          </p:cNvPr>
          <p:cNvSpPr>
            <a:spLocks noChangeArrowheads="1"/>
          </p:cNvSpPr>
          <p:nvPr/>
        </p:nvSpPr>
        <p:spPr bwMode="auto">
          <a:xfrm>
            <a:off x="6234113" y="48768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3</a:t>
            </a:r>
          </a:p>
        </p:txBody>
      </p:sp>
      <p:sp>
        <p:nvSpPr>
          <p:cNvPr id="21539" name="AutoShape 1087">
            <a:hlinkClick r:id="" action="ppaction://noaction" highlightClick="1"/>
          </p:cNvPr>
          <p:cNvSpPr>
            <a:spLocks noChangeArrowheads="1"/>
          </p:cNvSpPr>
          <p:nvPr/>
        </p:nvSpPr>
        <p:spPr bwMode="auto">
          <a:xfrm>
            <a:off x="6234113" y="25146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1</a:t>
            </a:r>
          </a:p>
        </p:txBody>
      </p:sp>
      <p:sp>
        <p:nvSpPr>
          <p:cNvPr id="21540" name="AutoShape 1088">
            <a:hlinkClick r:id="" action="ppaction://noaction" highlightClick="1"/>
          </p:cNvPr>
          <p:cNvSpPr>
            <a:spLocks noChangeArrowheads="1"/>
          </p:cNvSpPr>
          <p:nvPr/>
        </p:nvSpPr>
        <p:spPr bwMode="auto">
          <a:xfrm>
            <a:off x="6234113" y="39624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2</a:t>
            </a:r>
          </a:p>
        </p:txBody>
      </p:sp>
      <p:sp>
        <p:nvSpPr>
          <p:cNvPr id="21541" name="Rectangle 1089"/>
          <p:cNvSpPr>
            <a:spLocks noChangeArrowheads="1"/>
          </p:cNvSpPr>
          <p:nvPr/>
        </p:nvSpPr>
        <p:spPr bwMode="auto">
          <a:xfrm>
            <a:off x="0" y="0"/>
            <a:ext cx="9144000" cy="604838"/>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120000"/>
              </a:lnSpc>
              <a:spcBef>
                <a:spcPct val="0"/>
              </a:spcBef>
              <a:buFontTx/>
              <a:buNone/>
            </a:pPr>
            <a:r>
              <a:rPr lang="en-US" altLang="en-US" sz="2800" b="1">
                <a:solidFill>
                  <a:schemeClr val="bg1"/>
                </a:solidFill>
                <a:latin typeface="BrowalliaUPC" panose="020B0604020202020204" pitchFamily="34" charset="-34"/>
                <a:cs typeface="BrowalliaUPC" panose="020B0604020202020204" pitchFamily="34" charset="-34"/>
              </a:rPr>
              <a:t>I – 3.3 </a:t>
            </a:r>
            <a:r>
              <a:rPr lang="th-TH" altLang="en-US" sz="2800" b="1">
                <a:solidFill>
                  <a:schemeClr val="bg1"/>
                </a:solidFill>
                <a:latin typeface="BrowalliaUPC" panose="020B0604020202020204" pitchFamily="34" charset="-34"/>
                <a:cs typeface="BrowalliaUPC" panose="020B0604020202020204" pitchFamily="34" charset="-34"/>
              </a:rPr>
              <a:t>สิทธิผู้ป่วย </a:t>
            </a:r>
            <a:r>
              <a:rPr lang="en-US" altLang="en-US" sz="2800" b="1">
                <a:solidFill>
                  <a:schemeClr val="bg1"/>
                </a:solidFill>
                <a:latin typeface="BrowalliaUPC" panose="020B0604020202020204" pitchFamily="34" charset="-34"/>
                <a:cs typeface="BrowalliaUPC" panose="020B0604020202020204" pitchFamily="34" charset="-34"/>
              </a:rPr>
              <a:t>(Patients’ Rights)</a:t>
            </a:r>
            <a:endParaRPr lang="en-US" altLang="en-US" sz="2800">
              <a:solidFill>
                <a:schemeClr val="bg1"/>
              </a:solidFill>
              <a:latin typeface="BrowalliaUPC" panose="020B0604020202020204" pitchFamily="34" charset="-34"/>
              <a:cs typeface="BrowalliaUPC" panose="020B0604020202020204" pitchFamily="34" charset="-34"/>
            </a:endParaRPr>
          </a:p>
        </p:txBody>
      </p:sp>
      <p:sp>
        <p:nvSpPr>
          <p:cNvPr id="21542" name="AutoShape 1085">
            <a:hlinkClick r:id="" action="ppaction://noaction" highlightClick="1"/>
          </p:cNvPr>
          <p:cNvSpPr>
            <a:spLocks noChangeArrowheads="1"/>
          </p:cNvSpPr>
          <p:nvPr/>
        </p:nvSpPr>
        <p:spPr bwMode="auto">
          <a:xfrm>
            <a:off x="2895600" y="5284788"/>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2400">
                <a:latin typeface="BrowalliaUPC" panose="020B0604020202020204" pitchFamily="34" charset="-34"/>
                <a:cs typeface="BrowalliaUPC" panose="020B0604020202020204" pitchFamily="34" charset="-34"/>
              </a:rPr>
              <a:t>7</a:t>
            </a:r>
          </a:p>
        </p:txBody>
      </p:sp>
    </p:spTree>
    <p:extLst>
      <p:ext uri="{BB962C8B-B14F-4D97-AF65-F5344CB8AC3E}">
        <p14:creationId xmlns:p14="http://schemas.microsoft.com/office/powerpoint/2010/main" val="2133959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649788" y="1536700"/>
            <a:ext cx="4314825" cy="2747963"/>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latin typeface="BrowalliaUPC" panose="020B0604020202020204" pitchFamily="34" charset="-34"/>
              <a:cs typeface="BrowalliaUPC" panose="020B0604020202020204" pitchFamily="34" charset="-34"/>
            </a:endParaRPr>
          </a:p>
        </p:txBody>
      </p:sp>
      <p:sp>
        <p:nvSpPr>
          <p:cNvPr id="23555" name="Rectangle 6"/>
          <p:cNvSpPr>
            <a:spLocks noChangeArrowheads="1"/>
          </p:cNvSpPr>
          <p:nvPr/>
        </p:nvSpPr>
        <p:spPr bwMode="auto">
          <a:xfrm>
            <a:off x="228600" y="1536700"/>
            <a:ext cx="4127500" cy="2747963"/>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400">
              <a:latin typeface="BrowalliaUPC" panose="020B0604020202020204" pitchFamily="34" charset="-34"/>
              <a:cs typeface="BrowalliaUPC" panose="020B0604020202020204" pitchFamily="34" charset="-34"/>
            </a:endParaRPr>
          </a:p>
        </p:txBody>
      </p:sp>
      <p:sp>
        <p:nvSpPr>
          <p:cNvPr id="23556" name="Text Box 10"/>
          <p:cNvSpPr txBox="1">
            <a:spLocks noChangeArrowheads="1"/>
          </p:cNvSpPr>
          <p:nvPr/>
        </p:nvSpPr>
        <p:spPr bwMode="auto">
          <a:xfrm>
            <a:off x="703263" y="3046413"/>
            <a:ext cx="3552825" cy="11191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2000"/>
              </a:lnSpc>
              <a:spcBef>
                <a:spcPct val="0"/>
              </a:spcBef>
              <a:buFontTx/>
              <a:buNone/>
            </a:pPr>
            <a:r>
              <a:rPr lang="th-TH" altLang="en-US" sz="2000" b="1" dirty="0">
                <a:solidFill>
                  <a:schemeClr val="bg1"/>
                </a:solidFill>
                <a:latin typeface="BrowalliaUPC" panose="020B0604020202020204" pitchFamily="34" charset="-34"/>
                <a:cs typeface="BrowalliaUPC" panose="020B0604020202020204" pitchFamily="34" charset="-34"/>
              </a:rPr>
              <a:t>มีข้อมูลและสารสนเทศที่จำเป็นพร้อมใช้</a:t>
            </a:r>
            <a:endParaRPr lang="en-US" altLang="en-US" sz="2000" b="1" dirty="0">
              <a:solidFill>
                <a:schemeClr val="bg1"/>
              </a:solidFill>
              <a:latin typeface="BrowalliaUPC" panose="020B0604020202020204" pitchFamily="34" charset="-34"/>
              <a:cs typeface="BrowalliaUPC" panose="020B0604020202020204" pitchFamily="34" charset="-34"/>
            </a:endParaRPr>
          </a:p>
          <a:p>
            <a:pPr algn="ctr" eaLnBrk="1" hangingPunct="1">
              <a:lnSpc>
                <a:spcPts val="2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สำหรับบุคลากร ผู้บริหาร ผู้ป่วย/ผู้รับผลงานอื่น </a:t>
            </a:r>
          </a:p>
          <a:p>
            <a:pPr algn="ctr" eaLnBrk="1" hangingPunct="1">
              <a:lnSpc>
                <a:spcPts val="2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และหน่วยงานภายนอก </a:t>
            </a:r>
          </a:p>
          <a:p>
            <a:pPr algn="ctr" eaLnBrk="1" hangingPunct="1">
              <a:lnSpc>
                <a:spcPts val="2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ในรูปแบบที่ง่ายต่อการใช้งานและทันต่อเหตุการณ์</a:t>
            </a:r>
            <a:endParaRPr lang="en-US" altLang="en-US" sz="1800" dirty="0">
              <a:solidFill>
                <a:schemeClr val="bg1"/>
              </a:solidFill>
              <a:latin typeface="BrowalliaUPC" panose="020B0604020202020204" pitchFamily="34" charset="-34"/>
              <a:cs typeface="BrowalliaUPC" panose="020B0604020202020204" pitchFamily="34" charset="-34"/>
            </a:endParaRPr>
          </a:p>
        </p:txBody>
      </p:sp>
      <p:sp>
        <p:nvSpPr>
          <p:cNvPr id="23557" name="Text Box 18"/>
          <p:cNvSpPr txBox="1">
            <a:spLocks noChangeArrowheads="1"/>
          </p:cNvSpPr>
          <p:nvPr/>
        </p:nvSpPr>
        <p:spPr bwMode="auto">
          <a:xfrm>
            <a:off x="5137150" y="2103438"/>
            <a:ext cx="3756025" cy="3619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2000"/>
              </a:lnSpc>
              <a:spcBef>
                <a:spcPct val="0"/>
              </a:spcBef>
              <a:buFontTx/>
              <a:buNone/>
            </a:pPr>
            <a:r>
              <a:rPr lang="th-TH" altLang="en-US" sz="2000" b="1">
                <a:solidFill>
                  <a:schemeClr val="bg1"/>
                </a:solidFill>
                <a:latin typeface="BrowalliaUPC" panose="020B0604020202020204" pitchFamily="34" charset="-34"/>
                <a:cs typeface="BrowalliaUPC" panose="020B0604020202020204" pitchFamily="34" charset="-34"/>
              </a:rPr>
              <a:t>ความเชื่อถือได้ของระบบสารสนเทศ</a:t>
            </a:r>
          </a:p>
        </p:txBody>
      </p:sp>
      <p:sp>
        <p:nvSpPr>
          <p:cNvPr id="23558" name="AutoShape 42">
            <a:hlinkClick r:id="rId2" action="ppaction://hlinksldjump" highlightClick="1"/>
          </p:cNvPr>
          <p:cNvSpPr>
            <a:spLocks noChangeArrowheads="1"/>
          </p:cNvSpPr>
          <p:nvPr/>
        </p:nvSpPr>
        <p:spPr bwMode="auto">
          <a:xfrm>
            <a:off x="684213" y="1628775"/>
            <a:ext cx="3327400" cy="411163"/>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ก. ข้อมูลและสารสนเทศ</a:t>
            </a:r>
          </a:p>
        </p:txBody>
      </p:sp>
      <p:sp>
        <p:nvSpPr>
          <p:cNvPr id="23559" name="AutoShape 44">
            <a:hlinkClick r:id="rId2" action="ppaction://hlinksldjump" highlightClick="1"/>
          </p:cNvPr>
          <p:cNvSpPr>
            <a:spLocks noChangeArrowheads="1"/>
          </p:cNvSpPr>
          <p:nvPr/>
        </p:nvSpPr>
        <p:spPr bwMode="auto">
          <a:xfrm>
            <a:off x="5253038" y="1628775"/>
            <a:ext cx="3168650" cy="411163"/>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ข. การจัดการระบบสารสนเทศ</a:t>
            </a:r>
          </a:p>
        </p:txBody>
      </p:sp>
      <p:sp>
        <p:nvSpPr>
          <p:cNvPr id="23560" name="AutoShape 46">
            <a:hlinkClick r:id="" action="ppaction://noaction" highlightClick="1"/>
          </p:cNvPr>
          <p:cNvSpPr>
            <a:spLocks noChangeArrowheads="1"/>
          </p:cNvSpPr>
          <p:nvPr/>
        </p:nvSpPr>
        <p:spPr bwMode="auto">
          <a:xfrm>
            <a:off x="277813" y="239871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1</a:t>
            </a:r>
          </a:p>
        </p:txBody>
      </p:sp>
      <p:sp>
        <p:nvSpPr>
          <p:cNvPr id="23561" name="AutoShape 47">
            <a:hlinkClick r:id="" action="ppaction://noaction" highlightClick="1"/>
          </p:cNvPr>
          <p:cNvSpPr>
            <a:spLocks noChangeArrowheads="1"/>
          </p:cNvSpPr>
          <p:nvPr/>
        </p:nvSpPr>
        <p:spPr bwMode="auto">
          <a:xfrm>
            <a:off x="268288" y="344963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2</a:t>
            </a:r>
          </a:p>
        </p:txBody>
      </p:sp>
      <p:sp>
        <p:nvSpPr>
          <p:cNvPr id="23562" name="AutoShape 49">
            <a:hlinkClick r:id="" action="ppaction://noaction" highlightClick="1"/>
          </p:cNvPr>
          <p:cNvSpPr>
            <a:spLocks noChangeArrowheads="1"/>
          </p:cNvSpPr>
          <p:nvPr/>
        </p:nvSpPr>
        <p:spPr bwMode="auto">
          <a:xfrm>
            <a:off x="4716463" y="213042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1</a:t>
            </a:r>
          </a:p>
        </p:txBody>
      </p:sp>
      <p:sp>
        <p:nvSpPr>
          <p:cNvPr id="23563" name="AutoShape 50">
            <a:hlinkClick r:id="" action="ppaction://noaction" highlightClick="1"/>
          </p:cNvPr>
          <p:cNvSpPr>
            <a:spLocks noChangeArrowheads="1"/>
          </p:cNvSpPr>
          <p:nvPr/>
        </p:nvSpPr>
        <p:spPr bwMode="auto">
          <a:xfrm>
            <a:off x="4721225" y="289401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2</a:t>
            </a:r>
          </a:p>
        </p:txBody>
      </p:sp>
      <p:sp>
        <p:nvSpPr>
          <p:cNvPr id="23564" name="Line 63"/>
          <p:cNvSpPr>
            <a:spLocks noChangeShapeType="1"/>
          </p:cNvSpPr>
          <p:nvPr/>
        </p:nvSpPr>
        <p:spPr bwMode="auto">
          <a:xfrm>
            <a:off x="6516688" y="4362450"/>
            <a:ext cx="0" cy="143986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23565" name="Rectangle 5"/>
          <p:cNvSpPr>
            <a:spLocks noChangeArrowheads="1"/>
          </p:cNvSpPr>
          <p:nvPr/>
        </p:nvSpPr>
        <p:spPr bwMode="auto">
          <a:xfrm>
            <a:off x="228600" y="4489450"/>
            <a:ext cx="8736013" cy="2278063"/>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latin typeface="BrowalliaUPC" panose="020B0604020202020204" pitchFamily="34" charset="-34"/>
              <a:cs typeface="BrowalliaUPC" panose="020B0604020202020204" pitchFamily="34" charset="-34"/>
            </a:endParaRPr>
          </a:p>
        </p:txBody>
      </p:sp>
      <p:sp>
        <p:nvSpPr>
          <p:cNvPr id="23566" name="Text Box 10"/>
          <p:cNvSpPr txBox="1">
            <a:spLocks noChangeArrowheads="1"/>
          </p:cNvSpPr>
          <p:nvPr/>
        </p:nvSpPr>
        <p:spPr bwMode="auto">
          <a:xfrm>
            <a:off x="727075" y="2136775"/>
            <a:ext cx="3529013" cy="8207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70000"/>
              </a:lnSpc>
              <a:spcBef>
                <a:spcPct val="0"/>
              </a:spcBef>
              <a:buFontTx/>
              <a:buNone/>
            </a:pPr>
            <a:r>
              <a:rPr lang="th-TH" altLang="en-US" sz="2000" b="1" dirty="0">
                <a:solidFill>
                  <a:schemeClr val="bg1"/>
                </a:solidFill>
                <a:latin typeface="BrowalliaUPC" panose="020B0604020202020204" pitchFamily="34" charset="-34"/>
                <a:cs typeface="BrowalliaUPC" panose="020B0604020202020204" pitchFamily="34" charset="-34"/>
              </a:rPr>
              <a:t>คุณภาพของข้อมูลและสารสนเทศ</a:t>
            </a:r>
            <a:endParaRPr lang="en-US" altLang="en-US" sz="2000" b="1" dirty="0">
              <a:solidFill>
                <a:schemeClr val="bg1"/>
              </a:solidFill>
              <a:latin typeface="BrowalliaUPC" panose="020B0604020202020204" pitchFamily="34" charset="-34"/>
              <a:cs typeface="BrowalliaUPC" panose="020B0604020202020204" pitchFamily="34" charset="-34"/>
            </a:endParaRPr>
          </a:p>
          <a:p>
            <a:pPr algn="ctr" eaLnBrk="1" hangingPunct="1">
              <a:lnSpc>
                <a:spcPts val="2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ตรวจสอบและทำให้มั่นใจในตวาม</a:t>
            </a:r>
            <a:r>
              <a:rPr lang="en-US" altLang="en-US" sz="1800" dirty="0">
                <a:solidFill>
                  <a:schemeClr val="bg1"/>
                </a:solidFill>
                <a:latin typeface="BrowalliaUPC" panose="020B0604020202020204" pitchFamily="34" charset="-34"/>
                <a:cs typeface="BrowalliaUPC" panose="020B0604020202020204" pitchFamily="34" charset="-34"/>
              </a:rPr>
              <a:t>: </a:t>
            </a:r>
            <a:endParaRPr lang="th-TH" altLang="en-US" sz="1800" dirty="0">
              <a:solidFill>
                <a:schemeClr val="bg1"/>
              </a:solidFill>
              <a:latin typeface="BrowalliaUPC" panose="020B0604020202020204" pitchFamily="34" charset="-34"/>
              <a:cs typeface="BrowalliaUPC" panose="020B0604020202020204" pitchFamily="34" charset="-34"/>
            </a:endParaRPr>
          </a:p>
          <a:p>
            <a:pPr algn="ctr" eaLnBrk="1" hangingPunct="1">
              <a:lnSpc>
                <a:spcPts val="2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แม่นยำถูกต้อง คงสภาพเชื่อถือได้ และเป็นปัจจุบัน </a:t>
            </a:r>
            <a:endParaRPr lang="en-US" altLang="en-US" sz="1800" dirty="0">
              <a:solidFill>
                <a:schemeClr val="bg1"/>
              </a:solidFill>
              <a:latin typeface="BrowalliaUPC" panose="020B0604020202020204" pitchFamily="34" charset="-34"/>
              <a:cs typeface="BrowalliaUPC" panose="020B0604020202020204" pitchFamily="34" charset="-34"/>
            </a:endParaRPr>
          </a:p>
        </p:txBody>
      </p:sp>
      <p:sp>
        <p:nvSpPr>
          <p:cNvPr id="23567" name="Text Box 10"/>
          <p:cNvSpPr txBox="1">
            <a:spLocks noChangeArrowheads="1"/>
          </p:cNvSpPr>
          <p:nvPr/>
        </p:nvSpPr>
        <p:spPr bwMode="auto">
          <a:xfrm>
            <a:off x="5137150" y="2497138"/>
            <a:ext cx="3756025" cy="1117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2000"/>
              </a:lnSpc>
              <a:spcBef>
                <a:spcPct val="0"/>
              </a:spcBef>
              <a:buFontTx/>
              <a:buNone/>
            </a:pPr>
            <a:r>
              <a:rPr lang="th-TH" altLang="en-US" sz="2000" b="1" dirty="0">
                <a:solidFill>
                  <a:schemeClr val="bg1"/>
                </a:solidFill>
                <a:latin typeface="BrowalliaUPC" panose="020B0604020202020204" pitchFamily="34" charset="-34"/>
                <a:cs typeface="BrowalliaUPC" panose="020B0604020202020204" pitchFamily="34" charset="-34"/>
              </a:rPr>
              <a:t>ความมั่นคงปลอดภัยของข้อมูลและสารสนเทศ</a:t>
            </a:r>
            <a:endParaRPr lang="en-US" altLang="en-US" sz="2000" b="1" dirty="0">
              <a:solidFill>
                <a:schemeClr val="bg1"/>
              </a:solidFill>
              <a:latin typeface="BrowalliaUPC" panose="020B0604020202020204" pitchFamily="34" charset="-34"/>
              <a:cs typeface="BrowalliaUPC" panose="020B0604020202020204" pitchFamily="34" charset="-34"/>
            </a:endParaRPr>
          </a:p>
          <a:p>
            <a:pPr algn="ctr" eaLnBrk="1" hangingPunct="1">
              <a:lnSpc>
                <a:spcPts val="2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การรักษาความลับ จำกัดการเข้าถึง </a:t>
            </a:r>
          </a:p>
          <a:p>
            <a:pPr algn="ctr" eaLnBrk="1" hangingPunct="1">
              <a:lnSpc>
                <a:spcPts val="2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การป้องกัน ตรวจจับ ตอบสนอง และฟื้นฟูระบบสารสนเทศจากการถูกโจมตีจาก </a:t>
            </a:r>
            <a:r>
              <a:rPr lang="en-US" altLang="en-US" sz="1800" dirty="0">
                <a:solidFill>
                  <a:schemeClr val="bg1"/>
                </a:solidFill>
                <a:latin typeface="BrowalliaUPC" panose="020B0604020202020204" pitchFamily="34" charset="-34"/>
                <a:cs typeface="BrowalliaUPC" panose="020B0604020202020204" pitchFamily="34" charset="-34"/>
              </a:rPr>
              <a:t>cyber-attacks</a:t>
            </a:r>
          </a:p>
        </p:txBody>
      </p:sp>
      <p:sp>
        <p:nvSpPr>
          <p:cNvPr id="23568" name="Text Box 10"/>
          <p:cNvSpPr txBox="1">
            <a:spLocks noChangeArrowheads="1"/>
          </p:cNvSpPr>
          <p:nvPr/>
        </p:nvSpPr>
        <p:spPr bwMode="auto">
          <a:xfrm>
            <a:off x="5137150" y="3646488"/>
            <a:ext cx="3756025" cy="6048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2000"/>
              </a:lnSpc>
              <a:spcBef>
                <a:spcPct val="0"/>
              </a:spcBef>
              <a:buFontTx/>
              <a:buNone/>
            </a:pPr>
            <a:r>
              <a:rPr lang="th-TH" altLang="en-US" sz="2000" b="1">
                <a:latin typeface="BrowalliaUPC" panose="020B0604020202020204" pitchFamily="34" charset="-34"/>
                <a:cs typeface="BrowalliaUPC" panose="020B0604020202020204" pitchFamily="34" charset="-34"/>
              </a:rPr>
              <a:t>สื่อสังคมออนไลน์และสารสนเทศผู้ป่วย</a:t>
            </a:r>
            <a:endParaRPr lang="en-US" altLang="en-US" sz="2000" b="1">
              <a:latin typeface="BrowalliaUPC" panose="020B0604020202020204" pitchFamily="34" charset="-34"/>
              <a:cs typeface="BrowalliaUPC" panose="020B0604020202020204" pitchFamily="34" charset="-34"/>
            </a:endParaRPr>
          </a:p>
          <a:p>
            <a:pPr algn="ctr" eaLnBrk="1" hangingPunct="1">
              <a:lnSpc>
                <a:spcPts val="2000"/>
              </a:lnSpc>
              <a:spcBef>
                <a:spcPct val="0"/>
              </a:spcBef>
              <a:buFontTx/>
              <a:buNone/>
            </a:pPr>
            <a:r>
              <a:rPr lang="th-TH" altLang="en-US" sz="1800">
                <a:latin typeface="BrowalliaUPC" panose="020B0604020202020204" pitchFamily="34" charset="-34"/>
                <a:cs typeface="BrowalliaUPC" panose="020B0604020202020204" pitchFamily="34" charset="-34"/>
              </a:rPr>
              <a:t>การรักษาความลับโดยยังคงระบุตัวผู้ป่วยถูกต้อง</a:t>
            </a:r>
            <a:endParaRPr lang="en-US" altLang="en-US" sz="1800">
              <a:latin typeface="BrowalliaUPC" panose="020B0604020202020204" pitchFamily="34" charset="-34"/>
              <a:cs typeface="BrowalliaUPC" panose="020B0604020202020204" pitchFamily="34" charset="-34"/>
            </a:endParaRPr>
          </a:p>
        </p:txBody>
      </p:sp>
      <p:sp>
        <p:nvSpPr>
          <p:cNvPr id="23569" name="AutoShape 50">
            <a:hlinkClick r:id="rId3" action="ppaction://hlinkpres?slideindex=1&amp;slidetitle=PowerPoint Presentation" highlightClick="1"/>
          </p:cNvPr>
          <p:cNvSpPr>
            <a:spLocks noChangeArrowheads="1"/>
          </p:cNvSpPr>
          <p:nvPr/>
        </p:nvSpPr>
        <p:spPr bwMode="auto">
          <a:xfrm>
            <a:off x="4725988" y="3732213"/>
            <a:ext cx="381000" cy="304800"/>
          </a:xfrm>
          <a:prstGeom prst="actionButtonBlank">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3</a:t>
            </a:r>
          </a:p>
        </p:txBody>
      </p:sp>
      <p:cxnSp>
        <p:nvCxnSpPr>
          <p:cNvPr id="3" name="Straight Arrow Connector 2"/>
          <p:cNvCxnSpPr>
            <a:stCxn id="23555" idx="3"/>
            <a:endCxn id="23554" idx="1"/>
          </p:cNvCxnSpPr>
          <p:nvPr/>
        </p:nvCxnSpPr>
        <p:spPr>
          <a:xfrm>
            <a:off x="4356100" y="2909888"/>
            <a:ext cx="293688" cy="0"/>
          </a:xfrm>
          <a:prstGeom prst="straightConnector1">
            <a:avLst/>
          </a:prstGeom>
          <a:ln w="28575">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571" name="Rectangle 44"/>
          <p:cNvSpPr>
            <a:spLocks noChangeArrowheads="1"/>
          </p:cNvSpPr>
          <p:nvPr/>
        </p:nvSpPr>
        <p:spPr bwMode="auto">
          <a:xfrm>
            <a:off x="681038" y="5005388"/>
            <a:ext cx="8283575" cy="10112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latin typeface="BrowalliaUPC" panose="020B0604020202020204" pitchFamily="34" charset="-34"/>
              <a:cs typeface="BrowalliaUPC" panose="020B0604020202020204" pitchFamily="34" charset="-34"/>
            </a:endParaRPr>
          </a:p>
        </p:txBody>
      </p:sp>
      <p:sp>
        <p:nvSpPr>
          <p:cNvPr id="23572" name="Text Box 11"/>
          <p:cNvSpPr txBox="1">
            <a:spLocks noChangeArrowheads="1"/>
          </p:cNvSpPr>
          <p:nvPr/>
        </p:nvSpPr>
        <p:spPr bwMode="auto">
          <a:xfrm>
            <a:off x="2747963" y="5068888"/>
            <a:ext cx="1895475" cy="895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solidFill>
                  <a:schemeClr val="bg1"/>
                </a:solidFill>
                <a:latin typeface="BrowalliaUPC" panose="020B0604020202020204" pitchFamily="34" charset="-34"/>
                <a:cs typeface="BrowalliaUPC" panose="020B0604020202020204" pitchFamily="34" charset="-34"/>
              </a:rPr>
              <a:t>ความรู้จากการปฏิบัติของคนทำงาน</a:t>
            </a:r>
          </a:p>
          <a:p>
            <a:pPr algn="ctr" eaLnBrk="1" hangingPunct="1">
              <a:lnSpc>
                <a:spcPct val="90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รวบรวมและถ่ายทอด</a:t>
            </a:r>
          </a:p>
        </p:txBody>
      </p:sp>
      <p:sp>
        <p:nvSpPr>
          <p:cNvPr id="23573" name="Text Box 11"/>
          <p:cNvSpPr txBox="1">
            <a:spLocks noChangeArrowheads="1"/>
          </p:cNvSpPr>
          <p:nvPr/>
        </p:nvSpPr>
        <p:spPr bwMode="auto">
          <a:xfrm>
            <a:off x="5226050" y="5202238"/>
            <a:ext cx="1577975" cy="6191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solidFill>
                  <a:schemeClr val="bg1"/>
                </a:solidFill>
                <a:latin typeface="BrowalliaUPC" panose="020B0604020202020204" pitchFamily="34" charset="-34"/>
                <a:cs typeface="BrowalliaUPC" panose="020B0604020202020204" pitchFamily="34" charset="-34"/>
              </a:rPr>
              <a:t>สร้างความรู้ใหม่</a:t>
            </a:r>
          </a:p>
          <a:p>
            <a:pPr algn="ctr" eaLnBrk="1" hangingPunct="1">
              <a:lnSpc>
                <a:spcPct val="90000"/>
              </a:lnSpc>
              <a:spcBef>
                <a:spcPct val="0"/>
              </a:spcBef>
              <a:buFontTx/>
              <a:buNone/>
            </a:pPr>
            <a:r>
              <a:rPr lang="th-TH" altLang="en-US" sz="1800">
                <a:solidFill>
                  <a:schemeClr val="bg1"/>
                </a:solidFill>
                <a:latin typeface="BrowalliaUPC" panose="020B0604020202020204" pitchFamily="34" charset="-34"/>
                <a:cs typeface="BrowalliaUPC" panose="020B0604020202020204" pitchFamily="34" charset="-34"/>
              </a:rPr>
              <a:t>จากแหล่งต่างๆ</a:t>
            </a:r>
          </a:p>
        </p:txBody>
      </p:sp>
      <p:sp>
        <p:nvSpPr>
          <p:cNvPr id="23574" name="Text Box 11"/>
          <p:cNvSpPr txBox="1">
            <a:spLocks noChangeArrowheads="1"/>
          </p:cNvSpPr>
          <p:nvPr/>
        </p:nvSpPr>
        <p:spPr bwMode="auto">
          <a:xfrm>
            <a:off x="7380288" y="5057775"/>
            <a:ext cx="1512887" cy="9239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solidFill>
                  <a:schemeClr val="bg1"/>
                </a:solidFill>
                <a:latin typeface="BrowalliaUPC" panose="020B0604020202020204" pitchFamily="34" charset="-34"/>
                <a:cs typeface="BrowalliaUPC" panose="020B0604020202020204" pitchFamily="34" charset="-34"/>
              </a:rPr>
              <a:t>ใช้ความรู้</a:t>
            </a:r>
            <a:endParaRPr lang="en-US" altLang="en-US" sz="2000" b="1">
              <a:solidFill>
                <a:schemeClr val="bg1"/>
              </a:solidFill>
              <a:latin typeface="BrowalliaUPC" panose="020B0604020202020204" pitchFamily="34" charset="-34"/>
              <a:cs typeface="BrowalliaUPC" panose="020B0604020202020204" pitchFamily="34" charset="-34"/>
            </a:endParaRPr>
          </a:p>
          <a:p>
            <a:pPr algn="ctr" eaLnBrk="1" hangingPunct="1">
              <a:lnSpc>
                <a:spcPct val="90000"/>
              </a:lnSpc>
              <a:spcBef>
                <a:spcPct val="0"/>
              </a:spcBef>
              <a:buFontTx/>
              <a:buNone/>
            </a:pPr>
            <a:r>
              <a:rPr lang="th-TH" altLang="en-US" sz="2000">
                <a:solidFill>
                  <a:schemeClr val="bg1"/>
                </a:solidFill>
                <a:latin typeface="BrowalliaUPC" panose="020B0604020202020204" pitchFamily="34" charset="-34"/>
                <a:cs typeface="BrowalliaUPC" panose="020B0604020202020204" pitchFamily="34" charset="-34"/>
              </a:rPr>
              <a:t>สร้างนวตกรรม วางแผนกลยุทธ์</a:t>
            </a:r>
          </a:p>
        </p:txBody>
      </p:sp>
      <p:cxnSp>
        <p:nvCxnSpPr>
          <p:cNvPr id="7" name="Straight Arrow Connector 6"/>
          <p:cNvCxnSpPr>
            <a:stCxn id="23572" idx="3"/>
            <a:endCxn id="23573" idx="1"/>
          </p:cNvCxnSpPr>
          <p:nvPr/>
        </p:nvCxnSpPr>
        <p:spPr>
          <a:xfrm flipV="1">
            <a:off x="4643438" y="5511800"/>
            <a:ext cx="582612" cy="4763"/>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3576" name="Text Box 11"/>
          <p:cNvSpPr txBox="1">
            <a:spLocks noChangeArrowheads="1"/>
          </p:cNvSpPr>
          <p:nvPr/>
        </p:nvSpPr>
        <p:spPr bwMode="auto">
          <a:xfrm>
            <a:off x="811213" y="5062538"/>
            <a:ext cx="1433512" cy="8953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solidFill>
                  <a:schemeClr val="bg1"/>
                </a:solidFill>
                <a:latin typeface="BrowalliaUPC" panose="020B0604020202020204" pitchFamily="34" charset="-34"/>
                <a:cs typeface="BrowalliaUPC" panose="020B0604020202020204" pitchFamily="34" charset="-34"/>
              </a:rPr>
              <a:t>ข้อมูลหลักฐานวิชาการ</a:t>
            </a:r>
          </a:p>
          <a:p>
            <a:pPr algn="ctr" eaLnBrk="1" hangingPunct="1">
              <a:lnSpc>
                <a:spcPct val="90000"/>
              </a:lnSpc>
              <a:spcBef>
                <a:spcPct val="0"/>
              </a:spcBef>
              <a:buFontTx/>
              <a:buNone/>
            </a:pPr>
            <a:r>
              <a:rPr lang="th-TH" altLang="en-US" sz="1800" dirty="0">
                <a:solidFill>
                  <a:schemeClr val="bg1"/>
                </a:solidFill>
                <a:latin typeface="BrowalliaUPC" panose="020B0604020202020204" pitchFamily="34" charset="-34"/>
                <a:cs typeface="BrowalliaUPC" panose="020B0604020202020204" pitchFamily="34" charset="-34"/>
              </a:rPr>
              <a:t>นำมาปรับใช้</a:t>
            </a:r>
          </a:p>
        </p:txBody>
      </p:sp>
      <p:cxnSp>
        <p:nvCxnSpPr>
          <p:cNvPr id="22" name="Straight Arrow Connector 21"/>
          <p:cNvCxnSpPr>
            <a:stCxn id="23576" idx="3"/>
            <a:endCxn id="23572" idx="1"/>
          </p:cNvCxnSpPr>
          <p:nvPr/>
        </p:nvCxnSpPr>
        <p:spPr>
          <a:xfrm>
            <a:off x="2244725" y="5510213"/>
            <a:ext cx="503238" cy="635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3573" idx="3"/>
            <a:endCxn id="23574" idx="1"/>
          </p:cNvCxnSpPr>
          <p:nvPr/>
        </p:nvCxnSpPr>
        <p:spPr>
          <a:xfrm>
            <a:off x="6804025" y="5511800"/>
            <a:ext cx="576263" cy="7938"/>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3579" name="AutoShape 46">
            <a:hlinkClick r:id="" action="ppaction://noaction" highlightClick="1"/>
          </p:cNvPr>
          <p:cNvSpPr>
            <a:spLocks noChangeArrowheads="1"/>
          </p:cNvSpPr>
          <p:nvPr/>
        </p:nvSpPr>
        <p:spPr bwMode="auto">
          <a:xfrm>
            <a:off x="265113" y="536416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1</a:t>
            </a:r>
          </a:p>
        </p:txBody>
      </p:sp>
      <p:sp>
        <p:nvSpPr>
          <p:cNvPr id="23580" name="AutoShape 43">
            <a:hlinkClick r:id="rId2" action="ppaction://hlinksldjump" highlightClick="1"/>
          </p:cNvPr>
          <p:cNvSpPr>
            <a:spLocks noChangeArrowheads="1"/>
          </p:cNvSpPr>
          <p:nvPr/>
        </p:nvSpPr>
        <p:spPr bwMode="auto">
          <a:xfrm>
            <a:off x="3492500" y="4565650"/>
            <a:ext cx="2416175" cy="333375"/>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ค. ความรู้ขององค์กร</a:t>
            </a:r>
          </a:p>
        </p:txBody>
      </p:sp>
      <p:sp>
        <p:nvSpPr>
          <p:cNvPr id="23581" name="Text Box 11"/>
          <p:cNvSpPr txBox="1">
            <a:spLocks noChangeArrowheads="1"/>
          </p:cNvSpPr>
          <p:nvPr/>
        </p:nvSpPr>
        <p:spPr bwMode="auto">
          <a:xfrm>
            <a:off x="725488" y="6130925"/>
            <a:ext cx="2767012" cy="6191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solidFill>
                  <a:schemeClr val="bg1"/>
                </a:solidFill>
                <a:latin typeface="BrowalliaUPC" panose="020B0604020202020204" pitchFamily="34" charset="-34"/>
                <a:cs typeface="BrowalliaUPC" panose="020B0604020202020204" pitchFamily="34" charset="-34"/>
              </a:rPr>
              <a:t>แนวทางปฏิบัติที่ดี</a:t>
            </a:r>
          </a:p>
          <a:p>
            <a:pPr algn="ctr" eaLnBrk="1" hangingPunct="1">
              <a:lnSpc>
                <a:spcPct val="90000"/>
              </a:lnSpc>
              <a:spcBef>
                <a:spcPct val="0"/>
              </a:spcBef>
              <a:buFontTx/>
              <a:buNone/>
            </a:pPr>
            <a:r>
              <a:rPr lang="th-TH" altLang="en-US" sz="1800">
                <a:solidFill>
                  <a:schemeClr val="bg1"/>
                </a:solidFill>
                <a:latin typeface="BrowalliaUPC" panose="020B0604020202020204" pitchFamily="34" charset="-34"/>
                <a:cs typeface="BrowalliaUPC" panose="020B0604020202020204" pitchFamily="34" charset="-34"/>
              </a:rPr>
              <a:t>ระบุ แลกเปลี่ยน นำไปปฏิบัติในส่วนอื่น</a:t>
            </a:r>
          </a:p>
        </p:txBody>
      </p:sp>
      <p:sp>
        <p:nvSpPr>
          <p:cNvPr id="23582" name="AutoShape 47">
            <a:hlinkClick r:id="" action="ppaction://noaction" highlightClick="1"/>
          </p:cNvPr>
          <p:cNvSpPr>
            <a:spLocks noChangeArrowheads="1"/>
          </p:cNvSpPr>
          <p:nvPr/>
        </p:nvSpPr>
        <p:spPr bwMode="auto">
          <a:xfrm>
            <a:off x="257175" y="623252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2</a:t>
            </a:r>
          </a:p>
        </p:txBody>
      </p:sp>
      <p:sp>
        <p:nvSpPr>
          <p:cNvPr id="23583" name="Text Box 11"/>
          <p:cNvSpPr txBox="1">
            <a:spLocks noChangeArrowheads="1"/>
          </p:cNvSpPr>
          <p:nvPr/>
        </p:nvSpPr>
        <p:spPr bwMode="auto">
          <a:xfrm>
            <a:off x="5502275" y="6119813"/>
            <a:ext cx="3390900" cy="6540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dirty="0">
                <a:solidFill>
                  <a:schemeClr val="bg1"/>
                </a:solidFill>
                <a:latin typeface="BrowalliaUPC" panose="020B0604020202020204" pitchFamily="34" charset="-34"/>
                <a:cs typeface="BrowalliaUPC" panose="020B0604020202020204" pitchFamily="34" charset="-34"/>
              </a:rPr>
              <a:t>ใช้ความรู้และทรัพยากร</a:t>
            </a:r>
          </a:p>
          <a:p>
            <a:pPr algn="ctr" eaLnBrk="1" hangingPunct="1">
              <a:lnSpc>
                <a:spcPct val="90000"/>
              </a:lnSpc>
              <a:spcBef>
                <a:spcPct val="0"/>
              </a:spcBef>
              <a:buFontTx/>
              <a:buNone/>
            </a:pPr>
            <a:r>
              <a:rPr lang="th-TH" altLang="en-US" sz="2000" b="1" dirty="0">
                <a:solidFill>
                  <a:schemeClr val="bg1"/>
                </a:solidFill>
                <a:latin typeface="BrowalliaUPC" panose="020B0604020202020204" pitchFamily="34" charset="-34"/>
                <a:cs typeface="BrowalliaUPC" panose="020B0604020202020204" pitchFamily="34" charset="-34"/>
              </a:rPr>
              <a:t>ทำให้การเรียนรู้ฝังลึกในวิถีการปฏิบัติงาน</a:t>
            </a:r>
          </a:p>
        </p:txBody>
      </p:sp>
      <p:sp>
        <p:nvSpPr>
          <p:cNvPr id="23584" name="AutoShape 50">
            <a:hlinkClick r:id="" action="ppaction://noaction" highlightClick="1"/>
          </p:cNvPr>
          <p:cNvSpPr>
            <a:spLocks noChangeArrowheads="1"/>
          </p:cNvSpPr>
          <p:nvPr/>
        </p:nvSpPr>
        <p:spPr bwMode="auto">
          <a:xfrm>
            <a:off x="5033963" y="627062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3</a:t>
            </a:r>
          </a:p>
        </p:txBody>
      </p:sp>
      <p:cxnSp>
        <p:nvCxnSpPr>
          <p:cNvPr id="31" name="Straight Arrow Connector 30"/>
          <p:cNvCxnSpPr/>
          <p:nvPr/>
        </p:nvCxnSpPr>
        <p:spPr>
          <a:xfrm>
            <a:off x="2292350" y="4273550"/>
            <a:ext cx="0" cy="277813"/>
          </a:xfrm>
          <a:prstGeom prst="straightConnector1">
            <a:avLst/>
          </a:prstGeom>
          <a:ln w="28575">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804025" y="4273550"/>
            <a:ext cx="3175" cy="277813"/>
          </a:xfrm>
          <a:prstGeom prst="straightConnector1">
            <a:avLst/>
          </a:prstGeom>
          <a:ln w="28575">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587" name="Text Box 15"/>
          <p:cNvSpPr txBox="1">
            <a:spLocks noChangeArrowheads="1"/>
          </p:cNvSpPr>
          <p:nvPr/>
        </p:nvSpPr>
        <p:spPr bwMode="auto">
          <a:xfrm>
            <a:off x="179388" y="836613"/>
            <a:ext cx="871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ct val="0"/>
              </a:spcBef>
              <a:buFontTx/>
              <a:buNone/>
            </a:pPr>
            <a:r>
              <a:rPr lang="th-TH" altLang="en-US" sz="2400" b="1">
                <a:latin typeface="BrowalliaUPC" panose="020B0604020202020204" pitchFamily="34" charset="-34"/>
                <a:cs typeface="BrowalliaUPC" panose="020B0604020202020204" pitchFamily="34" charset="-34"/>
              </a:rPr>
              <a:t>องค์กรมีข้อมูล สารสนเทศ สินทรัพย์ความรู้ ที่จำเป็น ที่มีคุณภาพและพร้อมใช้งาน และมีการจัดการความรู้ที่ดี มีการปลูกฝังการเรียนรู้เข้าไปในงานประจำ.</a:t>
            </a:r>
          </a:p>
        </p:txBody>
      </p:sp>
      <p:sp>
        <p:nvSpPr>
          <p:cNvPr id="23588" name="Rectangle 52"/>
          <p:cNvSpPr>
            <a:spLocks noChangeArrowheads="1"/>
          </p:cNvSpPr>
          <p:nvPr/>
        </p:nvSpPr>
        <p:spPr bwMode="auto">
          <a:xfrm>
            <a:off x="0" y="-1588"/>
            <a:ext cx="9144000" cy="803276"/>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altLang="en-US" sz="2800" b="1">
                <a:solidFill>
                  <a:schemeClr val="bg1"/>
                </a:solidFill>
                <a:latin typeface="BrowalliaUPC" panose="020B0604020202020204" pitchFamily="34" charset="-34"/>
                <a:cs typeface="BrowalliaUPC" panose="020B0604020202020204" pitchFamily="34" charset="-34"/>
              </a:rPr>
              <a:t>I – 4.2 </a:t>
            </a:r>
            <a:r>
              <a:rPr lang="th-TH" altLang="en-US" sz="2800" b="1">
                <a:solidFill>
                  <a:schemeClr val="bg1"/>
                </a:solidFill>
                <a:latin typeface="BrowalliaUPC" panose="020B0604020202020204" pitchFamily="34" charset="-34"/>
                <a:cs typeface="BrowalliaUPC" panose="020B0604020202020204" pitchFamily="34" charset="-34"/>
              </a:rPr>
              <a:t>การจัดการความรู้และสารสนเทศ </a:t>
            </a:r>
            <a:endParaRPr lang="en-US" altLang="en-US" sz="2800" b="1">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en-US" altLang="en-US" sz="2800" b="1">
                <a:solidFill>
                  <a:schemeClr val="bg1"/>
                </a:solidFill>
                <a:latin typeface="BrowalliaUPC" panose="020B0604020202020204" pitchFamily="34" charset="-34"/>
                <a:cs typeface="BrowalliaUPC" panose="020B0604020202020204" pitchFamily="34" charset="-34"/>
              </a:rPr>
              <a:t>(Information and Knowledge Management)</a:t>
            </a:r>
          </a:p>
        </p:txBody>
      </p:sp>
    </p:spTree>
    <p:extLst>
      <p:ext uri="{BB962C8B-B14F-4D97-AF65-F5344CB8AC3E}">
        <p14:creationId xmlns:p14="http://schemas.microsoft.com/office/powerpoint/2010/main" val="2737239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85"/>
          <p:cNvSpPr>
            <a:spLocks noChangeArrowheads="1"/>
          </p:cNvSpPr>
          <p:nvPr/>
        </p:nvSpPr>
        <p:spPr bwMode="auto">
          <a:xfrm>
            <a:off x="179388" y="1484313"/>
            <a:ext cx="4306887" cy="1747837"/>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solidFill>
                <a:schemeClr val="bg1"/>
              </a:solidFill>
              <a:latin typeface="BrowalliaUPC" panose="020B0604020202020204" pitchFamily="34" charset="-34"/>
              <a:cs typeface="BrowalliaUPC" panose="020B0604020202020204" pitchFamily="34" charset="-34"/>
            </a:endParaRPr>
          </a:p>
        </p:txBody>
      </p:sp>
      <p:sp>
        <p:nvSpPr>
          <p:cNvPr id="31747" name="Rectangle 4"/>
          <p:cNvSpPr>
            <a:spLocks noChangeArrowheads="1"/>
          </p:cNvSpPr>
          <p:nvPr/>
        </p:nvSpPr>
        <p:spPr bwMode="auto">
          <a:xfrm>
            <a:off x="4716463" y="1490663"/>
            <a:ext cx="4202112" cy="4891087"/>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400">
              <a:solidFill>
                <a:schemeClr val="bg1"/>
              </a:solidFill>
              <a:latin typeface="BrowalliaUPC" panose="020B0604020202020204" pitchFamily="34" charset="-34"/>
              <a:cs typeface="BrowalliaUPC" panose="020B0604020202020204" pitchFamily="34" charset="-34"/>
            </a:endParaRPr>
          </a:p>
        </p:txBody>
      </p:sp>
      <p:sp>
        <p:nvSpPr>
          <p:cNvPr id="31748" name="AutoShape 87">
            <a:hlinkClick r:id="" action="ppaction://noaction" highlightClick="1"/>
          </p:cNvPr>
          <p:cNvSpPr>
            <a:spLocks noChangeArrowheads="1"/>
          </p:cNvSpPr>
          <p:nvPr/>
        </p:nvSpPr>
        <p:spPr bwMode="auto">
          <a:xfrm>
            <a:off x="4806950" y="322897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3</a:t>
            </a:r>
          </a:p>
        </p:txBody>
      </p:sp>
      <p:sp>
        <p:nvSpPr>
          <p:cNvPr id="31749" name="AutoShape 88">
            <a:hlinkClick r:id="" action="ppaction://noaction" highlightClick="1"/>
          </p:cNvPr>
          <p:cNvSpPr>
            <a:spLocks noChangeArrowheads="1"/>
          </p:cNvSpPr>
          <p:nvPr/>
        </p:nvSpPr>
        <p:spPr bwMode="auto">
          <a:xfrm>
            <a:off x="4822825" y="2301875"/>
            <a:ext cx="381000" cy="301625"/>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1</a:t>
            </a:r>
          </a:p>
        </p:txBody>
      </p:sp>
      <p:sp>
        <p:nvSpPr>
          <p:cNvPr id="31750" name="AutoShape 89">
            <a:hlinkClick r:id="" action="ppaction://noaction" highlightClick="1"/>
          </p:cNvPr>
          <p:cNvSpPr>
            <a:spLocks noChangeArrowheads="1"/>
          </p:cNvSpPr>
          <p:nvPr/>
        </p:nvSpPr>
        <p:spPr bwMode="auto">
          <a:xfrm>
            <a:off x="4806950" y="275272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2</a:t>
            </a:r>
          </a:p>
        </p:txBody>
      </p:sp>
      <p:sp>
        <p:nvSpPr>
          <p:cNvPr id="31751" name="AutoShape 92">
            <a:hlinkClick r:id="rId2" action="ppaction://hlinksldjump" highlightClick="1"/>
          </p:cNvPr>
          <p:cNvSpPr>
            <a:spLocks noChangeArrowheads="1"/>
          </p:cNvSpPr>
          <p:nvPr/>
        </p:nvSpPr>
        <p:spPr bwMode="auto">
          <a:xfrm>
            <a:off x="4808538" y="1557338"/>
            <a:ext cx="4027487" cy="4572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solidFill>
                  <a:schemeClr val="bg1"/>
                </a:solidFill>
                <a:latin typeface="BrowalliaUPC" panose="020B0604020202020204" pitchFamily="34" charset="-34"/>
                <a:cs typeface="BrowalliaUPC" panose="020B0604020202020204" pitchFamily="34" charset="-34"/>
              </a:rPr>
              <a:t>จ. การจัดการด้านการเรียนการสอนทางคลินิก</a:t>
            </a:r>
          </a:p>
        </p:txBody>
      </p:sp>
      <p:sp>
        <p:nvSpPr>
          <p:cNvPr id="31752" name="AutoShape 1086">
            <a:hlinkClick r:id="" action="ppaction://noaction" highlightClick="1"/>
          </p:cNvPr>
          <p:cNvSpPr>
            <a:spLocks noChangeArrowheads="1"/>
          </p:cNvSpPr>
          <p:nvPr/>
        </p:nvSpPr>
        <p:spPr bwMode="auto">
          <a:xfrm>
            <a:off x="244475" y="170021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1</a:t>
            </a:r>
          </a:p>
        </p:txBody>
      </p:sp>
      <p:sp>
        <p:nvSpPr>
          <p:cNvPr id="31753" name="AutoShape 1088">
            <a:hlinkClick r:id="rId2" action="ppaction://hlinksldjump" highlightClick="1"/>
          </p:cNvPr>
          <p:cNvSpPr>
            <a:spLocks noChangeArrowheads="1"/>
          </p:cNvSpPr>
          <p:nvPr/>
        </p:nvSpPr>
        <p:spPr bwMode="auto">
          <a:xfrm>
            <a:off x="827088" y="1558925"/>
            <a:ext cx="3097212" cy="454025"/>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solidFill>
                  <a:schemeClr val="bg1"/>
                </a:solidFill>
                <a:latin typeface="BrowalliaUPC" panose="020B0604020202020204" pitchFamily="34" charset="-34"/>
                <a:cs typeface="BrowalliaUPC" panose="020B0604020202020204" pitchFamily="34" charset="-34"/>
              </a:rPr>
              <a:t>ค. การจัดการห่วงโซ่อุปทาน</a:t>
            </a:r>
          </a:p>
        </p:txBody>
      </p:sp>
      <p:sp>
        <p:nvSpPr>
          <p:cNvPr id="31754" name="Text Box 14"/>
          <p:cNvSpPr txBox="1">
            <a:spLocks noChangeArrowheads="1"/>
          </p:cNvSpPr>
          <p:nvPr/>
        </p:nvSpPr>
        <p:spPr bwMode="auto">
          <a:xfrm>
            <a:off x="5281613" y="2071688"/>
            <a:ext cx="3538537" cy="4724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ได้รับความเห็นชอบและมีการกำกับติดตาม</a:t>
            </a:r>
            <a:endParaRPr lang="en-US" altLang="en-US" sz="1600" b="1">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th-TH" altLang="en-US" sz="1400">
                <a:solidFill>
                  <a:schemeClr val="bg1"/>
                </a:solidFill>
                <a:latin typeface="BrowalliaUPC" panose="020B0604020202020204" pitchFamily="34" charset="-34"/>
                <a:cs typeface="BrowalliaUPC" panose="020B0604020202020204" pitchFamily="34" charset="-34"/>
              </a:rPr>
              <a:t>โดยผู้กำกับดูแลกิจการและผู้นำ</a:t>
            </a:r>
            <a:endParaRPr lang="en-US" altLang="en-US" sz="1400">
              <a:solidFill>
                <a:schemeClr val="bg1"/>
              </a:solidFill>
              <a:latin typeface="BrowalliaUPC" panose="020B0604020202020204" pitchFamily="34" charset="-34"/>
              <a:cs typeface="BrowalliaUPC" panose="020B0604020202020204" pitchFamily="34" charset="-34"/>
            </a:endParaRPr>
          </a:p>
        </p:txBody>
      </p:sp>
      <p:sp>
        <p:nvSpPr>
          <p:cNvPr id="31755" name="Text Box 16"/>
          <p:cNvSpPr txBox="1">
            <a:spLocks noChangeArrowheads="1"/>
          </p:cNvSpPr>
          <p:nvPr/>
        </p:nvSpPr>
        <p:spPr bwMode="auto">
          <a:xfrm>
            <a:off x="5281613" y="2606675"/>
            <a:ext cx="3538537" cy="4619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มีทรัพยากรที่เพียงพอในการสนับสนุน</a:t>
            </a:r>
            <a:endParaRPr lang="en-US" altLang="en-US" sz="1600" b="1">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th-TH" altLang="en-US" sz="1400">
                <a:solidFill>
                  <a:schemeClr val="bg1"/>
                </a:solidFill>
                <a:latin typeface="BrowalliaUPC" panose="020B0604020202020204" pitchFamily="34" charset="-34"/>
                <a:cs typeface="BrowalliaUPC" panose="020B0604020202020204" pitchFamily="34" charset="-34"/>
              </a:rPr>
              <a:t>อาจารย์ผู้สอน ผู้ป่วย สถานที่ เทคโนโลยี ทรัพยากรอื่นๆ</a:t>
            </a:r>
          </a:p>
        </p:txBody>
      </p:sp>
      <p:sp>
        <p:nvSpPr>
          <p:cNvPr id="31756" name="Text Box 14"/>
          <p:cNvSpPr txBox="1">
            <a:spLocks noChangeArrowheads="1"/>
          </p:cNvSpPr>
          <p:nvPr/>
        </p:nvSpPr>
        <p:spPr bwMode="auto">
          <a:xfrm>
            <a:off x="5281613" y="3141663"/>
            <a:ext cx="3554412" cy="4603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อาจารย์ผู้สอนทางคลินิก</a:t>
            </a:r>
            <a:endParaRPr lang="en-US" altLang="en-US" sz="1600" b="1">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th-TH" altLang="en-US" sz="1400">
                <a:solidFill>
                  <a:schemeClr val="bg1"/>
                </a:solidFill>
                <a:latin typeface="BrowalliaUPC" panose="020B0604020202020204" pitchFamily="34" charset="-34"/>
                <a:cs typeface="BrowalliaUPC" panose="020B0604020202020204" pitchFamily="34" charset="-34"/>
              </a:rPr>
              <a:t>ระบุตัว ภาระรับผิดชอบ อำนาจตัดสินใจ</a:t>
            </a:r>
            <a:endParaRPr lang="en-US" altLang="en-US" sz="1400">
              <a:solidFill>
                <a:schemeClr val="bg1"/>
              </a:solidFill>
              <a:latin typeface="BrowalliaUPC" panose="020B0604020202020204" pitchFamily="34" charset="-34"/>
              <a:cs typeface="BrowalliaUPC" panose="020B0604020202020204" pitchFamily="34" charset="-34"/>
            </a:endParaRPr>
          </a:p>
        </p:txBody>
      </p:sp>
      <p:sp>
        <p:nvSpPr>
          <p:cNvPr id="31757" name="Text Box 14"/>
          <p:cNvSpPr txBox="1">
            <a:spLocks noChangeArrowheads="1"/>
          </p:cNvSpPr>
          <p:nvPr/>
        </p:nvSpPr>
        <p:spPr bwMode="auto">
          <a:xfrm>
            <a:off x="5281613" y="3657600"/>
            <a:ext cx="3554412" cy="6334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การกำกับดูแลที่เพียงพอ</a:t>
            </a:r>
            <a:endParaRPr lang="en-US" altLang="en-US" sz="1600" b="1">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th-TH" altLang="en-US" sz="1400">
                <a:solidFill>
                  <a:schemeClr val="bg1"/>
                </a:solidFill>
                <a:latin typeface="BrowalliaUPC" panose="020B0604020202020204" pitchFamily="34" charset="-34"/>
                <a:cs typeface="BrowalliaUPC" panose="020B0604020202020204" pitchFamily="34" charset="-34"/>
              </a:rPr>
              <a:t>มั่นใจในความปลอดภัย ได้รับประสบการณ์ที่ใกล้เคียงกัน ความชัดเจนในการใช้บันทึกเป็นหลักฐานทางกฎหมาย</a:t>
            </a:r>
            <a:endParaRPr lang="en-US" altLang="en-US" sz="1400">
              <a:solidFill>
                <a:schemeClr val="bg1"/>
              </a:solidFill>
              <a:latin typeface="BrowalliaUPC" panose="020B0604020202020204" pitchFamily="34" charset="-34"/>
              <a:cs typeface="BrowalliaUPC" panose="020B0604020202020204" pitchFamily="34" charset="-34"/>
            </a:endParaRPr>
          </a:p>
        </p:txBody>
      </p:sp>
      <p:cxnSp>
        <p:nvCxnSpPr>
          <p:cNvPr id="39" name="Straight Arrow Connector 38"/>
          <p:cNvCxnSpPr>
            <a:stCxn id="31769" idx="2"/>
            <a:endCxn id="31791" idx="0"/>
          </p:cNvCxnSpPr>
          <p:nvPr/>
        </p:nvCxnSpPr>
        <p:spPr>
          <a:xfrm flipH="1">
            <a:off x="2833688" y="5084763"/>
            <a:ext cx="6350" cy="55245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1759" name="Rectangle 52"/>
          <p:cNvSpPr>
            <a:spLocks noChangeArrowheads="1"/>
          </p:cNvSpPr>
          <p:nvPr/>
        </p:nvSpPr>
        <p:spPr bwMode="auto">
          <a:xfrm>
            <a:off x="220663" y="2041525"/>
            <a:ext cx="4238625" cy="11223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solidFill>
                <a:schemeClr val="bg1"/>
              </a:solidFill>
              <a:latin typeface="BrowalliaUPC" panose="020B0604020202020204" pitchFamily="34" charset="-34"/>
              <a:cs typeface="BrowalliaUPC" panose="020B0604020202020204" pitchFamily="34" charset="-34"/>
            </a:endParaRPr>
          </a:p>
        </p:txBody>
      </p:sp>
      <p:sp>
        <p:nvSpPr>
          <p:cNvPr id="31760" name="Text Box 1083"/>
          <p:cNvSpPr txBox="1">
            <a:spLocks noChangeArrowheads="1"/>
          </p:cNvSpPr>
          <p:nvPr/>
        </p:nvSpPr>
        <p:spPr bwMode="auto">
          <a:xfrm>
            <a:off x="287338" y="2079625"/>
            <a:ext cx="971550" cy="5413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เลือกผู้ส่งมอบ</a:t>
            </a:r>
          </a:p>
        </p:txBody>
      </p:sp>
      <p:sp>
        <p:nvSpPr>
          <p:cNvPr id="31761" name="Text Box 1084"/>
          <p:cNvSpPr txBox="1">
            <a:spLocks noChangeArrowheads="1"/>
          </p:cNvSpPr>
          <p:nvPr/>
        </p:nvSpPr>
        <p:spPr bwMode="auto">
          <a:xfrm>
            <a:off x="293688" y="2797175"/>
            <a:ext cx="965200" cy="3206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ข้อกำหนด</a:t>
            </a:r>
          </a:p>
        </p:txBody>
      </p:sp>
      <p:sp>
        <p:nvSpPr>
          <p:cNvPr id="31762" name="Text Box 1083"/>
          <p:cNvSpPr txBox="1">
            <a:spLocks noChangeArrowheads="1"/>
          </p:cNvSpPr>
          <p:nvPr/>
        </p:nvSpPr>
        <p:spPr bwMode="auto">
          <a:xfrm>
            <a:off x="1452563" y="2198688"/>
            <a:ext cx="1309687" cy="5413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ประเมินผลงานของผู้ส่งมอบ</a:t>
            </a:r>
          </a:p>
        </p:txBody>
      </p:sp>
      <p:sp>
        <p:nvSpPr>
          <p:cNvPr id="31763" name="Text Box 1084"/>
          <p:cNvSpPr txBox="1">
            <a:spLocks noChangeArrowheads="1"/>
          </p:cNvSpPr>
          <p:nvPr/>
        </p:nvSpPr>
        <p:spPr bwMode="auto">
          <a:xfrm>
            <a:off x="2916238" y="2125663"/>
            <a:ext cx="1511300" cy="3206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ให้ข้อมูลป้อนกลับ</a:t>
            </a:r>
          </a:p>
        </p:txBody>
      </p:sp>
      <p:sp>
        <p:nvSpPr>
          <p:cNvPr id="31764" name="Text Box 1083"/>
          <p:cNvSpPr txBox="1">
            <a:spLocks noChangeArrowheads="1"/>
          </p:cNvSpPr>
          <p:nvPr/>
        </p:nvSpPr>
        <p:spPr bwMode="auto">
          <a:xfrm>
            <a:off x="2916238" y="2533650"/>
            <a:ext cx="1511300" cy="5413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จัดการเมื่อผลงานไม่เป็นไปตามข้อกำหนด</a:t>
            </a:r>
          </a:p>
        </p:txBody>
      </p:sp>
      <p:cxnSp>
        <p:nvCxnSpPr>
          <p:cNvPr id="10" name="Straight Arrow Connector 9"/>
          <p:cNvCxnSpPr>
            <a:stCxn id="31760" idx="2"/>
            <a:endCxn id="31761" idx="0"/>
          </p:cNvCxnSpPr>
          <p:nvPr/>
        </p:nvCxnSpPr>
        <p:spPr>
          <a:xfrm>
            <a:off x="773113" y="2620963"/>
            <a:ext cx="3175" cy="176212"/>
          </a:xfrm>
          <a:prstGeom prst="straightConnector1">
            <a:avLst/>
          </a:prstGeom>
          <a:ln w="19050">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31761" idx="3"/>
            <a:endCxn id="31762" idx="1"/>
          </p:cNvCxnSpPr>
          <p:nvPr/>
        </p:nvCxnSpPr>
        <p:spPr>
          <a:xfrm flipV="1">
            <a:off x="1258888" y="2470150"/>
            <a:ext cx="193675" cy="487363"/>
          </a:xfrm>
          <a:prstGeom prst="bentConnector3">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31762" idx="3"/>
            <a:endCxn id="31763" idx="1"/>
          </p:cNvCxnSpPr>
          <p:nvPr/>
        </p:nvCxnSpPr>
        <p:spPr>
          <a:xfrm flipV="1">
            <a:off x="2762250" y="2286000"/>
            <a:ext cx="153988" cy="184150"/>
          </a:xfrm>
          <a:prstGeom prst="bentConnector3">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1762" idx="3"/>
            <a:endCxn id="31764" idx="1"/>
          </p:cNvCxnSpPr>
          <p:nvPr/>
        </p:nvCxnSpPr>
        <p:spPr>
          <a:xfrm>
            <a:off x="2762250" y="2470150"/>
            <a:ext cx="153988" cy="334963"/>
          </a:xfrm>
          <a:prstGeom prst="bentConnector3">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1769" name="Rectangle 1085"/>
          <p:cNvSpPr>
            <a:spLocks noChangeArrowheads="1"/>
          </p:cNvSpPr>
          <p:nvPr/>
        </p:nvSpPr>
        <p:spPr bwMode="auto">
          <a:xfrm>
            <a:off x="1187450" y="3378200"/>
            <a:ext cx="3306763" cy="1706563"/>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solidFill>
                <a:schemeClr val="bg1"/>
              </a:solidFill>
              <a:latin typeface="BrowalliaUPC" panose="020B0604020202020204" pitchFamily="34" charset="-34"/>
              <a:cs typeface="BrowalliaUPC" panose="020B0604020202020204" pitchFamily="34" charset="-34"/>
            </a:endParaRPr>
          </a:p>
        </p:txBody>
      </p:sp>
      <p:sp>
        <p:nvSpPr>
          <p:cNvPr id="31770" name="AutoShape 1086">
            <a:hlinkClick r:id="" action="ppaction://noaction" highlightClick="1"/>
          </p:cNvPr>
          <p:cNvSpPr>
            <a:spLocks noChangeArrowheads="1"/>
          </p:cNvSpPr>
          <p:nvPr/>
        </p:nvSpPr>
        <p:spPr bwMode="auto">
          <a:xfrm>
            <a:off x="1370013" y="354965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1</a:t>
            </a:r>
          </a:p>
        </p:txBody>
      </p:sp>
      <p:sp>
        <p:nvSpPr>
          <p:cNvPr id="31771" name="AutoShape 1088">
            <a:hlinkClick r:id="rId2" action="ppaction://hlinksldjump" highlightClick="1"/>
          </p:cNvPr>
          <p:cNvSpPr>
            <a:spLocks noChangeArrowheads="1"/>
          </p:cNvSpPr>
          <p:nvPr/>
        </p:nvSpPr>
        <p:spPr bwMode="auto">
          <a:xfrm>
            <a:off x="1835150" y="3462338"/>
            <a:ext cx="2097088" cy="433387"/>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solidFill>
                  <a:schemeClr val="bg1"/>
                </a:solidFill>
                <a:latin typeface="BrowalliaUPC" panose="020B0604020202020204" pitchFamily="34" charset="-34"/>
                <a:cs typeface="BrowalliaUPC" panose="020B0604020202020204" pitchFamily="34" charset="-34"/>
              </a:rPr>
              <a:t>ง. การจัดการนวตกรรม</a:t>
            </a:r>
          </a:p>
        </p:txBody>
      </p:sp>
      <p:sp>
        <p:nvSpPr>
          <p:cNvPr id="31772" name="Rectangle 52"/>
          <p:cNvSpPr>
            <a:spLocks noChangeArrowheads="1"/>
          </p:cNvSpPr>
          <p:nvPr/>
        </p:nvSpPr>
        <p:spPr bwMode="auto">
          <a:xfrm>
            <a:off x="1258888" y="3933825"/>
            <a:ext cx="3208337" cy="10858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solidFill>
                <a:schemeClr val="bg1"/>
              </a:solidFill>
              <a:latin typeface="BrowalliaUPC" panose="020B0604020202020204" pitchFamily="34" charset="-34"/>
              <a:cs typeface="BrowalliaUPC" panose="020B0604020202020204" pitchFamily="34" charset="-34"/>
            </a:endParaRPr>
          </a:p>
        </p:txBody>
      </p:sp>
      <p:sp>
        <p:nvSpPr>
          <p:cNvPr id="31773" name="Text Box 1083"/>
          <p:cNvSpPr txBox="1">
            <a:spLocks noChangeArrowheads="1"/>
          </p:cNvSpPr>
          <p:nvPr/>
        </p:nvSpPr>
        <p:spPr bwMode="auto">
          <a:xfrm>
            <a:off x="1331913" y="4005263"/>
            <a:ext cx="1770062" cy="3206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โอกาสเชิงกลยุทธ์</a:t>
            </a:r>
          </a:p>
        </p:txBody>
      </p:sp>
      <p:sp>
        <p:nvSpPr>
          <p:cNvPr id="31774" name="Text Box 1083"/>
          <p:cNvSpPr txBox="1">
            <a:spLocks noChangeArrowheads="1"/>
          </p:cNvSpPr>
          <p:nvPr/>
        </p:nvSpPr>
        <p:spPr bwMode="auto">
          <a:xfrm>
            <a:off x="3563938" y="4292600"/>
            <a:ext cx="852487" cy="3206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นวตกรรม</a:t>
            </a:r>
          </a:p>
        </p:txBody>
      </p:sp>
      <p:sp>
        <p:nvSpPr>
          <p:cNvPr id="31775" name="Text Box 1083"/>
          <p:cNvSpPr txBox="1">
            <a:spLocks noChangeArrowheads="1"/>
          </p:cNvSpPr>
          <p:nvPr/>
        </p:nvSpPr>
        <p:spPr bwMode="auto">
          <a:xfrm>
            <a:off x="1331913" y="4398963"/>
            <a:ext cx="1770062" cy="5413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สนับสนุนการเงินและทรัพยากรอื่นๆ ที่จำเป็น</a:t>
            </a:r>
          </a:p>
        </p:txBody>
      </p:sp>
      <p:cxnSp>
        <p:nvCxnSpPr>
          <p:cNvPr id="25" name="Elbow Connector 24"/>
          <p:cNvCxnSpPr>
            <a:stCxn id="31773" idx="3"/>
            <a:endCxn id="31774" idx="1"/>
          </p:cNvCxnSpPr>
          <p:nvPr/>
        </p:nvCxnSpPr>
        <p:spPr>
          <a:xfrm>
            <a:off x="3101975" y="4165600"/>
            <a:ext cx="461963" cy="287338"/>
          </a:xfrm>
          <a:prstGeom prst="bentConnector3">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31775" idx="3"/>
            <a:endCxn id="31774" idx="1"/>
          </p:cNvCxnSpPr>
          <p:nvPr/>
        </p:nvCxnSpPr>
        <p:spPr>
          <a:xfrm flipV="1">
            <a:off x="3101975" y="4452938"/>
            <a:ext cx="461963" cy="217487"/>
          </a:xfrm>
          <a:prstGeom prst="bentConnector3">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1778" name="AutoShape 87">
            <a:hlinkClick r:id="" action="ppaction://noaction" highlightClick="1"/>
          </p:cNvPr>
          <p:cNvSpPr>
            <a:spLocks noChangeArrowheads="1"/>
          </p:cNvSpPr>
          <p:nvPr/>
        </p:nvSpPr>
        <p:spPr bwMode="auto">
          <a:xfrm>
            <a:off x="4816475" y="372903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4</a:t>
            </a:r>
          </a:p>
        </p:txBody>
      </p:sp>
      <p:sp>
        <p:nvSpPr>
          <p:cNvPr id="31779" name="Text Box 14"/>
          <p:cNvSpPr txBox="1">
            <a:spLocks noChangeArrowheads="1"/>
          </p:cNvSpPr>
          <p:nvPr/>
        </p:nvSpPr>
        <p:spPr bwMode="auto">
          <a:xfrm>
            <a:off x="5281613" y="4365625"/>
            <a:ext cx="3554412" cy="4724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ข้อตกลงความร่วมมือ</a:t>
            </a:r>
            <a:endParaRPr lang="en-US" altLang="en-US" sz="1600" b="1">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th-TH" altLang="en-US" sz="1400">
                <a:solidFill>
                  <a:schemeClr val="bg1"/>
                </a:solidFill>
                <a:latin typeface="BrowalliaUPC" panose="020B0604020202020204" pitchFamily="34" charset="-34"/>
                <a:cs typeface="BrowalliaUPC" panose="020B0604020202020204" pitchFamily="34" charset="-34"/>
              </a:rPr>
              <a:t>หน้าที่รับผิดชอบที่คาดหวัง ระดับการปฏิบัติที่อนุญาต</a:t>
            </a:r>
            <a:endParaRPr lang="en-US" altLang="en-US" sz="1400">
              <a:solidFill>
                <a:schemeClr val="bg1"/>
              </a:solidFill>
              <a:latin typeface="BrowalliaUPC" panose="020B0604020202020204" pitchFamily="34" charset="-34"/>
              <a:cs typeface="BrowalliaUPC" panose="020B0604020202020204" pitchFamily="34" charset="-34"/>
            </a:endParaRPr>
          </a:p>
        </p:txBody>
      </p:sp>
      <p:sp>
        <p:nvSpPr>
          <p:cNvPr id="31780" name="AutoShape 87">
            <a:hlinkClick r:id="" action="ppaction://noaction" highlightClick="1"/>
          </p:cNvPr>
          <p:cNvSpPr>
            <a:spLocks noChangeArrowheads="1"/>
          </p:cNvSpPr>
          <p:nvPr/>
        </p:nvSpPr>
        <p:spPr bwMode="auto">
          <a:xfrm>
            <a:off x="4816475" y="443865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5</a:t>
            </a:r>
          </a:p>
        </p:txBody>
      </p:sp>
      <p:sp>
        <p:nvSpPr>
          <p:cNvPr id="31781" name="Text Box 14"/>
          <p:cNvSpPr txBox="1">
            <a:spLocks noChangeArrowheads="1"/>
          </p:cNvSpPr>
          <p:nvPr/>
        </p:nvSpPr>
        <p:spPr bwMode="auto">
          <a:xfrm>
            <a:off x="5268913" y="4881563"/>
            <a:ext cx="3554412" cy="30162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การปฏิบัติตามนโยบายและระเบียบปฏิบัติขององค์กร</a:t>
            </a:r>
            <a:endParaRPr lang="en-US" altLang="en-US" sz="1600" b="1">
              <a:solidFill>
                <a:schemeClr val="bg1"/>
              </a:solidFill>
              <a:latin typeface="BrowalliaUPC" panose="020B0604020202020204" pitchFamily="34" charset="-34"/>
              <a:cs typeface="BrowalliaUPC" panose="020B0604020202020204" pitchFamily="34" charset="-34"/>
            </a:endParaRPr>
          </a:p>
        </p:txBody>
      </p:sp>
      <p:sp>
        <p:nvSpPr>
          <p:cNvPr id="31782" name="AutoShape 87">
            <a:hlinkClick r:id="" action="ppaction://noaction" highlightClick="1"/>
          </p:cNvPr>
          <p:cNvSpPr>
            <a:spLocks noChangeArrowheads="1"/>
          </p:cNvSpPr>
          <p:nvPr/>
        </p:nvSpPr>
        <p:spPr bwMode="auto">
          <a:xfrm>
            <a:off x="4816475" y="486886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6</a:t>
            </a:r>
          </a:p>
        </p:txBody>
      </p:sp>
      <p:sp>
        <p:nvSpPr>
          <p:cNvPr id="31783" name="Text Box 14"/>
          <p:cNvSpPr txBox="1">
            <a:spLocks noChangeArrowheads="1"/>
          </p:cNvSpPr>
          <p:nvPr/>
        </p:nvSpPr>
        <p:spPr bwMode="auto">
          <a:xfrm>
            <a:off x="5268913" y="5276850"/>
            <a:ext cx="3554412" cy="4724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dirty="0">
                <a:solidFill>
                  <a:schemeClr val="bg1"/>
                </a:solidFill>
                <a:latin typeface="BrowalliaUPC" panose="020B0604020202020204" pitchFamily="34" charset="-34"/>
                <a:cs typeface="BrowalliaUPC" panose="020B0604020202020204" pitchFamily="34" charset="-34"/>
              </a:rPr>
              <a:t>สร้างเจตคติที่ดีในเรื่องคุณภาพและความปลอดภัย</a:t>
            </a:r>
            <a:endParaRPr lang="en-US" altLang="en-US" sz="1600" b="1" dirty="0">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th-TH" altLang="en-US" sz="1400" dirty="0">
                <a:solidFill>
                  <a:schemeClr val="bg1"/>
                </a:solidFill>
                <a:latin typeface="BrowalliaUPC" panose="020B0604020202020204" pitchFamily="34" charset="-34"/>
                <a:cs typeface="BrowalliaUPC" panose="020B0604020202020204" pitchFamily="34" charset="-34"/>
              </a:rPr>
              <a:t>เป็นต้นแบบที่ดี นักศึกษา/ผู้รับการฝึกเข้าร่วมกิจกรรมคุณภาพต่างๆ</a:t>
            </a:r>
            <a:endParaRPr lang="en-US" altLang="en-US" sz="1400" dirty="0">
              <a:solidFill>
                <a:schemeClr val="bg1"/>
              </a:solidFill>
              <a:latin typeface="BrowalliaUPC" panose="020B0604020202020204" pitchFamily="34" charset="-34"/>
              <a:cs typeface="BrowalliaUPC" panose="020B0604020202020204" pitchFamily="34" charset="-34"/>
            </a:endParaRPr>
          </a:p>
        </p:txBody>
      </p:sp>
      <p:sp>
        <p:nvSpPr>
          <p:cNvPr id="31784" name="AutoShape 87">
            <a:hlinkClick r:id="" action="ppaction://noaction" highlightClick="1"/>
          </p:cNvPr>
          <p:cNvSpPr>
            <a:spLocks noChangeArrowheads="1"/>
          </p:cNvSpPr>
          <p:nvPr/>
        </p:nvSpPr>
        <p:spPr bwMode="auto">
          <a:xfrm>
            <a:off x="4802188" y="533717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7</a:t>
            </a:r>
          </a:p>
        </p:txBody>
      </p:sp>
      <p:sp>
        <p:nvSpPr>
          <p:cNvPr id="31785" name="Text Box 14"/>
          <p:cNvSpPr txBox="1">
            <a:spLocks noChangeArrowheads="1"/>
          </p:cNvSpPr>
          <p:nvPr/>
        </p:nvSpPr>
        <p:spPr bwMode="auto">
          <a:xfrm>
            <a:off x="5264150" y="5840413"/>
            <a:ext cx="3554413" cy="47243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1600" b="1">
                <a:solidFill>
                  <a:schemeClr val="bg1"/>
                </a:solidFill>
                <a:latin typeface="BrowalliaUPC" panose="020B0604020202020204" pitchFamily="34" charset="-34"/>
                <a:cs typeface="BrowalliaUPC" panose="020B0604020202020204" pitchFamily="34" charset="-34"/>
              </a:rPr>
              <a:t>การประเมินผล</a:t>
            </a:r>
            <a:endParaRPr lang="en-US" altLang="en-US" sz="1600" b="1">
              <a:solidFill>
                <a:schemeClr val="bg1"/>
              </a:solidFill>
              <a:latin typeface="BrowalliaUPC" panose="020B0604020202020204" pitchFamily="34" charset="-34"/>
              <a:cs typeface="BrowalliaUPC" panose="020B0604020202020204" pitchFamily="34" charset="-34"/>
            </a:endParaRPr>
          </a:p>
          <a:p>
            <a:pPr algn="ctr" eaLnBrk="1" hangingPunct="1">
              <a:lnSpc>
                <a:spcPct val="80000"/>
              </a:lnSpc>
              <a:spcBef>
                <a:spcPct val="0"/>
              </a:spcBef>
              <a:buFontTx/>
              <a:buNone/>
            </a:pPr>
            <a:r>
              <a:rPr lang="th-TH" altLang="en-US" sz="1400">
                <a:solidFill>
                  <a:schemeClr val="bg1"/>
                </a:solidFill>
                <a:latin typeface="BrowalliaUPC" panose="020B0604020202020204" pitchFamily="34" charset="-34"/>
                <a:cs typeface="BrowalliaUPC" panose="020B0604020202020204" pitchFamily="34" charset="-34"/>
              </a:rPr>
              <a:t>มิติด้านการเรียนรู้ และคุณภาพ/ความปลอดภัยของการให้บริการ</a:t>
            </a:r>
            <a:endParaRPr lang="en-US" altLang="en-US" sz="1400">
              <a:solidFill>
                <a:schemeClr val="bg1"/>
              </a:solidFill>
              <a:latin typeface="BrowalliaUPC" panose="020B0604020202020204" pitchFamily="34" charset="-34"/>
              <a:cs typeface="BrowalliaUPC" panose="020B0604020202020204" pitchFamily="34" charset="-34"/>
            </a:endParaRPr>
          </a:p>
        </p:txBody>
      </p:sp>
      <p:sp>
        <p:nvSpPr>
          <p:cNvPr id="31786" name="AutoShape 87">
            <a:hlinkClick r:id="" action="ppaction://noaction" highlightClick="1"/>
          </p:cNvPr>
          <p:cNvSpPr>
            <a:spLocks noChangeArrowheads="1"/>
          </p:cNvSpPr>
          <p:nvPr/>
        </p:nvSpPr>
        <p:spPr bwMode="auto">
          <a:xfrm>
            <a:off x="4811713" y="589438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solidFill>
                  <a:schemeClr val="bg1"/>
                </a:solidFill>
                <a:latin typeface="BrowalliaUPC" panose="020B0604020202020204" pitchFamily="34" charset="-34"/>
                <a:cs typeface="BrowalliaUPC" panose="020B0604020202020204" pitchFamily="34" charset="-34"/>
              </a:rPr>
              <a:t>8</a:t>
            </a:r>
          </a:p>
        </p:txBody>
      </p:sp>
      <p:cxnSp>
        <p:nvCxnSpPr>
          <p:cNvPr id="34" name="Elbow Connector 33"/>
          <p:cNvCxnSpPr>
            <a:stCxn id="31746" idx="1"/>
            <a:endCxn id="31791" idx="1"/>
          </p:cNvCxnSpPr>
          <p:nvPr/>
        </p:nvCxnSpPr>
        <p:spPr>
          <a:xfrm rot="10800000" flipH="1" flipV="1">
            <a:off x="179388" y="2359025"/>
            <a:ext cx="1022350" cy="3602038"/>
          </a:xfrm>
          <a:prstGeom prst="bentConnector3">
            <a:avLst>
              <a:gd name="adj1" fmla="val -10583"/>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1791" idx="3"/>
          </p:cNvCxnSpPr>
          <p:nvPr/>
        </p:nvCxnSpPr>
        <p:spPr>
          <a:xfrm flipH="1">
            <a:off x="4464050" y="5961063"/>
            <a:ext cx="276225"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1789" name="Text Box 6"/>
          <p:cNvSpPr txBox="1">
            <a:spLocks noChangeArrowheads="1"/>
          </p:cNvSpPr>
          <p:nvPr/>
        </p:nvSpPr>
        <p:spPr bwMode="auto">
          <a:xfrm>
            <a:off x="250825" y="692150"/>
            <a:ext cx="8569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องค์กรออกแบบ จัดการ และปรับปรุงการจัดบริการสุขภาพ/กระบวนการทำงานที่สำคัญ เพื่อส่งมอบคุณค่าแก่ผู้ป่วย/ผู้รับผลงานอื่น และทำให้องค์กรประสบความสำเร็จ.</a:t>
            </a:r>
          </a:p>
        </p:txBody>
      </p:sp>
      <p:sp>
        <p:nvSpPr>
          <p:cNvPr id="31790" name="Rectangle 94"/>
          <p:cNvSpPr>
            <a:spLocks noChangeArrowheads="1"/>
          </p:cNvSpPr>
          <p:nvPr/>
        </p:nvSpPr>
        <p:spPr bwMode="auto">
          <a:xfrm>
            <a:off x="0" y="0"/>
            <a:ext cx="9144000" cy="604838"/>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120000"/>
              </a:lnSpc>
              <a:spcBef>
                <a:spcPct val="0"/>
              </a:spcBef>
              <a:buFontTx/>
              <a:buNone/>
            </a:pPr>
            <a:r>
              <a:rPr lang="en-US" altLang="en-US" sz="2800" b="1">
                <a:solidFill>
                  <a:schemeClr val="bg1"/>
                </a:solidFill>
                <a:latin typeface="BrowalliaUPC" panose="020B0604020202020204" pitchFamily="34" charset="-34"/>
                <a:cs typeface="BrowalliaUPC" panose="020B0604020202020204" pitchFamily="34" charset="-34"/>
              </a:rPr>
              <a:t>I – 6.1 </a:t>
            </a:r>
            <a:r>
              <a:rPr lang="th-TH" altLang="en-US" sz="2800" b="1">
                <a:solidFill>
                  <a:schemeClr val="bg1"/>
                </a:solidFill>
                <a:latin typeface="BrowalliaUPC" panose="020B0604020202020204" pitchFamily="34" charset="-34"/>
                <a:cs typeface="BrowalliaUPC" panose="020B0604020202020204" pitchFamily="34" charset="-34"/>
              </a:rPr>
              <a:t>กระบวนการทำงาน </a:t>
            </a:r>
            <a:r>
              <a:rPr lang="en-US" altLang="en-US" sz="2800" b="1">
                <a:solidFill>
                  <a:schemeClr val="bg1"/>
                </a:solidFill>
                <a:latin typeface="BrowalliaUPC" panose="020B0604020202020204" pitchFamily="34" charset="-34"/>
                <a:cs typeface="BrowalliaUPC" panose="020B0604020202020204" pitchFamily="34" charset="-34"/>
              </a:rPr>
              <a:t>(Work Processes)</a:t>
            </a:r>
            <a:endParaRPr lang="en-US" altLang="en-US" sz="3600">
              <a:solidFill>
                <a:schemeClr val="bg1"/>
              </a:solidFill>
              <a:latin typeface="BrowalliaUPC" panose="020B0604020202020204" pitchFamily="34" charset="-34"/>
              <a:cs typeface="BrowalliaUPC" panose="020B0604020202020204" pitchFamily="34" charset="-34"/>
            </a:endParaRPr>
          </a:p>
        </p:txBody>
      </p:sp>
      <p:sp>
        <p:nvSpPr>
          <p:cNvPr id="31791" name="Text Box 31"/>
          <p:cNvSpPr txBox="1">
            <a:spLocks noChangeArrowheads="1"/>
          </p:cNvSpPr>
          <p:nvPr/>
        </p:nvSpPr>
        <p:spPr bwMode="auto">
          <a:xfrm>
            <a:off x="1201738" y="5637213"/>
            <a:ext cx="3262312" cy="646112"/>
          </a:xfrm>
          <a:prstGeom prst="rect">
            <a:avLst/>
          </a:prstGeom>
          <a:solidFill>
            <a:srgbClr val="CCCCFF"/>
          </a:solidFill>
          <a:ln w="381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dirty="0">
                <a:latin typeface="BrowalliaUPC" panose="020B0604020202020204" pitchFamily="34" charset="-34"/>
                <a:cs typeface="BrowalliaUPC" panose="020B0604020202020204" pitchFamily="34" charset="-34"/>
              </a:rPr>
              <a:t>ส่งมอบคุณค่าแก่ผู้ป่วย/ผู้รับผลงานอื่น </a:t>
            </a:r>
          </a:p>
          <a:p>
            <a:pPr algn="ctr" eaLnBrk="1" hangingPunct="1">
              <a:lnSpc>
                <a:spcPct val="90000"/>
              </a:lnSpc>
              <a:spcBef>
                <a:spcPct val="0"/>
              </a:spcBef>
              <a:buFontTx/>
              <a:buNone/>
            </a:pPr>
            <a:r>
              <a:rPr lang="th-TH" altLang="en-US" sz="2000" b="1" dirty="0">
                <a:latin typeface="BrowalliaUPC" panose="020B0604020202020204" pitchFamily="34" charset="-34"/>
                <a:cs typeface="BrowalliaUPC" panose="020B0604020202020204" pitchFamily="34" charset="-34"/>
              </a:rPr>
              <a:t>องค์กรประสบความสำเร็จ</a:t>
            </a:r>
          </a:p>
        </p:txBody>
      </p:sp>
      <p:sp>
        <p:nvSpPr>
          <p:cNvPr id="31792" name="AutoShape 1090">
            <a:hlinkClick r:id="rId3" action="ppaction://hlinksldjump" highlightClick="1"/>
          </p:cNvPr>
          <p:cNvSpPr>
            <a:spLocks noChangeArrowheads="1"/>
          </p:cNvSpPr>
          <p:nvPr/>
        </p:nvSpPr>
        <p:spPr bwMode="auto">
          <a:xfrm>
            <a:off x="250825" y="3992563"/>
            <a:ext cx="714375" cy="347662"/>
          </a:xfrm>
          <a:prstGeom prst="actionButtonBlank">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5000"/>
              </a:lnSpc>
              <a:spcBef>
                <a:spcPct val="0"/>
              </a:spcBef>
              <a:buFontTx/>
              <a:buNone/>
            </a:pPr>
            <a:r>
              <a:rPr lang="en-US" altLang="en-US" sz="1600" b="1">
                <a:solidFill>
                  <a:schemeClr val="bg1"/>
                </a:solidFill>
                <a:latin typeface="BrowalliaUPC" panose="020B0604020202020204" pitchFamily="34" charset="-34"/>
                <a:cs typeface="BrowalliaUPC" panose="020B0604020202020204" pitchFamily="34" charset="-34"/>
              </a:rPr>
              <a:t>I-2.1</a:t>
            </a:r>
            <a:r>
              <a:rPr lang="th-TH" altLang="en-US" sz="1600" b="1">
                <a:solidFill>
                  <a:schemeClr val="bg1"/>
                </a:solidFill>
                <a:latin typeface="BrowalliaUPC" panose="020B0604020202020204" pitchFamily="34" charset="-34"/>
                <a:cs typeface="BrowalliaUPC" panose="020B0604020202020204" pitchFamily="34" charset="-34"/>
              </a:rPr>
              <a:t> ก</a:t>
            </a:r>
            <a:r>
              <a:rPr lang="en-US" altLang="en-US" sz="1600" b="1">
                <a:solidFill>
                  <a:schemeClr val="bg1"/>
                </a:solidFill>
                <a:latin typeface="BrowalliaUPC" panose="020B0604020202020204" pitchFamily="34" charset="-34"/>
                <a:cs typeface="BrowalliaUPC" panose="020B0604020202020204" pitchFamily="34" charset="-34"/>
              </a:rPr>
              <a:t>(2)</a:t>
            </a:r>
            <a:endParaRPr lang="th-TH" altLang="en-US" sz="1600" b="1">
              <a:solidFill>
                <a:schemeClr val="bg1"/>
              </a:solidFill>
              <a:latin typeface="BrowalliaUPC" panose="020B0604020202020204" pitchFamily="34" charset="-34"/>
              <a:cs typeface="BrowalliaUPC" panose="020B0604020202020204" pitchFamily="34" charset="-34"/>
            </a:endParaRPr>
          </a:p>
        </p:txBody>
      </p:sp>
      <p:cxnSp>
        <p:nvCxnSpPr>
          <p:cNvPr id="21" name="Straight Arrow Connector 20"/>
          <p:cNvCxnSpPr>
            <a:stCxn id="31792" idx="0"/>
            <a:endCxn id="31773" idx="1"/>
          </p:cNvCxnSpPr>
          <p:nvPr/>
        </p:nvCxnSpPr>
        <p:spPr>
          <a:xfrm flipV="1">
            <a:off x="965200" y="4165600"/>
            <a:ext cx="366713" cy="1588"/>
          </a:xfrm>
          <a:prstGeom prst="straightConnector1">
            <a:avLst/>
          </a:prstGeom>
          <a:ln w="190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952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95288" y="981075"/>
            <a:ext cx="8497887"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nSpc>
                <a:spcPct val="80000"/>
              </a:lnSpc>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a:t>
            </a:r>
            <a:r>
              <a:rPr lang="en-US" altLang="en-US" sz="2800">
                <a:solidFill>
                  <a:srgbClr val="0000FF"/>
                </a:solidFill>
                <a:latin typeface="BrowalliaUPC" panose="020B0604020202020204" pitchFamily="34" charset="-34"/>
                <a:cs typeface="BrowalliaUPC" panose="020B0604020202020204" pitchFamily="34" charset="-34"/>
              </a:rPr>
              <a:t>1</a:t>
            </a:r>
            <a:r>
              <a:rPr lang="th-TH" altLang="en-US" sz="2800">
                <a:solidFill>
                  <a:srgbClr val="0000FF"/>
                </a:solidFill>
                <a:latin typeface="BrowalliaUPC" panose="020B0604020202020204" pitchFamily="34" charset="-34"/>
                <a:cs typeface="BrowalliaUPC" panose="020B0604020202020204" pitchFamily="34" charset="-34"/>
              </a:rPr>
              <a:t>) องค์กรจัดการห่วงโซ่อุปทานเพื่อให้มั่นใจว่าองค์กรจะได้รับผลิตภัณฑ์และบริการ ที่มีคุณภาพสูง โดย:</a:t>
            </a:r>
            <a:endParaRPr lang="en-US" altLang="en-US" sz="2800">
              <a:solidFill>
                <a:srgbClr val="0000FF"/>
              </a:solidFill>
              <a:latin typeface="BrowalliaUPC" panose="020B0604020202020204" pitchFamily="34" charset="-34"/>
              <a:cs typeface="BrowalliaUPC" panose="020B0604020202020204" pitchFamily="34" charset="-34"/>
            </a:endParaRPr>
          </a:p>
          <a:p>
            <a:pPr>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 การเลือกผู้ส่งมอบ (ทั้งผลิตภัณฑ์และบริการ) ที่ตรงกับความต้องการขององค์กร</a:t>
            </a:r>
            <a:r>
              <a:rPr lang="en-US" altLang="en-US" sz="2800">
                <a:solidFill>
                  <a:srgbClr val="0000FF"/>
                </a:solidFill>
                <a:latin typeface="BrowalliaUPC" panose="020B0604020202020204" pitchFamily="34" charset="-34"/>
                <a:cs typeface="BrowalliaUPC" panose="020B0604020202020204" pitchFamily="34" charset="-34"/>
              </a:rPr>
              <a:t>; </a:t>
            </a:r>
          </a:p>
          <a:p>
            <a:pPr>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 มีการจัดทำข้อกำหนดที่ชัดเจนและรัดกุม</a:t>
            </a:r>
            <a:r>
              <a:rPr lang="en-US" altLang="en-US" sz="2800">
                <a:solidFill>
                  <a:srgbClr val="0000FF"/>
                </a:solidFill>
                <a:latin typeface="BrowalliaUPC" panose="020B0604020202020204" pitchFamily="34" charset="-34"/>
                <a:cs typeface="BrowalliaUPC" panose="020B0604020202020204" pitchFamily="34" charset="-34"/>
              </a:rPr>
              <a:t>;</a:t>
            </a:r>
          </a:p>
          <a:p>
            <a:pPr>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 มีการวัดและประเมินผลการดำเนินการของผู้ส่งมอบ</a:t>
            </a:r>
            <a:r>
              <a:rPr lang="en-US" altLang="en-US" sz="2800">
                <a:solidFill>
                  <a:srgbClr val="0000FF"/>
                </a:solidFill>
                <a:latin typeface="BrowalliaUPC" panose="020B0604020202020204" pitchFamily="34" charset="-34"/>
                <a:cs typeface="BrowalliaUPC" panose="020B0604020202020204" pitchFamily="34" charset="-34"/>
              </a:rPr>
              <a:t>; </a:t>
            </a:r>
          </a:p>
          <a:p>
            <a:pPr>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 ให้ข้อมูลป้อนกลับแก่ผู้ส่งมอบเพื่อให้เกิดการปรับปรุง</a:t>
            </a:r>
            <a:r>
              <a:rPr lang="en-US" altLang="en-US" sz="2800">
                <a:solidFill>
                  <a:srgbClr val="0000FF"/>
                </a:solidFill>
                <a:latin typeface="BrowalliaUPC" panose="020B0604020202020204" pitchFamily="34" charset="-34"/>
                <a:cs typeface="BrowalliaUPC" panose="020B0604020202020204" pitchFamily="34" charset="-34"/>
              </a:rPr>
              <a:t>;</a:t>
            </a:r>
          </a:p>
          <a:p>
            <a:pPr>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 จัดการกับผู้ส่งมอบที่มีผลการดำเนินการไม่ตรงตามข้อกำหนดที่ตกลงกันไว้.</a:t>
            </a:r>
            <a:endParaRPr lang="en-US" altLang="en-US" sz="2800">
              <a:solidFill>
                <a:srgbClr val="0000FF"/>
              </a:solidFill>
              <a:latin typeface="BrowalliaUPC" panose="020B0604020202020204" pitchFamily="34" charset="-34"/>
              <a:cs typeface="BrowalliaUPC" panose="020B0604020202020204" pitchFamily="34" charset="-34"/>
            </a:endParaRPr>
          </a:p>
        </p:txBody>
      </p:sp>
      <p:sp>
        <p:nvSpPr>
          <p:cNvPr id="3" name="TextBox 2"/>
          <p:cNvSpPr txBox="1"/>
          <p:nvPr/>
        </p:nvSpPr>
        <p:spPr>
          <a:xfrm>
            <a:off x="1187624" y="188640"/>
            <a:ext cx="6840760" cy="646331"/>
          </a:xfrm>
          <a:prstGeom prst="rect">
            <a:avLst/>
          </a:prstGeom>
          <a:solidFill>
            <a:srgbClr val="0000CC"/>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I-6.1 </a:t>
            </a:r>
            <a:r>
              <a:rPr lang="th-TH" sz="3600" b="1" dirty="0">
                <a:solidFill>
                  <a:schemeClr val="bg1"/>
                </a:solidFill>
                <a:latin typeface="BrowalliaUPC" panose="020B0604020202020204" pitchFamily="34" charset="-34"/>
                <a:cs typeface="BrowalliaUPC" panose="020B0604020202020204" pitchFamily="34" charset="-34"/>
              </a:rPr>
              <a:t>ค.</a:t>
            </a:r>
            <a:r>
              <a:rPr lang="en-US" sz="3600" b="1" dirty="0">
                <a:solidFill>
                  <a:schemeClr val="bg1"/>
                </a:solidFill>
                <a:latin typeface="BrowalliaUPC" panose="020B0604020202020204" pitchFamily="34" charset="-34"/>
                <a:cs typeface="BrowalliaUPC" panose="020B0604020202020204" pitchFamily="34" charset="-34"/>
              </a:rPr>
              <a:t>(1)</a:t>
            </a:r>
            <a:r>
              <a:rPr lang="th-TH" sz="3600" b="1" dirty="0">
                <a:solidFill>
                  <a:schemeClr val="bg1"/>
                </a:solidFill>
                <a:latin typeface="BrowalliaUPC" panose="020B0604020202020204" pitchFamily="34" charset="-34"/>
                <a:cs typeface="BrowalliaUPC" panose="020B0604020202020204" pitchFamily="34" charset="-34"/>
              </a:rPr>
              <a:t> การจัดการห่วงโซ่อุปทาน</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4" name="Content Placeholder 2"/>
          <p:cNvSpPr txBox="1">
            <a:spLocks/>
          </p:cNvSpPr>
          <p:nvPr/>
        </p:nvSpPr>
        <p:spPr>
          <a:xfrm>
            <a:off x="684213" y="4292600"/>
            <a:ext cx="7991475" cy="1727200"/>
          </a:xfrm>
          <a:prstGeom prst="rect">
            <a:avLst/>
          </a:prstGeom>
          <a:solidFill>
            <a:srgbClr val="FFFF99"/>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th-TH" sz="3600" b="1" dirty="0" smtClean="0">
                <a:latin typeface="BrowalliaUPC" panose="020B0604020202020204" pitchFamily="34" charset="-34"/>
                <a:cs typeface="BrowalliaUPC" panose="020B0604020202020204" pitchFamily="34" charset="-34"/>
              </a:rPr>
              <a:t>การจัดการห่วงโซ่อุปทาน</a:t>
            </a:r>
            <a:endParaRPr lang="en-US" sz="3600" b="1" dirty="0" smtClean="0">
              <a:latin typeface="BrowalliaUPC" panose="020B0604020202020204" pitchFamily="34" charset="-34"/>
              <a:cs typeface="BrowalliaUPC" panose="020B0604020202020204" pitchFamily="34" charset="-34"/>
            </a:endParaRP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ครอบคลุมทั้งผลิตภัณฑ์และบริการ</a:t>
            </a: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เป้าหมายเพื่อให้ได้รับผลิตภัณฑ์และบริการที่มีคุณภาพสูง</a:t>
            </a:r>
          </a:p>
        </p:txBody>
      </p:sp>
    </p:spTree>
    <p:extLst>
      <p:ext uri="{BB962C8B-B14F-4D97-AF65-F5344CB8AC3E}">
        <p14:creationId xmlns:p14="http://schemas.microsoft.com/office/powerpoint/2010/main" val="3017387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83"/>
          <p:cNvSpPr txBox="1">
            <a:spLocks noChangeArrowheads="1"/>
          </p:cNvSpPr>
          <p:nvPr/>
        </p:nvSpPr>
        <p:spPr bwMode="auto">
          <a:xfrm>
            <a:off x="365125" y="2917825"/>
            <a:ext cx="1624013" cy="369888"/>
          </a:xfrm>
          <a:prstGeom prst="rect">
            <a:avLst/>
          </a:prstGeom>
          <a:solidFill>
            <a:schemeClr val="accent5">
              <a:lumMod val="20000"/>
              <a:lumOff val="8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เลือกผู้ส่งมอบ</a:t>
            </a:r>
          </a:p>
        </p:txBody>
      </p:sp>
      <p:sp>
        <p:nvSpPr>
          <p:cNvPr id="33795" name="Text Box 1084"/>
          <p:cNvSpPr txBox="1">
            <a:spLocks noChangeArrowheads="1"/>
          </p:cNvSpPr>
          <p:nvPr/>
        </p:nvSpPr>
        <p:spPr bwMode="auto">
          <a:xfrm>
            <a:off x="381000" y="3797300"/>
            <a:ext cx="1612900" cy="654050"/>
          </a:xfrm>
          <a:prstGeom prst="rect">
            <a:avLst/>
          </a:prstGeom>
          <a:solidFill>
            <a:schemeClr val="accent5">
              <a:lumMod val="20000"/>
              <a:lumOff val="8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จัดทำข้อกำหนดที่ชัดเจนและรัดกุม</a:t>
            </a:r>
          </a:p>
        </p:txBody>
      </p:sp>
      <p:sp>
        <p:nvSpPr>
          <p:cNvPr id="33796" name="Text Box 1083"/>
          <p:cNvSpPr txBox="1">
            <a:spLocks noChangeArrowheads="1"/>
          </p:cNvSpPr>
          <p:nvPr/>
        </p:nvSpPr>
        <p:spPr bwMode="auto">
          <a:xfrm>
            <a:off x="4140200" y="3797300"/>
            <a:ext cx="2087563" cy="646113"/>
          </a:xfrm>
          <a:prstGeom prst="rect">
            <a:avLst/>
          </a:prstGeom>
          <a:solidFill>
            <a:schemeClr val="accent5">
              <a:lumMod val="20000"/>
              <a:lumOff val="8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วัดและประเมินผลการดำเนินการของผู้ส่งมอบ</a:t>
            </a:r>
          </a:p>
        </p:txBody>
      </p:sp>
      <p:sp>
        <p:nvSpPr>
          <p:cNvPr id="33797" name="Text Box 1084"/>
          <p:cNvSpPr txBox="1">
            <a:spLocks noChangeArrowheads="1"/>
          </p:cNvSpPr>
          <p:nvPr/>
        </p:nvSpPr>
        <p:spPr bwMode="auto">
          <a:xfrm>
            <a:off x="4527550" y="1793875"/>
            <a:ext cx="1308100" cy="646113"/>
          </a:xfrm>
          <a:prstGeom prst="rect">
            <a:avLst/>
          </a:prstGeom>
          <a:solidFill>
            <a:schemeClr val="accent5">
              <a:lumMod val="20000"/>
              <a:lumOff val="8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ให้ข้อมูลป้อนกลับ</a:t>
            </a:r>
          </a:p>
        </p:txBody>
      </p:sp>
      <p:sp>
        <p:nvSpPr>
          <p:cNvPr id="33798" name="Text Box 1083"/>
          <p:cNvSpPr txBox="1">
            <a:spLocks noChangeArrowheads="1"/>
          </p:cNvSpPr>
          <p:nvPr/>
        </p:nvSpPr>
        <p:spPr bwMode="auto">
          <a:xfrm>
            <a:off x="6732588" y="3649663"/>
            <a:ext cx="2181225" cy="931862"/>
          </a:xfrm>
          <a:prstGeom prst="rect">
            <a:avLst/>
          </a:prstGeom>
          <a:solidFill>
            <a:schemeClr val="accent5">
              <a:lumMod val="20000"/>
              <a:lumOff val="8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จัดการเมื่อผลการดำเนินการไม่เป็นไปตามข้อกำหนดที่ตกลงกัน</a:t>
            </a:r>
          </a:p>
        </p:txBody>
      </p:sp>
      <p:sp>
        <p:nvSpPr>
          <p:cNvPr id="11" name="TextBox 10"/>
          <p:cNvSpPr txBox="1"/>
          <p:nvPr/>
        </p:nvSpPr>
        <p:spPr>
          <a:xfrm>
            <a:off x="1187624" y="188640"/>
            <a:ext cx="6840760" cy="646331"/>
          </a:xfrm>
          <a:prstGeom prst="rect">
            <a:avLst/>
          </a:prstGeom>
          <a:solidFill>
            <a:srgbClr val="0000FF"/>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I-6.1 </a:t>
            </a:r>
            <a:r>
              <a:rPr lang="th-TH" sz="3600" b="1" dirty="0">
                <a:solidFill>
                  <a:schemeClr val="bg1"/>
                </a:solidFill>
                <a:latin typeface="BrowalliaUPC" panose="020B0604020202020204" pitchFamily="34" charset="-34"/>
                <a:cs typeface="BrowalliaUPC" panose="020B0604020202020204" pitchFamily="34" charset="-34"/>
              </a:rPr>
              <a:t>ค.</a:t>
            </a:r>
            <a:r>
              <a:rPr lang="en-US" sz="3600" b="1" dirty="0">
                <a:solidFill>
                  <a:schemeClr val="bg1"/>
                </a:solidFill>
                <a:latin typeface="BrowalliaUPC" panose="020B0604020202020204" pitchFamily="34" charset="-34"/>
                <a:cs typeface="BrowalliaUPC" panose="020B0604020202020204" pitchFamily="34" charset="-34"/>
              </a:rPr>
              <a:t>(1)</a:t>
            </a:r>
            <a:r>
              <a:rPr lang="th-TH" sz="3600" b="1" dirty="0">
                <a:solidFill>
                  <a:schemeClr val="bg1"/>
                </a:solidFill>
                <a:latin typeface="BrowalliaUPC" panose="020B0604020202020204" pitchFamily="34" charset="-34"/>
                <a:cs typeface="BrowalliaUPC" panose="020B0604020202020204" pitchFamily="34" charset="-34"/>
              </a:rPr>
              <a:t> การจัดการห่วงโซ่อุปทาน</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33802" name="Text Box 1084"/>
          <p:cNvSpPr txBox="1">
            <a:spLocks noChangeArrowheads="1"/>
          </p:cNvSpPr>
          <p:nvPr/>
        </p:nvSpPr>
        <p:spPr bwMode="auto">
          <a:xfrm>
            <a:off x="2524125" y="2779713"/>
            <a:ext cx="1692275" cy="654050"/>
          </a:xfrm>
          <a:prstGeom prst="rect">
            <a:avLst/>
          </a:prstGeom>
          <a:solidFill>
            <a:schemeClr val="accent6">
              <a:lumMod val="20000"/>
              <a:lumOff val="8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ส่งมอบผลิตภัณฑ์</a:t>
            </a:r>
            <a:endParaRPr lang="en-US" altLang="en-US" sz="2000" b="1">
              <a:latin typeface="BrowalliaUPC" panose="020B0604020202020204" pitchFamily="34" charset="-34"/>
              <a:cs typeface="BrowalliaUPC" panose="020B0604020202020204" pitchFamily="34" charset="-34"/>
            </a:endParaRPr>
          </a:p>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/บริการ</a:t>
            </a:r>
          </a:p>
        </p:txBody>
      </p:sp>
      <p:cxnSp>
        <p:nvCxnSpPr>
          <p:cNvPr id="37" name="Straight Arrow Connector 36"/>
          <p:cNvCxnSpPr>
            <a:stCxn id="33795" idx="0"/>
            <a:endCxn id="33794" idx="2"/>
          </p:cNvCxnSpPr>
          <p:nvPr/>
        </p:nvCxnSpPr>
        <p:spPr>
          <a:xfrm flipH="1" flipV="1">
            <a:off x="1176338" y="3287713"/>
            <a:ext cx="11112" cy="509587"/>
          </a:xfrm>
          <a:prstGeom prst="straightConnector1">
            <a:avLst/>
          </a:prstGeom>
          <a:ln w="38100">
            <a:solidFill>
              <a:srgbClr val="0033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3794" idx="3"/>
            <a:endCxn id="33802" idx="1"/>
          </p:cNvCxnSpPr>
          <p:nvPr/>
        </p:nvCxnSpPr>
        <p:spPr>
          <a:xfrm>
            <a:off x="1989138" y="3103563"/>
            <a:ext cx="534987" cy="3175"/>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3802" idx="2"/>
            <a:endCxn id="33796" idx="1"/>
          </p:cNvCxnSpPr>
          <p:nvPr/>
        </p:nvCxnSpPr>
        <p:spPr>
          <a:xfrm rot="16200000" flipH="1">
            <a:off x="3412332" y="3391694"/>
            <a:ext cx="685800" cy="769937"/>
          </a:xfrm>
          <a:prstGeom prst="bentConnector2">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3795" idx="3"/>
            <a:endCxn id="33796" idx="1"/>
          </p:cNvCxnSpPr>
          <p:nvPr/>
        </p:nvCxnSpPr>
        <p:spPr>
          <a:xfrm flipV="1">
            <a:off x="1993900" y="4119563"/>
            <a:ext cx="2146300" cy="4762"/>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3807" name="Text Box 1084"/>
          <p:cNvSpPr txBox="1">
            <a:spLocks noChangeArrowheads="1"/>
          </p:cNvSpPr>
          <p:nvPr/>
        </p:nvSpPr>
        <p:spPr bwMode="auto">
          <a:xfrm>
            <a:off x="2787650" y="1938338"/>
            <a:ext cx="1158875" cy="368300"/>
          </a:xfrm>
          <a:prstGeom prst="rect">
            <a:avLst/>
          </a:prstGeom>
          <a:solidFill>
            <a:schemeClr val="accent6">
              <a:lumMod val="20000"/>
              <a:lumOff val="8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ปรับปรุง</a:t>
            </a:r>
          </a:p>
        </p:txBody>
      </p:sp>
      <p:cxnSp>
        <p:nvCxnSpPr>
          <p:cNvPr id="62" name="Straight Arrow Connector 61"/>
          <p:cNvCxnSpPr>
            <a:stCxn id="33797" idx="1"/>
            <a:endCxn id="33807" idx="3"/>
          </p:cNvCxnSpPr>
          <p:nvPr/>
        </p:nvCxnSpPr>
        <p:spPr>
          <a:xfrm flipH="1">
            <a:off x="3946525" y="2117725"/>
            <a:ext cx="581025" cy="4763"/>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3807" idx="2"/>
            <a:endCxn id="33802" idx="0"/>
          </p:cNvCxnSpPr>
          <p:nvPr/>
        </p:nvCxnSpPr>
        <p:spPr>
          <a:xfrm>
            <a:off x="3367088" y="2306638"/>
            <a:ext cx="3175" cy="473075"/>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3796" idx="0"/>
            <a:endCxn id="33797" idx="2"/>
          </p:cNvCxnSpPr>
          <p:nvPr/>
        </p:nvCxnSpPr>
        <p:spPr>
          <a:xfrm flipH="1" flipV="1">
            <a:off x="5181600" y="2439988"/>
            <a:ext cx="3175" cy="1357312"/>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3796" idx="3"/>
            <a:endCxn id="33798" idx="1"/>
          </p:cNvCxnSpPr>
          <p:nvPr/>
        </p:nvCxnSpPr>
        <p:spPr>
          <a:xfrm flipV="1">
            <a:off x="6227763" y="4116388"/>
            <a:ext cx="504825" cy="3175"/>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3812" name="Rectangle 70"/>
          <p:cNvSpPr>
            <a:spLocks noChangeArrowheads="1"/>
          </p:cNvSpPr>
          <p:nvPr/>
        </p:nvSpPr>
        <p:spPr bwMode="auto">
          <a:xfrm>
            <a:off x="1062038" y="4984750"/>
            <a:ext cx="7091362" cy="708025"/>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spcBef>
                <a:spcPct val="0"/>
              </a:spcBef>
              <a:buFontTx/>
              <a:buNone/>
            </a:pPr>
            <a:r>
              <a:rPr lang="th-TH" altLang="en-US" sz="2000" b="1" dirty="0">
                <a:latin typeface="BrowalliaUPC" panose="020B0604020202020204" pitchFamily="34" charset="-34"/>
                <a:cs typeface="BrowalliaUPC" panose="020B0604020202020204" pitchFamily="34" charset="-34"/>
              </a:rPr>
              <a:t>ผลิตภัณฑ์</a:t>
            </a:r>
            <a:r>
              <a:rPr lang="th-TH" altLang="en-US" sz="2000" dirty="0">
                <a:latin typeface="BrowalliaUPC" panose="020B0604020202020204" pitchFamily="34" charset="-34"/>
                <a:cs typeface="BrowalliaUPC" panose="020B0604020202020204" pitchFamily="34" charset="-34"/>
              </a:rPr>
              <a:t> เช่น เวชภัณฑ์ อุปกรณ์ทางการแพทย์ น้ำยาตรวจทางห้องปฏิบัติการทางการแพทย์</a:t>
            </a:r>
          </a:p>
          <a:p>
            <a:pPr>
              <a:spcBef>
                <a:spcPct val="0"/>
              </a:spcBef>
              <a:buFontTx/>
              <a:buNone/>
            </a:pPr>
            <a:r>
              <a:rPr lang="th-TH" altLang="en-US" sz="2000" b="1" dirty="0">
                <a:latin typeface="BrowalliaUPC" panose="020B0604020202020204" pitchFamily="34" charset="-34"/>
                <a:cs typeface="BrowalliaUPC" panose="020B0604020202020204" pitchFamily="34" charset="-34"/>
              </a:rPr>
              <a:t>บริการ</a:t>
            </a:r>
            <a:r>
              <a:rPr lang="th-TH" altLang="en-US" sz="2000" dirty="0">
                <a:latin typeface="BrowalliaUPC" panose="020B0604020202020204" pitchFamily="34" charset="-34"/>
                <a:cs typeface="BrowalliaUPC" panose="020B0604020202020204" pitchFamily="34" charset="-34"/>
              </a:rPr>
              <a:t> เช่น งานทำความสะอาด งานรักษาความปลอดภัย งานบริการอาหาร</a:t>
            </a:r>
            <a:endParaRPr lang="en-US" altLang="en-US" sz="20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283438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18373"/>
            <a:ext cx="6840760" cy="646331"/>
          </a:xfrm>
          <a:prstGeom prst="rect">
            <a:avLst/>
          </a:prstGeom>
          <a:solidFill>
            <a:srgbClr val="0000FF"/>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I-6.1 </a:t>
            </a:r>
            <a:r>
              <a:rPr lang="th-TH" sz="3600" b="1" dirty="0">
                <a:solidFill>
                  <a:schemeClr val="bg1"/>
                </a:solidFill>
                <a:latin typeface="BrowalliaUPC" panose="020B0604020202020204" pitchFamily="34" charset="-34"/>
                <a:cs typeface="BrowalliaUPC" panose="020B0604020202020204" pitchFamily="34" charset="-34"/>
              </a:rPr>
              <a:t>จ. การจัดการการเรียนการสอนด้านคลินิก</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35845" name="Text Box 1083"/>
          <p:cNvSpPr txBox="1">
            <a:spLocks noChangeArrowheads="1"/>
          </p:cNvSpPr>
          <p:nvPr/>
        </p:nvSpPr>
        <p:spPr bwMode="auto">
          <a:xfrm>
            <a:off x="107950" y="1385888"/>
            <a:ext cx="2592388" cy="922337"/>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ขอความเห็นชอบจากผู้กำกับดูแลกิจการและผู้นำองค์กร</a:t>
            </a:r>
          </a:p>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(กรณีเป็นผู้ร่วมจัดการศึกษา)</a:t>
            </a:r>
          </a:p>
        </p:txBody>
      </p:sp>
      <p:sp>
        <p:nvSpPr>
          <p:cNvPr id="35846" name="Text Box 1083"/>
          <p:cNvSpPr txBox="1">
            <a:spLocks noChangeArrowheads="1"/>
          </p:cNvSpPr>
          <p:nvPr/>
        </p:nvSpPr>
        <p:spPr bwMode="auto">
          <a:xfrm>
            <a:off x="2908300" y="969963"/>
            <a:ext cx="2592388" cy="1755775"/>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วิเคราะห์ ทบทวน จัดหาทรัพยากรสำหรับการจัดการศึกษาและฝึกอบรม</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อาจารย์ (จำนวน/ความเชี่ยวชาญ)</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ผู้ป่วยที่หลากหลาย</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สถานที่ เทคโนโลยี ทรัพยากรอื่น</a:t>
            </a:r>
          </a:p>
        </p:txBody>
      </p:sp>
      <p:sp>
        <p:nvSpPr>
          <p:cNvPr id="35847" name="Text Box 1083"/>
          <p:cNvSpPr txBox="1">
            <a:spLocks noChangeArrowheads="1"/>
          </p:cNvSpPr>
          <p:nvPr/>
        </p:nvSpPr>
        <p:spPr bwMode="auto">
          <a:xfrm>
            <a:off x="5724525" y="836613"/>
            <a:ext cx="3311525" cy="2032000"/>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ระบุอาจารย์ตัวผู้สอน</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จัดทำบัญชีรายชื่อ ให้เจ้าหน้าที่และนศ.ทราบ</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ระบุภาระรับผิดชอบ</a:t>
            </a:r>
            <a:r>
              <a:rPr lang="en-US" altLang="en-US" sz="2000">
                <a:latin typeface="BrowalliaUPC" panose="020B0604020202020204" pitchFamily="34" charset="-34"/>
                <a:cs typeface="BrowalliaUPC" panose="020B0604020202020204" pitchFamily="34" charset="-34"/>
              </a:rPr>
              <a:t> </a:t>
            </a:r>
            <a:r>
              <a:rPr lang="th-TH" altLang="en-US" sz="2000">
                <a:latin typeface="BrowalliaUPC" panose="020B0604020202020204" pitchFamily="34" charset="-34"/>
                <a:cs typeface="BrowalliaUPC" panose="020B0604020202020204" pitchFamily="34" charset="-34"/>
              </a:rPr>
              <a:t>(เช่น การรับทราบและดำเนินการต่อข้อคิดเห็นของเจ้าหน้าที่เกี่ยวกับโปรแกรม)</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ความสัมพันธ์ของผู้สอนกับสถาบันการศึกษา (เช่น การใช้ตำแหน่งทางวิชาการ)</a:t>
            </a:r>
          </a:p>
        </p:txBody>
      </p:sp>
      <p:sp>
        <p:nvSpPr>
          <p:cNvPr id="35848" name="Text Box 1083"/>
          <p:cNvSpPr txBox="1">
            <a:spLocks noChangeArrowheads="1"/>
          </p:cNvSpPr>
          <p:nvPr/>
        </p:nvSpPr>
        <p:spPr bwMode="auto">
          <a:xfrm>
            <a:off x="4835525" y="3236913"/>
            <a:ext cx="2592388" cy="1200150"/>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การกำกับดูแล</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ความปลอดภัยของผู้ป่วย</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ประสบการณ์การเรียนรู้</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การใช้บันทึกของ นศ./ผู้รับการฝึก</a:t>
            </a:r>
          </a:p>
        </p:txBody>
      </p:sp>
      <p:cxnSp>
        <p:nvCxnSpPr>
          <p:cNvPr id="10" name="Straight Arrow Connector 9"/>
          <p:cNvCxnSpPr>
            <a:stCxn id="35845" idx="3"/>
            <a:endCxn id="35846" idx="1"/>
          </p:cNvCxnSpPr>
          <p:nvPr/>
        </p:nvCxnSpPr>
        <p:spPr>
          <a:xfrm>
            <a:off x="2700338" y="1847850"/>
            <a:ext cx="207962"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5846" idx="3"/>
            <a:endCxn id="35847" idx="1"/>
          </p:cNvCxnSpPr>
          <p:nvPr/>
        </p:nvCxnSpPr>
        <p:spPr>
          <a:xfrm>
            <a:off x="5500688" y="1847850"/>
            <a:ext cx="223837" cy="4763"/>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35847" idx="2"/>
            <a:endCxn id="35848" idx="0"/>
          </p:cNvCxnSpPr>
          <p:nvPr/>
        </p:nvCxnSpPr>
        <p:spPr>
          <a:xfrm rot="5400000">
            <a:off x="6572251" y="2428875"/>
            <a:ext cx="368300" cy="1247775"/>
          </a:xfrm>
          <a:prstGeom prst="bentConnector3">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35846" idx="2"/>
            <a:endCxn id="35848" idx="0"/>
          </p:cNvCxnSpPr>
          <p:nvPr/>
        </p:nvCxnSpPr>
        <p:spPr>
          <a:xfrm rot="16200000" flipH="1">
            <a:off x="4912519" y="2016919"/>
            <a:ext cx="511175" cy="1928813"/>
          </a:xfrm>
          <a:prstGeom prst="bentConnector3">
            <a:avLst>
              <a:gd name="adj1" fmla="val 68806"/>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5853" name="Text Box 1083"/>
          <p:cNvSpPr txBox="1">
            <a:spLocks noChangeArrowheads="1"/>
          </p:cNvSpPr>
          <p:nvPr/>
        </p:nvSpPr>
        <p:spPr bwMode="auto">
          <a:xfrm>
            <a:off x="107950" y="3236913"/>
            <a:ext cx="3509963" cy="1200150"/>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จัดทำข้อตกลงในความร่วมมือ</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หน้าที่รับผิดชอบที่คาดหวัง</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ระดับการปฏิบัติที่อนุญาตให้ นศ./ผู้รับการฝึกทำ</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บันทึกการบรรลุเป้าหมาย</a:t>
            </a:r>
          </a:p>
        </p:txBody>
      </p:sp>
      <p:cxnSp>
        <p:nvCxnSpPr>
          <p:cNvPr id="22" name="Elbow Connector 21"/>
          <p:cNvCxnSpPr>
            <a:stCxn id="35845" idx="2"/>
            <a:endCxn id="35853" idx="0"/>
          </p:cNvCxnSpPr>
          <p:nvPr/>
        </p:nvCxnSpPr>
        <p:spPr>
          <a:xfrm rot="16200000" flipH="1">
            <a:off x="1168400" y="2543175"/>
            <a:ext cx="928688" cy="458788"/>
          </a:xfrm>
          <a:prstGeom prst="bentConnector3">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5853" idx="3"/>
            <a:endCxn id="35848" idx="1"/>
          </p:cNvCxnSpPr>
          <p:nvPr/>
        </p:nvCxnSpPr>
        <p:spPr>
          <a:xfrm>
            <a:off x="3617913" y="3836988"/>
            <a:ext cx="1217612"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5856" name="Text Box 1083"/>
          <p:cNvSpPr txBox="1">
            <a:spLocks noChangeArrowheads="1"/>
          </p:cNvSpPr>
          <p:nvPr/>
        </p:nvSpPr>
        <p:spPr bwMode="auto">
          <a:xfrm>
            <a:off x="107950" y="4948238"/>
            <a:ext cx="2447925" cy="1201737"/>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การปฏิบัติตามนโยบาย/ระเบียบปฏิบัติ</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แจ้งให้ นศ./ผู้รับการฝึกทราบ</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กำกับติดตาม/ดำเนินการ</a:t>
            </a:r>
          </a:p>
        </p:txBody>
      </p:sp>
      <p:sp>
        <p:nvSpPr>
          <p:cNvPr id="35857" name="Text Box 1083"/>
          <p:cNvSpPr txBox="1">
            <a:spLocks noChangeArrowheads="1"/>
          </p:cNvSpPr>
          <p:nvPr/>
        </p:nvSpPr>
        <p:spPr bwMode="auto">
          <a:xfrm>
            <a:off x="3100388" y="4956175"/>
            <a:ext cx="2954337" cy="1200150"/>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สร้างเจตคติที่ดีเรื่องคุณภาพ/ความปลอดภัย</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เป็นต้นแบบที่ดีของระบบคุณภาพ</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นศ./ผู้รับการฝึกเข้าร่วมกิจกรรมต่างๆ</a:t>
            </a:r>
          </a:p>
        </p:txBody>
      </p:sp>
      <p:sp>
        <p:nvSpPr>
          <p:cNvPr id="35858" name="Text Box 1083"/>
          <p:cNvSpPr txBox="1">
            <a:spLocks noChangeArrowheads="1"/>
          </p:cNvSpPr>
          <p:nvPr/>
        </p:nvSpPr>
        <p:spPr bwMode="auto">
          <a:xfrm>
            <a:off x="6516688" y="4965700"/>
            <a:ext cx="2414587" cy="1200150"/>
          </a:xfrm>
          <a:prstGeom prst="rect">
            <a:avLst/>
          </a:prstGeom>
          <a:solidFill>
            <a:schemeClr val="accent5">
              <a:lumMod val="40000"/>
              <a:lumOff val="6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UPC" panose="020B0604020202020204" pitchFamily="34" charset="-34"/>
                <a:cs typeface="BrowalliaUPC" panose="020B0604020202020204" pitchFamily="34" charset="-34"/>
              </a:rPr>
              <a:t>ติดตามประเมินผล</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มิติด้านการเรียนรู้</a:t>
            </a:r>
          </a:p>
          <a:p>
            <a:pPr eaLnBrk="1" hangingPunct="1">
              <a:lnSpc>
                <a:spcPct val="90000"/>
              </a:lnSpc>
              <a:spcBef>
                <a:spcPct val="0"/>
              </a:spcBef>
              <a:buFontTx/>
              <a:buNone/>
            </a:pPr>
            <a:r>
              <a:rPr lang="th-TH" altLang="en-US" sz="2000">
                <a:latin typeface="BrowalliaUPC" panose="020B0604020202020204" pitchFamily="34" charset="-34"/>
                <a:cs typeface="BrowalliaUPC" panose="020B0604020202020204" pitchFamily="34" charset="-34"/>
              </a:rPr>
              <a:t>คุณภาพและความปลอดภัยของการให้บริการ</a:t>
            </a:r>
          </a:p>
        </p:txBody>
      </p:sp>
      <p:cxnSp>
        <p:nvCxnSpPr>
          <p:cNvPr id="31" name="Straight Arrow Connector 30"/>
          <p:cNvCxnSpPr>
            <a:stCxn id="35857" idx="3"/>
            <a:endCxn id="35858" idx="1"/>
          </p:cNvCxnSpPr>
          <p:nvPr/>
        </p:nvCxnSpPr>
        <p:spPr>
          <a:xfrm>
            <a:off x="6054725" y="5556250"/>
            <a:ext cx="461963" cy="9525"/>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5848" idx="2"/>
            <a:endCxn id="35857" idx="0"/>
          </p:cNvCxnSpPr>
          <p:nvPr/>
        </p:nvCxnSpPr>
        <p:spPr>
          <a:xfrm rot="5400000">
            <a:off x="5095082" y="3918744"/>
            <a:ext cx="519112" cy="1555750"/>
          </a:xfrm>
          <a:prstGeom prst="bentConnector3">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35848" idx="2"/>
            <a:endCxn id="35858" idx="0"/>
          </p:cNvCxnSpPr>
          <p:nvPr/>
        </p:nvCxnSpPr>
        <p:spPr>
          <a:xfrm rot="16200000" flipH="1">
            <a:off x="6663532" y="3906044"/>
            <a:ext cx="528637" cy="1590675"/>
          </a:xfrm>
          <a:prstGeom prst="bentConnector3">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5853" idx="2"/>
            <a:endCxn id="35856" idx="0"/>
          </p:cNvCxnSpPr>
          <p:nvPr/>
        </p:nvCxnSpPr>
        <p:spPr>
          <a:xfrm rot="5400000">
            <a:off x="1341438" y="4427538"/>
            <a:ext cx="511175" cy="530225"/>
          </a:xfrm>
          <a:prstGeom prst="bentConnector3">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5853" idx="2"/>
            <a:endCxn id="35857" idx="0"/>
          </p:cNvCxnSpPr>
          <p:nvPr/>
        </p:nvCxnSpPr>
        <p:spPr>
          <a:xfrm rot="16200000" flipH="1">
            <a:off x="2959895" y="3339306"/>
            <a:ext cx="519112" cy="2714625"/>
          </a:xfrm>
          <a:prstGeom prst="bentConnector3">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5856" idx="3"/>
            <a:endCxn id="35857" idx="1"/>
          </p:cNvCxnSpPr>
          <p:nvPr/>
        </p:nvCxnSpPr>
        <p:spPr>
          <a:xfrm>
            <a:off x="2555875" y="5548313"/>
            <a:ext cx="544513" cy="7937"/>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45" name="Content Placeholder 2"/>
          <p:cNvSpPr txBox="1">
            <a:spLocks/>
          </p:cNvSpPr>
          <p:nvPr/>
        </p:nvSpPr>
        <p:spPr>
          <a:xfrm>
            <a:off x="581025" y="6253163"/>
            <a:ext cx="7993063" cy="606425"/>
          </a:xfrm>
          <a:prstGeom prst="rect">
            <a:avLst/>
          </a:prstGeom>
          <a:solidFill>
            <a:srgbClr val="0000FF"/>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th-TH" b="1" dirty="0" smtClean="0">
                <a:solidFill>
                  <a:schemeClr val="bg1"/>
                </a:solidFill>
                <a:latin typeface="BrowalliaUPC" panose="020B0604020202020204" pitchFamily="34" charset="-34"/>
                <a:cs typeface="BrowalliaUPC" panose="020B0604020202020204" pitchFamily="34" charset="-34"/>
              </a:rPr>
              <a:t>การผ่านการประเมินขององค์กรวิชาชีพ เป็นตัวเสริมความมั่นใจ</a:t>
            </a:r>
            <a:endParaRPr lang="th-TH" sz="2800" b="1" dirty="0" smtClean="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737694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การเพิ่มเติมในหัวข้อที่สำคัญ</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216024" y="1052736"/>
            <a:ext cx="8748464" cy="4524315"/>
          </a:xfrm>
          <a:prstGeom prst="rect">
            <a:avLst/>
          </a:prstGeom>
          <a:noFill/>
        </p:spPr>
        <p:txBody>
          <a:bodyPr wrap="square" rtlCol="0">
            <a:spAutoFit/>
          </a:bodyPr>
          <a:lstStyle/>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   </a:t>
            </a:r>
            <a:r>
              <a:rPr lang="th-TH" sz="3200" b="1" dirty="0" smtClean="0">
                <a:solidFill>
                  <a:srgbClr val="0033CC"/>
                </a:solidFill>
                <a:latin typeface="BrowalliaUPC" panose="020B0604020202020204" pitchFamily="34" charset="-34"/>
                <a:cs typeface="BrowalliaUPC" panose="020B0604020202020204" pitchFamily="34" charset="-34"/>
              </a:rPr>
              <a:t>มาตรฐานตอนที่ </a:t>
            </a:r>
            <a:r>
              <a:rPr lang="en-US" sz="3200" b="1" dirty="0" smtClean="0">
                <a:solidFill>
                  <a:srgbClr val="0033CC"/>
                </a:solidFill>
                <a:latin typeface="BrowalliaUPC" panose="020B0604020202020204" pitchFamily="34" charset="-34"/>
                <a:cs typeface="BrowalliaUPC" panose="020B0604020202020204" pitchFamily="34" charset="-34"/>
              </a:rPr>
              <a:t>II </a:t>
            </a:r>
            <a:r>
              <a:rPr lang="th-TH" sz="3200" b="1" dirty="0" smtClean="0">
                <a:solidFill>
                  <a:srgbClr val="0033CC"/>
                </a:solidFill>
                <a:latin typeface="BrowalliaUPC" panose="020B0604020202020204" pitchFamily="34" charset="-34"/>
                <a:cs typeface="BrowalliaUPC" panose="020B0604020202020204" pitchFamily="34" charset="-34"/>
              </a:rPr>
              <a:t>ที่มีการเพิ่มเติมในหัวข้อสำคัญ</a:t>
            </a: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II-6.1 </a:t>
            </a:r>
            <a:r>
              <a:rPr lang="th-TH" sz="3200" dirty="0">
                <a:latin typeface="BrowalliaUPC" panose="020B0604020202020204" pitchFamily="34" charset="-34"/>
                <a:cs typeface="BrowalliaUPC" panose="020B0604020202020204" pitchFamily="34" charset="-34"/>
              </a:rPr>
              <a:t>ก.(5) </a:t>
            </a:r>
            <a:r>
              <a:rPr lang="th-TH" sz="3200" dirty="0" smtClean="0">
                <a:latin typeface="BrowalliaUPC" panose="020B0604020202020204" pitchFamily="34" charset="-34"/>
                <a:cs typeface="BrowalliaUPC" panose="020B0604020202020204" pitchFamily="34" charset="-34"/>
              </a:rPr>
              <a:t>แผนงาน</a:t>
            </a:r>
            <a:r>
              <a:rPr lang="th-TH" sz="3200" b="1" dirty="0" smtClean="0">
                <a:latin typeface="BrowalliaUPC" panose="020B0604020202020204" pitchFamily="34" charset="-34"/>
                <a:cs typeface="BrowalliaUPC" panose="020B0604020202020204" pitchFamily="34" charset="-34"/>
              </a:rPr>
              <a:t>ใช้ยาสมเหตุผล</a:t>
            </a:r>
          </a:p>
          <a:p>
            <a:pPr marL="742950" indent="-514350">
              <a:buFont typeface="+mj-lt"/>
              <a:buAutoNum type="arabicPeriod"/>
            </a:pPr>
            <a:r>
              <a:rPr lang="en-US" sz="3200" dirty="0">
                <a:latin typeface="BrowalliaUPC" panose="020B0604020202020204" pitchFamily="34" charset="-34"/>
                <a:cs typeface="BrowalliaUPC" panose="020B0604020202020204" pitchFamily="34" charset="-34"/>
              </a:rPr>
              <a:t>II-6.1 </a:t>
            </a:r>
            <a:r>
              <a:rPr lang="th-TH" sz="3200" dirty="0">
                <a:latin typeface="BrowalliaUPC" panose="020B0604020202020204" pitchFamily="34" charset="-34"/>
                <a:cs typeface="BrowalliaUPC" panose="020B0604020202020204" pitchFamily="34" charset="-34"/>
              </a:rPr>
              <a:t>ข.(4) </a:t>
            </a:r>
            <a:r>
              <a:rPr lang="th-TH" sz="3200" dirty="0" smtClean="0">
                <a:latin typeface="BrowalliaUPC" panose="020B0604020202020204" pitchFamily="34" charset="-34"/>
                <a:cs typeface="BrowalliaUPC" panose="020B0604020202020204" pitchFamily="34" charset="-34"/>
              </a:rPr>
              <a:t>ระบบ</a:t>
            </a:r>
            <a:r>
              <a:rPr lang="th-TH" sz="3200" b="1" dirty="0">
                <a:latin typeface="BrowalliaUPC" panose="020B0604020202020204" pitchFamily="34" charset="-34"/>
                <a:cs typeface="BrowalliaUPC" panose="020B0604020202020204" pitchFamily="34" charset="-34"/>
              </a:rPr>
              <a:t>คอมพิวเตอร์</a:t>
            </a:r>
            <a:r>
              <a:rPr lang="th-TH" sz="3200" dirty="0">
                <a:latin typeface="BrowalliaUPC" panose="020B0604020202020204" pitchFamily="34" charset="-34"/>
                <a:cs typeface="BrowalliaUPC" panose="020B0604020202020204" pitchFamily="34" charset="-34"/>
              </a:rPr>
              <a:t>สนับสนุน</a:t>
            </a:r>
            <a:r>
              <a:rPr lang="th-TH" sz="3200" b="1" dirty="0">
                <a:latin typeface="BrowalliaUPC" panose="020B0604020202020204" pitchFamily="34" charset="-34"/>
                <a:cs typeface="BrowalliaUPC" panose="020B0604020202020204" pitchFamily="34" charset="-34"/>
              </a:rPr>
              <a:t>การจัดการ</a:t>
            </a:r>
            <a:r>
              <a:rPr lang="th-TH" sz="3200" b="1" dirty="0" smtClean="0">
                <a:latin typeface="BrowalliaUPC" panose="020B0604020202020204" pitchFamily="34" charset="-34"/>
                <a:cs typeface="BrowalliaUPC" panose="020B0604020202020204" pitchFamily="34" charset="-34"/>
              </a:rPr>
              <a:t>ระบบ</a:t>
            </a:r>
            <a:endParaRPr lang="en-US" sz="3200" b="1" dirty="0" smtClean="0">
              <a:latin typeface="BrowalliaUPC" panose="020B0604020202020204" pitchFamily="34" charset="-34"/>
              <a:cs typeface="BrowalliaUPC" panose="020B0604020202020204" pitchFamily="34" charset="-34"/>
            </a:endParaRPr>
          </a:p>
          <a:p>
            <a:pPr marL="228600"/>
            <a:r>
              <a:rPr lang="th-TH" sz="3200" b="1" dirty="0" smtClean="0">
                <a:solidFill>
                  <a:srgbClr val="0033CC"/>
                </a:solidFill>
                <a:latin typeface="BrowalliaUPC" panose="020B0604020202020204" pitchFamily="34" charset="-34"/>
                <a:cs typeface="BrowalliaUPC" panose="020B0604020202020204" pitchFamily="34" charset="-34"/>
              </a:rPr>
              <a:t>มาตรฐาน</a:t>
            </a:r>
            <a:r>
              <a:rPr lang="th-TH" sz="3200" b="1" dirty="0">
                <a:solidFill>
                  <a:srgbClr val="0033CC"/>
                </a:solidFill>
                <a:latin typeface="BrowalliaUPC" panose="020B0604020202020204" pitchFamily="34" charset="-34"/>
                <a:cs typeface="BrowalliaUPC" panose="020B0604020202020204" pitchFamily="34" charset="-34"/>
              </a:rPr>
              <a:t>ตอนที่ </a:t>
            </a:r>
            <a:r>
              <a:rPr lang="en-US" sz="3200" b="1" dirty="0" smtClean="0">
                <a:solidFill>
                  <a:srgbClr val="0033CC"/>
                </a:solidFill>
                <a:latin typeface="BrowalliaUPC" panose="020B0604020202020204" pitchFamily="34" charset="-34"/>
                <a:cs typeface="BrowalliaUPC" panose="020B0604020202020204" pitchFamily="34" charset="-34"/>
              </a:rPr>
              <a:t>III </a:t>
            </a:r>
            <a:r>
              <a:rPr lang="th-TH" sz="3200" b="1" dirty="0">
                <a:solidFill>
                  <a:srgbClr val="0033CC"/>
                </a:solidFill>
                <a:latin typeface="BrowalliaUPC" panose="020B0604020202020204" pitchFamily="34" charset="-34"/>
                <a:cs typeface="BrowalliaUPC" panose="020B0604020202020204" pitchFamily="34" charset="-34"/>
              </a:rPr>
              <a:t>ที่มีการเพิ่มเติมในหัวข้อสำคัญ</a:t>
            </a: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III-4.3 </a:t>
            </a:r>
            <a:r>
              <a:rPr lang="th-TH" sz="3200" dirty="0">
                <a:latin typeface="BrowalliaUPC" panose="020B0604020202020204" pitchFamily="34" charset="-34"/>
                <a:cs typeface="BrowalliaUPC" panose="020B0604020202020204" pitchFamily="34" charset="-34"/>
              </a:rPr>
              <a:t>ช.(1) การดูแล</a:t>
            </a:r>
            <a:r>
              <a:rPr lang="th-TH" sz="3200" b="1" dirty="0">
                <a:latin typeface="BrowalliaUPC" panose="020B0604020202020204" pitchFamily="34" charset="-34"/>
                <a:cs typeface="BrowalliaUPC" panose="020B0604020202020204" pitchFamily="34" charset="-34"/>
              </a:rPr>
              <a:t>ผู้ป่วยโรคไตเรื้อรัง</a:t>
            </a:r>
            <a:endParaRPr lang="en-US" sz="3200" b="1" dirty="0" smtClean="0">
              <a:latin typeface="BrowalliaUPC" panose="020B0604020202020204" pitchFamily="34" charset="-34"/>
              <a:cs typeface="BrowalliaUPC" panose="020B0604020202020204" pitchFamily="34" charset="-34"/>
            </a:endParaRPr>
          </a:p>
          <a:p>
            <a:pPr marL="742950" indent="-514350">
              <a:buFont typeface="+mj-lt"/>
              <a:buAutoNum type="arabicPeriod"/>
            </a:pPr>
            <a:r>
              <a:rPr lang="en-US" sz="3200" dirty="0">
                <a:latin typeface="BrowalliaUPC" panose="020B0604020202020204" pitchFamily="34" charset="-34"/>
                <a:cs typeface="BrowalliaUPC" panose="020B0604020202020204" pitchFamily="34" charset="-34"/>
              </a:rPr>
              <a:t>III-6 (1) </a:t>
            </a:r>
            <a:r>
              <a:rPr lang="th-TH" sz="3200" dirty="0">
                <a:latin typeface="BrowalliaUPC" panose="020B0604020202020204" pitchFamily="34" charset="-34"/>
                <a:cs typeface="BrowalliaUPC" panose="020B0604020202020204" pitchFamily="34" charset="-34"/>
              </a:rPr>
              <a:t>การระบุกลุ่มผู้ป่วยสำคัญที่ต้องใช้ขั้นตอน</a:t>
            </a:r>
            <a:r>
              <a:rPr lang="th-TH" sz="3200" b="1" dirty="0">
                <a:latin typeface="BrowalliaUPC" panose="020B0604020202020204" pitchFamily="34" charset="-34"/>
                <a:cs typeface="BrowalliaUPC" panose="020B0604020202020204" pitchFamily="34" charset="-34"/>
              </a:rPr>
              <a:t>การจำหน่าย</a:t>
            </a:r>
            <a:r>
              <a:rPr lang="th-TH" sz="3200" dirty="0">
                <a:latin typeface="BrowalliaUPC" panose="020B0604020202020204" pitchFamily="34" charset="-34"/>
                <a:cs typeface="BrowalliaUPC" panose="020B0604020202020204" pitchFamily="34" charset="-34"/>
              </a:rPr>
              <a:t>และการส่งต่อผู้ป่วยเป็นกรณีพิเศษ</a:t>
            </a:r>
          </a:p>
          <a:p>
            <a:pPr marL="742950" indent="-514350">
              <a:buFont typeface="+mj-lt"/>
              <a:buAutoNum type="arabicPeriod"/>
            </a:pPr>
            <a:r>
              <a:rPr lang="en-US" sz="3200" dirty="0">
                <a:latin typeface="BrowalliaUPC" panose="020B0604020202020204" pitchFamily="34" charset="-34"/>
                <a:cs typeface="BrowalliaUPC" panose="020B0604020202020204" pitchFamily="34" charset="-34"/>
              </a:rPr>
              <a:t>III-6 (2) </a:t>
            </a:r>
            <a:r>
              <a:rPr lang="th-TH" sz="3200" b="1" dirty="0">
                <a:latin typeface="BrowalliaUPC" panose="020B0604020202020204" pitchFamily="34" charset="-34"/>
                <a:cs typeface="BrowalliaUPC" panose="020B0604020202020204" pitchFamily="34" charset="-34"/>
              </a:rPr>
              <a:t>การดูแลขณะส่งต่อ</a:t>
            </a:r>
          </a:p>
          <a:p>
            <a:pPr marL="742950" indent="-514350">
              <a:buFont typeface="+mj-lt"/>
              <a:buAutoNum type="arabicPeriod"/>
            </a:pPr>
            <a:r>
              <a:rPr lang="en-US" sz="3200" dirty="0" smtClean="0">
                <a:latin typeface="BrowalliaUPC" panose="020B0604020202020204" pitchFamily="34" charset="-34"/>
                <a:cs typeface="BrowalliaUPC" panose="020B0604020202020204" pitchFamily="34" charset="-34"/>
              </a:rPr>
              <a:t>III-6 </a:t>
            </a:r>
            <a:r>
              <a:rPr lang="en-US" sz="3200" dirty="0">
                <a:latin typeface="BrowalliaUPC" panose="020B0604020202020204" pitchFamily="34" charset="-34"/>
                <a:cs typeface="BrowalliaUPC" panose="020B0604020202020204" pitchFamily="34" charset="-34"/>
              </a:rPr>
              <a:t>(3) </a:t>
            </a:r>
            <a:r>
              <a:rPr lang="th-TH" sz="3200" b="1" dirty="0">
                <a:latin typeface="BrowalliaUPC" panose="020B0604020202020204" pitchFamily="34" charset="-34"/>
                <a:cs typeface="BrowalliaUPC" panose="020B0604020202020204" pitchFamily="34" charset="-34"/>
              </a:rPr>
              <a:t>ยานพาหนะ</a:t>
            </a:r>
            <a:r>
              <a:rPr lang="th-TH" sz="3200" dirty="0">
                <a:latin typeface="BrowalliaUPC" panose="020B0604020202020204" pitchFamily="34" charset="-34"/>
                <a:cs typeface="BrowalliaUPC" panose="020B0604020202020204" pitchFamily="34" charset="-34"/>
              </a:rPr>
              <a:t>ที่ใช้ในการส่งต่อ</a:t>
            </a:r>
            <a:r>
              <a:rPr lang="th-TH" sz="3200" dirty="0" smtClean="0">
                <a:latin typeface="BrowalliaUPC" panose="020B0604020202020204" pitchFamily="34" charset="-34"/>
                <a:cs typeface="BrowalliaUPC" panose="020B0604020202020204" pitchFamily="34" charset="-34"/>
              </a:rPr>
              <a:t>ผู้ป่วย</a:t>
            </a:r>
            <a:endParaRPr lang="en-US" sz="3200" dirty="0" smtClean="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4257340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6"/>
          <p:cNvSpPr>
            <a:spLocks noChangeArrowheads="1"/>
          </p:cNvSpPr>
          <p:nvPr/>
        </p:nvSpPr>
        <p:spPr bwMode="auto">
          <a:xfrm>
            <a:off x="5062538" y="4230688"/>
            <a:ext cx="3986212" cy="2292350"/>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800">
              <a:latin typeface="Browallia New" panose="020B0604020202020204" pitchFamily="34" charset="-34"/>
              <a:cs typeface="Browallia New" panose="020B0604020202020204" pitchFamily="34" charset="-34"/>
            </a:endParaRPr>
          </a:p>
        </p:txBody>
      </p:sp>
      <p:sp>
        <p:nvSpPr>
          <p:cNvPr id="61443" name="Rectangle 5"/>
          <p:cNvSpPr>
            <a:spLocks noChangeArrowheads="1"/>
          </p:cNvSpPr>
          <p:nvPr/>
        </p:nvSpPr>
        <p:spPr bwMode="auto">
          <a:xfrm>
            <a:off x="138113" y="1179513"/>
            <a:ext cx="4608512" cy="4470400"/>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800">
              <a:latin typeface="Browallia New" panose="020B0604020202020204" pitchFamily="34" charset="-34"/>
              <a:cs typeface="Browallia New" panose="020B0604020202020204" pitchFamily="34" charset="-34"/>
            </a:endParaRPr>
          </a:p>
        </p:txBody>
      </p:sp>
      <p:sp>
        <p:nvSpPr>
          <p:cNvPr id="61444" name="Text Box 7"/>
          <p:cNvSpPr txBox="1">
            <a:spLocks noChangeArrowheads="1"/>
          </p:cNvSpPr>
          <p:nvPr/>
        </p:nvSpPr>
        <p:spPr bwMode="auto">
          <a:xfrm>
            <a:off x="250825" y="2420938"/>
            <a:ext cx="1657350" cy="895350"/>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altLang="en-US" sz="1600" b="1">
                <a:latin typeface="Browallia New" panose="020B0604020202020204" pitchFamily="34" charset="-34"/>
                <a:cs typeface="Browallia New" panose="020B0604020202020204" pitchFamily="34" charset="-34"/>
              </a:rPr>
              <a:t>PTC</a:t>
            </a: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สหสาขาวิชาชีพ กำกับดูแล</a:t>
            </a: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เพื่อความปลอดภัย สมเหตุผล มีประสิทธิผล มีประสิทธิภ่าพ</a:t>
            </a:r>
          </a:p>
        </p:txBody>
      </p:sp>
      <p:sp>
        <p:nvSpPr>
          <p:cNvPr id="61445" name="AutoShape 8">
            <a:hlinkClick r:id="" action="ppaction://noaction" highlightClick="1"/>
          </p:cNvPr>
          <p:cNvSpPr>
            <a:spLocks noChangeArrowheads="1"/>
          </p:cNvSpPr>
          <p:nvPr/>
        </p:nvSpPr>
        <p:spPr bwMode="auto">
          <a:xfrm>
            <a:off x="158750" y="234950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1</a:t>
            </a:r>
          </a:p>
        </p:txBody>
      </p:sp>
      <p:sp>
        <p:nvSpPr>
          <p:cNvPr id="61446" name="Text Box 19"/>
          <p:cNvSpPr txBox="1">
            <a:spLocks noChangeArrowheads="1"/>
          </p:cNvSpPr>
          <p:nvPr/>
        </p:nvSpPr>
        <p:spPr bwMode="auto">
          <a:xfrm>
            <a:off x="395288" y="1773238"/>
            <a:ext cx="3816350" cy="508000"/>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dirty="0">
                <a:latin typeface="Browallia New" panose="020B0604020202020204" pitchFamily="34" charset="-34"/>
                <a:cs typeface="Browallia New" panose="020B0604020202020204" pitchFamily="34" charset="-34"/>
              </a:rPr>
              <a:t>บัญชียาโรงพยาบาล</a:t>
            </a:r>
          </a:p>
          <a:p>
            <a:pPr algn="ctr" eaLnBrk="1" hangingPunct="1">
              <a:lnSpc>
                <a:spcPct val="90000"/>
              </a:lnSpc>
              <a:spcBef>
                <a:spcPct val="0"/>
              </a:spcBef>
              <a:buFontTx/>
              <a:buNone/>
            </a:pPr>
            <a:r>
              <a:rPr lang="th-TH" altLang="en-US" sz="1400" dirty="0">
                <a:latin typeface="Browallia New" panose="020B0604020202020204" pitchFamily="34" charset="-34"/>
                <a:cs typeface="Browallia New" panose="020B0604020202020204" pitchFamily="34" charset="-34"/>
              </a:rPr>
              <a:t>มีรายการเท่าที่จำเป็น ทบทวนโดยพิจารณาข้อมูลความปลอดภัยและคุ้มค่า</a:t>
            </a:r>
          </a:p>
        </p:txBody>
      </p:sp>
      <p:sp>
        <p:nvSpPr>
          <p:cNvPr id="61447" name="Text Box 20"/>
          <p:cNvSpPr txBox="1">
            <a:spLocks noChangeArrowheads="1"/>
          </p:cNvSpPr>
          <p:nvPr/>
        </p:nvSpPr>
        <p:spPr bwMode="auto">
          <a:xfrm>
            <a:off x="5330825" y="5113338"/>
            <a:ext cx="1377950" cy="701675"/>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dirty="0">
                <a:latin typeface="Browallia New" panose="020B0604020202020204" pitchFamily="34" charset="-34"/>
                <a:cs typeface="Browallia New" panose="020B0604020202020204" pitchFamily="34" charset="-34"/>
              </a:rPr>
              <a:t>จัดหายา</a:t>
            </a:r>
          </a:p>
          <a:p>
            <a:pPr algn="ctr" eaLnBrk="1" hangingPunct="1">
              <a:lnSpc>
                <a:spcPct val="90000"/>
              </a:lnSpc>
              <a:spcBef>
                <a:spcPct val="0"/>
              </a:spcBef>
              <a:buFontTx/>
              <a:buNone/>
            </a:pPr>
            <a:r>
              <a:rPr lang="th-TH" altLang="en-US" sz="1400" dirty="0">
                <a:latin typeface="Browallia New" panose="020B0604020202020204" pitchFamily="34" charset="-34"/>
                <a:cs typeface="Browallia New" panose="020B0604020202020204" pitchFamily="34" charset="-34"/>
              </a:rPr>
              <a:t>ยาในบัญชี ยาขาดแคลน ยาจำเป็นเร่งด่วน</a:t>
            </a:r>
          </a:p>
        </p:txBody>
      </p:sp>
      <p:sp>
        <p:nvSpPr>
          <p:cNvPr id="61448" name="Text Box 21"/>
          <p:cNvSpPr txBox="1">
            <a:spLocks noChangeArrowheads="1"/>
          </p:cNvSpPr>
          <p:nvPr/>
        </p:nvSpPr>
        <p:spPr bwMode="auto">
          <a:xfrm>
            <a:off x="2733675" y="2420938"/>
            <a:ext cx="1622425" cy="706437"/>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altLang="en-US" sz="1600" b="1">
                <a:latin typeface="Browallia New" panose="020B0604020202020204" pitchFamily="34" charset="-34"/>
                <a:cs typeface="Browallia New" panose="020B0604020202020204" pitchFamily="34" charset="-34"/>
              </a:rPr>
              <a:t>High Alert Medication</a:t>
            </a:r>
            <a:endParaRPr lang="th-TH" altLang="en-US" sz="1600" b="1">
              <a:latin typeface="Browallia New" panose="020B0604020202020204" pitchFamily="34" charset="-34"/>
              <a:cs typeface="Browallia New" panose="020B0604020202020204" pitchFamily="34" charset="-34"/>
            </a:endParaRP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กำหนดรายการ </a:t>
            </a: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มีกระบวนการที่เหมาะสม</a:t>
            </a:r>
          </a:p>
        </p:txBody>
      </p:sp>
      <p:sp>
        <p:nvSpPr>
          <p:cNvPr id="61449" name="Text Box 22"/>
          <p:cNvSpPr txBox="1">
            <a:spLocks noChangeArrowheads="1"/>
          </p:cNvSpPr>
          <p:nvPr/>
        </p:nvSpPr>
        <p:spPr bwMode="auto">
          <a:xfrm>
            <a:off x="1560513" y="3973513"/>
            <a:ext cx="1858962" cy="895350"/>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การป้องกัน </a:t>
            </a:r>
            <a:r>
              <a:rPr lang="en-US" altLang="en-US" sz="1600" b="1">
                <a:latin typeface="Browallia New" panose="020B0604020202020204" pitchFamily="34" charset="-34"/>
                <a:cs typeface="Browallia New" panose="020B0604020202020204" pitchFamily="34" charset="-34"/>
              </a:rPr>
              <a:t>ME/ADE</a:t>
            </a:r>
            <a:endParaRPr lang="th-TH" altLang="en-US" sz="1600" b="1">
              <a:latin typeface="Browallia New" panose="020B0604020202020204" pitchFamily="34" charset="-34"/>
              <a:cs typeface="Browallia New" panose="020B0604020202020204" pitchFamily="34" charset="-34"/>
            </a:endParaRP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นโยบาย </a:t>
            </a:r>
            <a:r>
              <a:rPr lang="en-US" altLang="en-US" sz="1400">
                <a:latin typeface="Browallia New" panose="020B0604020202020204" pitchFamily="34" charset="-34"/>
                <a:cs typeface="Browallia New" panose="020B0604020202020204" pitchFamily="34" charset="-34"/>
              </a:rPr>
              <a:t>&amp; </a:t>
            </a:r>
            <a:r>
              <a:rPr lang="th-TH" altLang="en-US" sz="1400">
                <a:latin typeface="Browallia New" panose="020B0604020202020204" pitchFamily="34" charset="-34"/>
                <a:cs typeface="Browallia New" panose="020B0604020202020204" pitchFamily="34" charset="-34"/>
              </a:rPr>
              <a:t>แนวทางปฏิบัติ</a:t>
            </a: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ปฏิบัติตามแนวทาง</a:t>
            </a: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ตอบสนองเหตุการณ์อย่างหมาะสม</a:t>
            </a:r>
          </a:p>
        </p:txBody>
      </p:sp>
      <p:sp>
        <p:nvSpPr>
          <p:cNvPr id="61450" name="Text Box 25"/>
          <p:cNvSpPr txBox="1">
            <a:spLocks noChangeArrowheads="1"/>
          </p:cNvSpPr>
          <p:nvPr/>
        </p:nvSpPr>
        <p:spPr bwMode="auto">
          <a:xfrm>
            <a:off x="468313" y="5197475"/>
            <a:ext cx="1811337" cy="319088"/>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ติดตาม ประเมิน ปรับปรุง</a:t>
            </a:r>
          </a:p>
        </p:txBody>
      </p:sp>
      <p:sp>
        <p:nvSpPr>
          <p:cNvPr id="61451" name="Rectangle 26"/>
          <p:cNvSpPr>
            <a:spLocks noChangeArrowheads="1"/>
          </p:cNvSpPr>
          <p:nvPr/>
        </p:nvSpPr>
        <p:spPr bwMode="auto">
          <a:xfrm>
            <a:off x="5049838" y="1179513"/>
            <a:ext cx="3986212" cy="2940050"/>
          </a:xfrm>
          <a:prstGeom prst="rect">
            <a:avLst/>
          </a:prstGeom>
          <a:solidFill>
            <a:srgbClr val="FFFF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2800">
              <a:latin typeface="Browallia New" panose="020B0604020202020204" pitchFamily="34" charset="-34"/>
              <a:cs typeface="Browallia New" panose="020B0604020202020204" pitchFamily="34" charset="-34"/>
            </a:endParaRPr>
          </a:p>
        </p:txBody>
      </p:sp>
      <p:sp>
        <p:nvSpPr>
          <p:cNvPr id="61452" name="Text Box 27"/>
          <p:cNvSpPr txBox="1">
            <a:spLocks noChangeArrowheads="1"/>
          </p:cNvSpPr>
          <p:nvPr/>
        </p:nvSpPr>
        <p:spPr bwMode="auto">
          <a:xfrm>
            <a:off x="6877050" y="5311775"/>
            <a:ext cx="1763713" cy="320675"/>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dirty="0">
                <a:latin typeface="Browallia New" panose="020B0604020202020204" pitchFamily="34" charset="-34"/>
                <a:cs typeface="Browallia New" panose="020B0604020202020204" pitchFamily="34" charset="-34"/>
              </a:rPr>
              <a:t>เก็บสำรองอย่างเหมาะสม</a:t>
            </a:r>
          </a:p>
        </p:txBody>
      </p:sp>
      <p:sp>
        <p:nvSpPr>
          <p:cNvPr id="61453" name="AutoShape 29">
            <a:hlinkClick r:id="" action="ppaction://noaction" highlightClick="1"/>
          </p:cNvPr>
          <p:cNvSpPr>
            <a:spLocks noChangeArrowheads="1"/>
          </p:cNvSpPr>
          <p:nvPr/>
        </p:nvSpPr>
        <p:spPr bwMode="auto">
          <a:xfrm>
            <a:off x="5143500" y="164465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1</a:t>
            </a:r>
          </a:p>
        </p:txBody>
      </p:sp>
      <p:sp>
        <p:nvSpPr>
          <p:cNvPr id="61454" name="Text Box 30"/>
          <p:cNvSpPr txBox="1">
            <a:spLocks noChangeArrowheads="1"/>
          </p:cNvSpPr>
          <p:nvPr/>
        </p:nvSpPr>
        <p:spPr bwMode="auto">
          <a:xfrm>
            <a:off x="5330825" y="5949950"/>
            <a:ext cx="1377950" cy="541338"/>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ยาและเวชภัณฑ์ฉุกเฉินที่จำเป็น</a:t>
            </a:r>
          </a:p>
        </p:txBody>
      </p:sp>
      <p:sp>
        <p:nvSpPr>
          <p:cNvPr id="61455" name="Text Box 31"/>
          <p:cNvSpPr txBox="1">
            <a:spLocks noChangeArrowheads="1"/>
          </p:cNvSpPr>
          <p:nvPr/>
        </p:nvSpPr>
        <p:spPr bwMode="auto">
          <a:xfrm>
            <a:off x="6889750" y="5818188"/>
            <a:ext cx="1751013" cy="541337"/>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การจ่ายยาในเวลาที่</a:t>
            </a:r>
          </a:p>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ห้องยาปิด</a:t>
            </a:r>
            <a:endParaRPr lang="th-TH" altLang="en-US" sz="1400">
              <a:latin typeface="Browallia New" panose="020B0604020202020204" pitchFamily="34" charset="-34"/>
              <a:cs typeface="Browallia New" panose="020B0604020202020204" pitchFamily="34" charset="-34"/>
            </a:endParaRPr>
          </a:p>
        </p:txBody>
      </p:sp>
      <p:sp>
        <p:nvSpPr>
          <p:cNvPr id="61456" name="Text Box 32"/>
          <p:cNvSpPr txBox="1">
            <a:spLocks noChangeArrowheads="1"/>
          </p:cNvSpPr>
          <p:nvPr/>
        </p:nvSpPr>
        <p:spPr bwMode="auto">
          <a:xfrm>
            <a:off x="6875463" y="4843463"/>
            <a:ext cx="1765300" cy="320675"/>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จัดการยาที่ส่งคืน</a:t>
            </a:r>
            <a:endParaRPr lang="th-TH" altLang="en-US" sz="1400">
              <a:latin typeface="Browallia New" panose="020B0604020202020204" pitchFamily="34" charset="-34"/>
              <a:cs typeface="Browallia New" panose="020B0604020202020204" pitchFamily="34" charset="-34"/>
            </a:endParaRPr>
          </a:p>
        </p:txBody>
      </p:sp>
      <p:sp>
        <p:nvSpPr>
          <p:cNvPr id="61457" name="AutoShape 35">
            <a:hlinkClick r:id="" action="ppaction://noaction" highlightClick="1"/>
          </p:cNvPr>
          <p:cNvSpPr>
            <a:spLocks noChangeArrowheads="1"/>
          </p:cNvSpPr>
          <p:nvPr/>
        </p:nvSpPr>
        <p:spPr bwMode="auto">
          <a:xfrm>
            <a:off x="285750" y="165417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2</a:t>
            </a:r>
          </a:p>
        </p:txBody>
      </p:sp>
      <p:sp>
        <p:nvSpPr>
          <p:cNvPr id="61458" name="AutoShape 36">
            <a:hlinkClick r:id="" action="ppaction://noaction" highlightClick="1"/>
          </p:cNvPr>
          <p:cNvSpPr>
            <a:spLocks noChangeArrowheads="1"/>
          </p:cNvSpPr>
          <p:nvPr/>
        </p:nvSpPr>
        <p:spPr bwMode="auto">
          <a:xfrm>
            <a:off x="5113338" y="590232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3</a:t>
            </a:r>
          </a:p>
        </p:txBody>
      </p:sp>
      <p:cxnSp>
        <p:nvCxnSpPr>
          <p:cNvPr id="61459" name="AutoShape 42"/>
          <p:cNvCxnSpPr>
            <a:cxnSpLocks noChangeShapeType="1"/>
            <a:stCxn id="61444" idx="3"/>
            <a:endCxn id="61448" idx="1"/>
          </p:cNvCxnSpPr>
          <p:nvPr/>
        </p:nvCxnSpPr>
        <p:spPr bwMode="auto">
          <a:xfrm flipV="1">
            <a:off x="1908175" y="2774950"/>
            <a:ext cx="825500" cy="93663"/>
          </a:xfrm>
          <a:prstGeom prst="bentConnector3">
            <a:avLst>
              <a:gd name="adj1" fmla="val 47009"/>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0" name="AutoShape 43"/>
          <p:cNvCxnSpPr>
            <a:cxnSpLocks noChangeShapeType="1"/>
            <a:stCxn id="61448" idx="3"/>
            <a:endCxn id="61478" idx="1"/>
          </p:cNvCxnSpPr>
          <p:nvPr/>
        </p:nvCxnSpPr>
        <p:spPr bwMode="auto">
          <a:xfrm flipV="1">
            <a:off x="4356100" y="2011363"/>
            <a:ext cx="1196975" cy="763587"/>
          </a:xfrm>
          <a:prstGeom prst="bentConnector3">
            <a:avLst>
              <a:gd name="adj1" fmla="val 50000"/>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1" name="AutoShape 44"/>
          <p:cNvCxnSpPr>
            <a:cxnSpLocks noChangeShapeType="1"/>
            <a:stCxn id="61450" idx="0"/>
            <a:endCxn id="61444" idx="2"/>
          </p:cNvCxnSpPr>
          <p:nvPr/>
        </p:nvCxnSpPr>
        <p:spPr bwMode="auto">
          <a:xfrm rot="16200000" flipV="1">
            <a:off x="285750" y="4110038"/>
            <a:ext cx="1881187" cy="293688"/>
          </a:xfrm>
          <a:prstGeom prst="bentConnector3">
            <a:avLst>
              <a:gd name="adj1" fmla="val 41458"/>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2" name="AutoShape 50"/>
          <p:cNvCxnSpPr>
            <a:cxnSpLocks noChangeShapeType="1"/>
            <a:stCxn id="61449" idx="3"/>
            <a:endCxn id="61478" idx="1"/>
          </p:cNvCxnSpPr>
          <p:nvPr/>
        </p:nvCxnSpPr>
        <p:spPr bwMode="auto">
          <a:xfrm flipV="1">
            <a:off x="3419475" y="2011363"/>
            <a:ext cx="2133600" cy="2409825"/>
          </a:xfrm>
          <a:prstGeom prst="bentConnector3">
            <a:avLst>
              <a:gd name="adj1" fmla="val 72579"/>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3" name="AutoShape 54"/>
          <p:cNvCxnSpPr>
            <a:cxnSpLocks noChangeShapeType="1"/>
            <a:stCxn id="61444" idx="3"/>
          </p:cNvCxnSpPr>
          <p:nvPr/>
        </p:nvCxnSpPr>
        <p:spPr bwMode="auto">
          <a:xfrm>
            <a:off x="1908175" y="2868613"/>
            <a:ext cx="396875" cy="1122362"/>
          </a:xfrm>
          <a:prstGeom prst="bentConnector2">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4" name="AutoShape 55"/>
          <p:cNvCxnSpPr>
            <a:cxnSpLocks noChangeShapeType="1"/>
            <a:stCxn id="61449" idx="1"/>
            <a:endCxn id="61444" idx="2"/>
          </p:cNvCxnSpPr>
          <p:nvPr/>
        </p:nvCxnSpPr>
        <p:spPr bwMode="auto">
          <a:xfrm rot="10800000">
            <a:off x="1079500" y="3316288"/>
            <a:ext cx="481013" cy="1104900"/>
          </a:xfrm>
          <a:prstGeom prst="bentConnector2">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65" name="AutoShape 58">
            <a:hlinkClick r:id="" action="ppaction://noaction" highlightClick="1"/>
          </p:cNvPr>
          <p:cNvSpPr>
            <a:spLocks noChangeArrowheads="1"/>
          </p:cNvSpPr>
          <p:nvPr/>
        </p:nvSpPr>
        <p:spPr bwMode="auto">
          <a:xfrm>
            <a:off x="2338388" y="241300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4</a:t>
            </a:r>
          </a:p>
        </p:txBody>
      </p:sp>
      <p:sp>
        <p:nvSpPr>
          <p:cNvPr id="61466" name="AutoShape 59">
            <a:hlinkClick r:id="" action="ppaction://noaction" highlightClick="1"/>
          </p:cNvPr>
          <p:cNvSpPr>
            <a:spLocks noChangeArrowheads="1"/>
          </p:cNvSpPr>
          <p:nvPr/>
        </p:nvSpPr>
        <p:spPr bwMode="auto">
          <a:xfrm>
            <a:off x="1150938" y="400050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3</a:t>
            </a:r>
          </a:p>
        </p:txBody>
      </p:sp>
      <p:sp>
        <p:nvSpPr>
          <p:cNvPr id="61467" name="AutoShape 60">
            <a:hlinkClick r:id="" action="ppaction://noaction" highlightClick="1"/>
          </p:cNvPr>
          <p:cNvSpPr>
            <a:spLocks noChangeArrowheads="1"/>
          </p:cNvSpPr>
          <p:nvPr/>
        </p:nvSpPr>
        <p:spPr bwMode="auto">
          <a:xfrm>
            <a:off x="2339975" y="522922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6</a:t>
            </a:r>
          </a:p>
        </p:txBody>
      </p:sp>
      <p:sp>
        <p:nvSpPr>
          <p:cNvPr id="61468" name="AutoShape 63">
            <a:hlinkClick r:id="" action="ppaction://noaction" highlightClick="1"/>
          </p:cNvPr>
          <p:cNvSpPr>
            <a:spLocks noChangeArrowheads="1"/>
          </p:cNvSpPr>
          <p:nvPr/>
        </p:nvSpPr>
        <p:spPr bwMode="auto">
          <a:xfrm>
            <a:off x="5105400" y="3292475"/>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4</a:t>
            </a:r>
          </a:p>
        </p:txBody>
      </p:sp>
      <p:sp>
        <p:nvSpPr>
          <p:cNvPr id="61469" name="AutoShape 68">
            <a:hlinkClick r:id="" action="ppaction://noaction" highlightClick="1"/>
          </p:cNvPr>
          <p:cNvSpPr>
            <a:spLocks noChangeArrowheads="1"/>
          </p:cNvSpPr>
          <p:nvPr/>
        </p:nvSpPr>
        <p:spPr bwMode="auto">
          <a:xfrm>
            <a:off x="5143500" y="240030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2</a:t>
            </a:r>
          </a:p>
        </p:txBody>
      </p:sp>
      <p:sp>
        <p:nvSpPr>
          <p:cNvPr id="61470" name="AutoShape 69">
            <a:hlinkClick r:id="" action="ppaction://noaction" highlightClick="1"/>
          </p:cNvPr>
          <p:cNvSpPr>
            <a:spLocks noChangeArrowheads="1"/>
          </p:cNvSpPr>
          <p:nvPr/>
        </p:nvSpPr>
        <p:spPr bwMode="auto">
          <a:xfrm>
            <a:off x="5143500" y="287655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3</a:t>
            </a:r>
          </a:p>
        </p:txBody>
      </p:sp>
      <p:sp>
        <p:nvSpPr>
          <p:cNvPr id="61471" name="Text Box 77"/>
          <p:cNvSpPr txBox="1">
            <a:spLocks noChangeArrowheads="1"/>
          </p:cNvSpPr>
          <p:nvPr/>
        </p:nvSpPr>
        <p:spPr bwMode="auto">
          <a:xfrm>
            <a:off x="2927350" y="5880100"/>
            <a:ext cx="1400175" cy="646113"/>
          </a:xfrm>
          <a:prstGeom prst="rect">
            <a:avLst/>
          </a:prstGeom>
          <a:solidFill>
            <a:srgbClr val="DDDDDD"/>
          </a:solidFill>
          <a:ln w="381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 New" panose="020B0604020202020204" pitchFamily="34" charset="-34"/>
                <a:cs typeface="Browallia New" panose="020B0604020202020204" pitchFamily="34" charset="-34"/>
              </a:rPr>
              <a:t>ยามีคุณภาพสูง พร้อมใช้</a:t>
            </a:r>
          </a:p>
        </p:txBody>
      </p:sp>
      <p:sp>
        <p:nvSpPr>
          <p:cNvPr id="61472" name="Text Box 78"/>
          <p:cNvSpPr txBox="1">
            <a:spLocks noChangeArrowheads="1"/>
          </p:cNvSpPr>
          <p:nvPr/>
        </p:nvSpPr>
        <p:spPr bwMode="auto">
          <a:xfrm>
            <a:off x="395288" y="5876925"/>
            <a:ext cx="1949450" cy="646113"/>
          </a:xfrm>
          <a:prstGeom prst="rect">
            <a:avLst/>
          </a:prstGeom>
          <a:solidFill>
            <a:srgbClr val="DDDDDD"/>
          </a:solidFill>
          <a:ln w="381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2000" b="1">
                <a:latin typeface="Browallia New" panose="020B0604020202020204" pitchFamily="34" charset="-34"/>
                <a:cs typeface="Browallia New" panose="020B0604020202020204" pitchFamily="34" charset="-34"/>
              </a:rPr>
              <a:t>การใช้ยาที่เหมาะสม ปลอดภัย ได้ผล</a:t>
            </a:r>
          </a:p>
        </p:txBody>
      </p:sp>
      <p:cxnSp>
        <p:nvCxnSpPr>
          <p:cNvPr id="61473" name="AutoShape 79"/>
          <p:cNvCxnSpPr>
            <a:cxnSpLocks noChangeShapeType="1"/>
            <a:stCxn id="61471" idx="1"/>
            <a:endCxn id="61472" idx="3"/>
          </p:cNvCxnSpPr>
          <p:nvPr/>
        </p:nvCxnSpPr>
        <p:spPr bwMode="auto">
          <a:xfrm flipH="1" flipV="1">
            <a:off x="2344738" y="6200775"/>
            <a:ext cx="582612" cy="3175"/>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74" name="AutoShape 54"/>
          <p:cNvCxnSpPr>
            <a:cxnSpLocks noChangeShapeType="1"/>
            <a:stCxn id="61444" idx="3"/>
            <a:endCxn id="61446" idx="2"/>
          </p:cNvCxnSpPr>
          <p:nvPr/>
        </p:nvCxnSpPr>
        <p:spPr bwMode="auto">
          <a:xfrm flipV="1">
            <a:off x="1908175" y="2281238"/>
            <a:ext cx="395288" cy="587375"/>
          </a:xfrm>
          <a:prstGeom prst="bentConnector2">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75" name="Text Box 21"/>
          <p:cNvSpPr txBox="1">
            <a:spLocks noChangeArrowheads="1"/>
          </p:cNvSpPr>
          <p:nvPr/>
        </p:nvSpPr>
        <p:spPr bwMode="auto">
          <a:xfrm>
            <a:off x="2733675" y="3284538"/>
            <a:ext cx="1622425" cy="542925"/>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altLang="en-US" sz="1600" b="1">
                <a:solidFill>
                  <a:srgbClr val="FF0000"/>
                </a:solidFill>
                <a:latin typeface="Browallia New" panose="020B0604020202020204" pitchFamily="34" charset="-34"/>
                <a:cs typeface="Browallia New" panose="020B0604020202020204" pitchFamily="34" charset="-34"/>
              </a:rPr>
              <a:t>RDU &amp; antimicrobial stewardship program</a:t>
            </a:r>
            <a:endParaRPr lang="th-TH" altLang="en-US" sz="1400">
              <a:solidFill>
                <a:srgbClr val="FF0000"/>
              </a:solidFill>
              <a:latin typeface="Browallia New" panose="020B0604020202020204" pitchFamily="34" charset="-34"/>
              <a:cs typeface="Browallia New" panose="020B0604020202020204" pitchFamily="34" charset="-34"/>
            </a:endParaRPr>
          </a:p>
        </p:txBody>
      </p:sp>
      <p:cxnSp>
        <p:nvCxnSpPr>
          <p:cNvPr id="61476" name="AutoShape 54"/>
          <p:cNvCxnSpPr>
            <a:cxnSpLocks noChangeShapeType="1"/>
            <a:stCxn id="61444" idx="3"/>
            <a:endCxn id="61475" idx="1"/>
          </p:cNvCxnSpPr>
          <p:nvPr/>
        </p:nvCxnSpPr>
        <p:spPr bwMode="auto">
          <a:xfrm>
            <a:off x="1908175" y="2868613"/>
            <a:ext cx="825500" cy="687387"/>
          </a:xfrm>
          <a:prstGeom prst="bentConnector3">
            <a:avLst>
              <a:gd name="adj1" fmla="val 47005"/>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77" name="AutoShape 60">
            <a:hlinkClick r:id="" action="ppaction://noaction" highlightClick="1"/>
          </p:cNvPr>
          <p:cNvSpPr>
            <a:spLocks noChangeArrowheads="1"/>
          </p:cNvSpPr>
          <p:nvPr/>
        </p:nvSpPr>
        <p:spPr bwMode="auto">
          <a:xfrm>
            <a:off x="2343150" y="318135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5</a:t>
            </a:r>
          </a:p>
        </p:txBody>
      </p:sp>
      <p:sp>
        <p:nvSpPr>
          <p:cNvPr id="61478" name="Text Box 24"/>
          <p:cNvSpPr txBox="1">
            <a:spLocks noChangeArrowheads="1"/>
          </p:cNvSpPr>
          <p:nvPr/>
        </p:nvSpPr>
        <p:spPr bwMode="auto">
          <a:xfrm>
            <a:off x="5553075" y="1757363"/>
            <a:ext cx="3340100" cy="508000"/>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ความรู้ความสามารถ (ระบบยา การใช้ยา)</a:t>
            </a: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ประเมิน เพิ่มพูน</a:t>
            </a:r>
            <a:endParaRPr lang="th-TH" altLang="en-US" sz="1200">
              <a:latin typeface="Browallia New" panose="020B0604020202020204" pitchFamily="34" charset="-34"/>
              <a:cs typeface="Browallia New" panose="020B0604020202020204" pitchFamily="34" charset="-34"/>
            </a:endParaRPr>
          </a:p>
        </p:txBody>
      </p:sp>
      <p:cxnSp>
        <p:nvCxnSpPr>
          <p:cNvPr id="61479" name="AutoShape 43"/>
          <p:cNvCxnSpPr>
            <a:cxnSpLocks noChangeShapeType="1"/>
            <a:stCxn id="61475" idx="3"/>
            <a:endCxn id="61478" idx="1"/>
          </p:cNvCxnSpPr>
          <p:nvPr/>
        </p:nvCxnSpPr>
        <p:spPr bwMode="auto">
          <a:xfrm flipV="1">
            <a:off x="4356100" y="2011363"/>
            <a:ext cx="1196975" cy="1544637"/>
          </a:xfrm>
          <a:prstGeom prst="bentConnector3">
            <a:avLst>
              <a:gd name="adj1" fmla="val 50000"/>
            </a:avLst>
          </a:prstGeom>
          <a:noFill/>
          <a:ln w="28575">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80" name="Text Box 24"/>
          <p:cNvSpPr txBox="1">
            <a:spLocks noChangeArrowheads="1"/>
          </p:cNvSpPr>
          <p:nvPr/>
        </p:nvSpPr>
        <p:spPr bwMode="auto">
          <a:xfrm>
            <a:off x="5553075" y="2300288"/>
            <a:ext cx="3340100" cy="514350"/>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dirty="0">
                <a:latin typeface="Browallia New" panose="020B0604020202020204" pitchFamily="34" charset="-34"/>
                <a:cs typeface="Browallia New" panose="020B0604020202020204" pitchFamily="34" charset="-34"/>
              </a:rPr>
              <a:t>การเข้าถึงข้อมูลเฉพาะของผู้ป่วยแต่ละราย</a:t>
            </a:r>
          </a:p>
          <a:p>
            <a:pPr algn="ctr" eaLnBrk="1" hangingPunct="1">
              <a:lnSpc>
                <a:spcPct val="90000"/>
              </a:lnSpc>
              <a:spcBef>
                <a:spcPct val="0"/>
              </a:spcBef>
              <a:buFontTx/>
              <a:buNone/>
            </a:pPr>
            <a:r>
              <a:rPr lang="th-TH" altLang="en-US" sz="1400" dirty="0">
                <a:latin typeface="Browallia New" panose="020B0604020202020204" pitchFamily="34" charset="-34"/>
                <a:cs typeface="Browallia New" panose="020B0604020202020204" pitchFamily="34" charset="-34"/>
              </a:rPr>
              <a:t>ข้อมูลทั่วไป การวินิจฉัยโรค ผลตรวจทางห้องปฏิบัติการ</a:t>
            </a:r>
          </a:p>
        </p:txBody>
      </p:sp>
      <p:sp>
        <p:nvSpPr>
          <p:cNvPr id="61481" name="Text Box 24"/>
          <p:cNvSpPr txBox="1">
            <a:spLocks noChangeArrowheads="1"/>
          </p:cNvSpPr>
          <p:nvPr/>
        </p:nvSpPr>
        <p:spPr bwMode="auto">
          <a:xfrm>
            <a:off x="5562600" y="2849563"/>
            <a:ext cx="3340100" cy="319087"/>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ข้อมูลยาที่จำเป็น</a:t>
            </a:r>
          </a:p>
        </p:txBody>
      </p:sp>
      <p:sp>
        <p:nvSpPr>
          <p:cNvPr id="61482" name="Text Box 24"/>
          <p:cNvSpPr txBox="1">
            <a:spLocks noChangeArrowheads="1"/>
          </p:cNvSpPr>
          <p:nvPr/>
        </p:nvSpPr>
        <p:spPr bwMode="auto">
          <a:xfrm>
            <a:off x="5553075" y="3209925"/>
            <a:ext cx="3340100" cy="319088"/>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dirty="0">
                <a:solidFill>
                  <a:srgbClr val="FF0000"/>
                </a:solidFill>
                <a:latin typeface="Browallia New" panose="020B0604020202020204" pitchFamily="34" charset="-34"/>
                <a:cs typeface="Browallia New" panose="020B0604020202020204" pitchFamily="34" charset="-34"/>
              </a:rPr>
              <a:t>ระบบคอมพิวเตอร์สนับสนุน การส่งสัญญาณเตือน</a:t>
            </a:r>
          </a:p>
        </p:txBody>
      </p:sp>
      <p:sp>
        <p:nvSpPr>
          <p:cNvPr id="61483" name="Text Box 24"/>
          <p:cNvSpPr txBox="1">
            <a:spLocks noChangeArrowheads="1"/>
          </p:cNvSpPr>
          <p:nvPr/>
        </p:nvSpPr>
        <p:spPr bwMode="auto">
          <a:xfrm>
            <a:off x="5553075" y="3581400"/>
            <a:ext cx="3340100" cy="512763"/>
          </a:xfrm>
          <a:prstGeom prst="rect">
            <a:avLst/>
          </a:prstGeom>
          <a:solidFill>
            <a:schemeClr val="accent5">
              <a:lumMod val="60000"/>
              <a:lumOff val="40000"/>
            </a:schemeClr>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600" b="1">
                <a:latin typeface="Browallia New" panose="020B0604020202020204" pitchFamily="34" charset="-34"/>
                <a:cs typeface="Browallia New" panose="020B0604020202020204" pitchFamily="34" charset="-34"/>
              </a:rPr>
              <a:t>สิ่งแวดล้อมทางกายภาพที่เกี่ยวกับการใช้ยา</a:t>
            </a:r>
          </a:p>
          <a:p>
            <a:pPr algn="ctr" eaLnBrk="1" hangingPunct="1">
              <a:lnSpc>
                <a:spcPct val="90000"/>
              </a:lnSpc>
              <a:spcBef>
                <a:spcPct val="0"/>
              </a:spcBef>
              <a:buFontTx/>
              <a:buNone/>
            </a:pPr>
            <a:r>
              <a:rPr lang="th-TH" altLang="en-US" sz="1400">
                <a:latin typeface="Browallia New" panose="020B0604020202020204" pitchFamily="34" charset="-34"/>
                <a:cs typeface="Browallia New" panose="020B0604020202020204" pitchFamily="34" charset="-34"/>
              </a:rPr>
              <a:t>สะอาด สว่าง พื้นที่พอเพียง ไม่มีการรบกวน</a:t>
            </a:r>
          </a:p>
        </p:txBody>
      </p:sp>
      <p:sp>
        <p:nvSpPr>
          <p:cNvPr id="61484" name="AutoShape 60">
            <a:hlinkClick r:id="" action="ppaction://noaction" highlightClick="1"/>
          </p:cNvPr>
          <p:cNvSpPr>
            <a:spLocks noChangeArrowheads="1"/>
          </p:cNvSpPr>
          <p:nvPr/>
        </p:nvSpPr>
        <p:spPr bwMode="auto">
          <a:xfrm>
            <a:off x="5121275" y="368458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5</a:t>
            </a:r>
          </a:p>
        </p:txBody>
      </p:sp>
      <p:sp>
        <p:nvSpPr>
          <p:cNvPr id="61485" name="AutoShape 29">
            <a:hlinkClick r:id="" action="ppaction://noaction" highlightClick="1"/>
          </p:cNvPr>
          <p:cNvSpPr>
            <a:spLocks noChangeArrowheads="1"/>
          </p:cNvSpPr>
          <p:nvPr/>
        </p:nvSpPr>
        <p:spPr bwMode="auto">
          <a:xfrm>
            <a:off x="5126038" y="505618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1</a:t>
            </a:r>
          </a:p>
        </p:txBody>
      </p:sp>
      <p:cxnSp>
        <p:nvCxnSpPr>
          <p:cNvPr id="67" name="Straight Arrow Connector 66"/>
          <p:cNvCxnSpPr>
            <a:stCxn id="61447" idx="3"/>
            <a:endCxn id="61452" idx="1"/>
          </p:cNvCxnSpPr>
          <p:nvPr/>
        </p:nvCxnSpPr>
        <p:spPr>
          <a:xfrm>
            <a:off x="6708775" y="5464175"/>
            <a:ext cx="168275" cy="7938"/>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1447" idx="2"/>
            <a:endCxn id="61454" idx="0"/>
          </p:cNvCxnSpPr>
          <p:nvPr/>
        </p:nvCxnSpPr>
        <p:spPr>
          <a:xfrm>
            <a:off x="6019800" y="5815013"/>
            <a:ext cx="0" cy="134937"/>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1452" idx="2"/>
            <a:endCxn id="61455" idx="0"/>
          </p:cNvCxnSpPr>
          <p:nvPr/>
        </p:nvCxnSpPr>
        <p:spPr>
          <a:xfrm>
            <a:off x="7758113" y="5632450"/>
            <a:ext cx="6350" cy="185738"/>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1456" idx="2"/>
            <a:endCxn id="61452" idx="0"/>
          </p:cNvCxnSpPr>
          <p:nvPr/>
        </p:nvCxnSpPr>
        <p:spPr>
          <a:xfrm>
            <a:off x="7758113" y="5164138"/>
            <a:ext cx="0" cy="147637"/>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61490" name="AutoShape 79"/>
          <p:cNvCxnSpPr>
            <a:cxnSpLocks noChangeShapeType="1"/>
            <a:endCxn id="61471" idx="3"/>
          </p:cNvCxnSpPr>
          <p:nvPr/>
        </p:nvCxnSpPr>
        <p:spPr bwMode="auto">
          <a:xfrm flipH="1">
            <a:off x="4327525" y="6200775"/>
            <a:ext cx="722313" cy="3175"/>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91" name="AutoShape 68">
            <a:hlinkClick r:id="" action="ppaction://noaction" highlightClick="1"/>
          </p:cNvPr>
          <p:cNvSpPr>
            <a:spLocks noChangeArrowheads="1"/>
          </p:cNvSpPr>
          <p:nvPr/>
        </p:nvSpPr>
        <p:spPr bwMode="auto">
          <a:xfrm>
            <a:off x="8666163" y="5332413"/>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2</a:t>
            </a:r>
          </a:p>
        </p:txBody>
      </p:sp>
      <p:sp>
        <p:nvSpPr>
          <p:cNvPr id="61492" name="AutoShape 63">
            <a:hlinkClick r:id="" action="ppaction://noaction" highlightClick="1"/>
          </p:cNvPr>
          <p:cNvSpPr>
            <a:spLocks noChangeArrowheads="1"/>
          </p:cNvSpPr>
          <p:nvPr/>
        </p:nvSpPr>
        <p:spPr bwMode="auto">
          <a:xfrm>
            <a:off x="8645525" y="5924550"/>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4</a:t>
            </a:r>
          </a:p>
        </p:txBody>
      </p:sp>
      <p:sp>
        <p:nvSpPr>
          <p:cNvPr id="61493" name="AutoShape 60">
            <a:hlinkClick r:id="" action="ppaction://noaction" highlightClick="1"/>
          </p:cNvPr>
          <p:cNvSpPr>
            <a:spLocks noChangeArrowheads="1"/>
          </p:cNvSpPr>
          <p:nvPr/>
        </p:nvSpPr>
        <p:spPr bwMode="auto">
          <a:xfrm>
            <a:off x="8656638" y="4852988"/>
            <a:ext cx="381000" cy="304800"/>
          </a:xfrm>
          <a:prstGeom prst="actionButtonBlank">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a:latin typeface="Browallia New" panose="020B0604020202020204" pitchFamily="34" charset="-34"/>
                <a:cs typeface="Browallia New" panose="020B0604020202020204" pitchFamily="34" charset="-34"/>
              </a:rPr>
              <a:t>5</a:t>
            </a:r>
          </a:p>
        </p:txBody>
      </p:sp>
      <p:cxnSp>
        <p:nvCxnSpPr>
          <p:cNvPr id="87" name="Straight Arrow Connector 86"/>
          <p:cNvCxnSpPr>
            <a:stCxn id="61472" idx="0"/>
            <a:endCxn id="61450" idx="2"/>
          </p:cNvCxnSpPr>
          <p:nvPr/>
        </p:nvCxnSpPr>
        <p:spPr>
          <a:xfrm flipV="1">
            <a:off x="1370013" y="5516563"/>
            <a:ext cx="3175" cy="360362"/>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61495" name="Rectangle 11"/>
          <p:cNvSpPr>
            <a:spLocks noChangeArrowheads="1"/>
          </p:cNvSpPr>
          <p:nvPr/>
        </p:nvSpPr>
        <p:spPr bwMode="auto">
          <a:xfrm>
            <a:off x="20638" y="-80963"/>
            <a:ext cx="9144000" cy="412751"/>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altLang="en-US" sz="2600" b="1">
                <a:solidFill>
                  <a:schemeClr val="bg1"/>
                </a:solidFill>
                <a:latin typeface="Browallia New" panose="020B0604020202020204" pitchFamily="34" charset="-34"/>
                <a:cs typeface="Browallia New" panose="020B0604020202020204" pitchFamily="34" charset="-34"/>
              </a:rPr>
              <a:t>II –6.1 </a:t>
            </a:r>
            <a:r>
              <a:rPr lang="th-TH" altLang="en-US" sz="2600" b="1">
                <a:solidFill>
                  <a:schemeClr val="bg1"/>
                </a:solidFill>
                <a:latin typeface="Browallia New" panose="020B0604020202020204" pitchFamily="34" charset="-34"/>
                <a:cs typeface="Browallia New" panose="020B0604020202020204" pitchFamily="34" charset="-34"/>
              </a:rPr>
              <a:t>การกำกับดูแลและสิ่งแวดล้อมสนับสนุน</a:t>
            </a:r>
            <a:r>
              <a:rPr lang="en-US" altLang="en-US" sz="2600" b="1">
                <a:solidFill>
                  <a:schemeClr val="bg1"/>
                </a:solidFill>
                <a:latin typeface="Browallia New" panose="020B0604020202020204" pitchFamily="34" charset="-34"/>
                <a:cs typeface="Browallia New" panose="020B0604020202020204" pitchFamily="34" charset="-34"/>
              </a:rPr>
              <a:t> (Oversight and Supportive Environment )</a:t>
            </a:r>
            <a:endParaRPr lang="th-TH" altLang="en-US" sz="2600" b="1">
              <a:solidFill>
                <a:schemeClr val="bg1"/>
              </a:solidFill>
              <a:latin typeface="Browallia New" panose="020B0604020202020204" pitchFamily="34" charset="-34"/>
              <a:cs typeface="Browallia New" panose="020B0604020202020204" pitchFamily="34" charset="-34"/>
            </a:endParaRPr>
          </a:p>
        </p:txBody>
      </p:sp>
      <p:sp>
        <p:nvSpPr>
          <p:cNvPr id="61496" name="Text Box 12"/>
          <p:cNvSpPr txBox="1">
            <a:spLocks noChangeArrowheads="1"/>
          </p:cNvSpPr>
          <p:nvPr/>
        </p:nvSpPr>
        <p:spPr bwMode="auto">
          <a:xfrm>
            <a:off x="179388" y="388938"/>
            <a:ext cx="8734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spcBef>
                <a:spcPct val="0"/>
              </a:spcBef>
              <a:buFontTx/>
              <a:buNone/>
            </a:pPr>
            <a:r>
              <a:rPr lang="th-TH" altLang="en-US" sz="2400" b="1">
                <a:latin typeface="Browallia New" panose="020B0604020202020204" pitchFamily="34" charset="-34"/>
                <a:cs typeface="Browallia New" panose="020B0604020202020204" pitchFamily="34" charset="-34"/>
              </a:rPr>
              <a:t>องค์กรสร้างความมั่นใจในระบบการจัดการด้านยาที่ปลอดภัย เหมาะสม และได้ผล รวมทั้งการมียาที่มีคุณภาพสูงพร้อมใช้สำหรับผู้ป่วย ผ่านกลไกกำกับดูแลและสิ่งแวดล้อมสนับสนุน</a:t>
            </a:r>
            <a:r>
              <a:rPr lang="en-US" altLang="en-US" sz="2400" b="1">
                <a:latin typeface="Browallia New" panose="020B0604020202020204" pitchFamily="34" charset="-34"/>
                <a:cs typeface="Browallia New" panose="020B0604020202020204" pitchFamily="34" charset="-34"/>
              </a:rPr>
              <a:t>.</a:t>
            </a:r>
            <a:endParaRPr lang="en-US" altLang="en-US" sz="2400">
              <a:latin typeface="Browallia New" panose="020B0604020202020204" pitchFamily="34" charset="-34"/>
              <a:cs typeface="Browallia New" panose="020B0604020202020204" pitchFamily="34" charset="-34"/>
            </a:endParaRPr>
          </a:p>
        </p:txBody>
      </p:sp>
      <p:sp>
        <p:nvSpPr>
          <p:cNvPr id="61497" name="AutoShape 33">
            <a:hlinkClick r:id="rId3" action="ppaction://hlinksldjump" highlightClick="1"/>
          </p:cNvPr>
          <p:cNvSpPr>
            <a:spLocks noChangeArrowheads="1"/>
          </p:cNvSpPr>
          <p:nvPr/>
        </p:nvSpPr>
        <p:spPr bwMode="auto">
          <a:xfrm>
            <a:off x="1001713" y="1252538"/>
            <a:ext cx="3065462" cy="465137"/>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000" b="1">
                <a:solidFill>
                  <a:schemeClr val="bg1"/>
                </a:solidFill>
                <a:latin typeface="Browallia New" panose="020B0604020202020204" pitchFamily="34" charset="-34"/>
                <a:cs typeface="Browallia New" panose="020B0604020202020204" pitchFamily="34" charset="-34"/>
              </a:rPr>
              <a:t>ก. การกำกับดูแลการจัดการด้านยา</a:t>
            </a:r>
          </a:p>
        </p:txBody>
      </p:sp>
      <p:sp>
        <p:nvSpPr>
          <p:cNvPr id="61498" name="AutoShape 33">
            <a:hlinkClick r:id="rId3" action="ppaction://hlinksldjump" highlightClick="1"/>
          </p:cNvPr>
          <p:cNvSpPr>
            <a:spLocks noChangeArrowheads="1"/>
          </p:cNvSpPr>
          <p:nvPr/>
        </p:nvSpPr>
        <p:spPr bwMode="auto">
          <a:xfrm>
            <a:off x="5867400" y="4292600"/>
            <a:ext cx="2497138" cy="465138"/>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000" b="1">
                <a:solidFill>
                  <a:schemeClr val="bg1"/>
                </a:solidFill>
                <a:latin typeface="Browallia New" panose="020B0604020202020204" pitchFamily="34" charset="-34"/>
                <a:cs typeface="Browallia New" panose="020B0604020202020204" pitchFamily="34" charset="-34"/>
              </a:rPr>
              <a:t>ค. การจัดหาและเก็บรักษายา</a:t>
            </a:r>
          </a:p>
        </p:txBody>
      </p:sp>
      <p:sp>
        <p:nvSpPr>
          <p:cNvPr id="61499" name="AutoShape 33">
            <a:hlinkClick r:id="rId3" action="ppaction://hlinksldjump" highlightClick="1"/>
          </p:cNvPr>
          <p:cNvSpPr>
            <a:spLocks noChangeArrowheads="1"/>
          </p:cNvSpPr>
          <p:nvPr/>
        </p:nvSpPr>
        <p:spPr bwMode="auto">
          <a:xfrm>
            <a:off x="6011863" y="1252538"/>
            <a:ext cx="2230437" cy="452437"/>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th-TH" altLang="en-US" sz="2000" b="1">
                <a:solidFill>
                  <a:schemeClr val="bg1"/>
                </a:solidFill>
                <a:latin typeface="Browallia New" panose="020B0604020202020204" pitchFamily="34" charset="-34"/>
                <a:cs typeface="Browallia New" panose="020B0604020202020204" pitchFamily="34" charset="-34"/>
              </a:rPr>
              <a:t>ข. สิ่งแวดล้อมสนับสนุน</a:t>
            </a:r>
          </a:p>
        </p:txBody>
      </p:sp>
    </p:spTree>
    <p:extLst>
      <p:ext uri="{BB962C8B-B14F-4D97-AF65-F5344CB8AC3E}">
        <p14:creationId xmlns:p14="http://schemas.microsoft.com/office/powerpoint/2010/main" val="463529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spcBef>
                <a:spcPct val="0"/>
              </a:spcBef>
              <a:buFontTx/>
              <a:buNone/>
            </a:pPr>
            <a:fld id="{468CC5B6-C6A9-499F-BC4B-E60DF124788D}" type="slidenum">
              <a:rPr lang="en-US" altLang="en-US" sz="1400" smtClean="0"/>
              <a:pPr>
                <a:spcBef>
                  <a:spcPct val="0"/>
                </a:spcBef>
                <a:buFontTx/>
                <a:buNone/>
              </a:pPr>
              <a:t>29</a:t>
            </a:fld>
            <a:endParaRPr lang="en-US" altLang="en-US" sz="1400" smtClean="0"/>
          </a:p>
        </p:txBody>
      </p:sp>
      <p:sp>
        <p:nvSpPr>
          <p:cNvPr id="9" name="TextBox 8"/>
          <p:cNvSpPr txBox="1"/>
          <p:nvPr/>
        </p:nvSpPr>
        <p:spPr>
          <a:xfrm>
            <a:off x="1187624" y="188640"/>
            <a:ext cx="6840760" cy="646331"/>
          </a:xfrm>
          <a:prstGeom prst="rect">
            <a:avLst/>
          </a:prstGeom>
          <a:solidFill>
            <a:srgbClr val="0000CC"/>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II-6.1 </a:t>
            </a:r>
            <a:r>
              <a:rPr lang="th-TH" sz="3600" b="1" dirty="0">
                <a:solidFill>
                  <a:schemeClr val="bg1"/>
                </a:solidFill>
                <a:latin typeface="BrowalliaUPC" panose="020B0604020202020204" pitchFamily="34" charset="-34"/>
                <a:cs typeface="BrowalliaUPC" panose="020B0604020202020204" pitchFamily="34" charset="-34"/>
              </a:rPr>
              <a:t>ก.(</a:t>
            </a:r>
            <a:r>
              <a:rPr lang="en-US" sz="3600" b="1" dirty="0">
                <a:solidFill>
                  <a:schemeClr val="bg1"/>
                </a:solidFill>
                <a:latin typeface="BrowalliaUPC" panose="020B0604020202020204" pitchFamily="34" charset="-34"/>
                <a:cs typeface="BrowalliaUPC" panose="020B0604020202020204" pitchFamily="34" charset="-34"/>
              </a:rPr>
              <a:t>5</a:t>
            </a:r>
            <a:r>
              <a:rPr lang="th-TH" sz="3600" b="1" dirty="0">
                <a:solidFill>
                  <a:schemeClr val="bg1"/>
                </a:solidFill>
                <a:latin typeface="BrowalliaUPC" panose="020B0604020202020204" pitchFamily="34" charset="-34"/>
                <a:cs typeface="BrowalliaUPC" panose="020B0604020202020204" pitchFamily="34" charset="-34"/>
              </a:rPr>
              <a:t>)</a:t>
            </a:r>
            <a:r>
              <a:rPr lang="en-US" sz="3600" b="1" dirty="0">
                <a:solidFill>
                  <a:schemeClr val="bg1"/>
                </a:solidFill>
                <a:latin typeface="BrowalliaUPC" panose="020B0604020202020204" pitchFamily="34" charset="-34"/>
                <a:cs typeface="BrowalliaUPC" panose="020B0604020202020204" pitchFamily="34" charset="-34"/>
              </a:rPr>
              <a:t> RDU</a:t>
            </a:r>
          </a:p>
        </p:txBody>
      </p:sp>
      <p:sp>
        <p:nvSpPr>
          <p:cNvPr id="63494" name="Rectangle 2"/>
          <p:cNvSpPr>
            <a:spLocks noChangeArrowheads="1"/>
          </p:cNvSpPr>
          <p:nvPr/>
        </p:nvSpPr>
        <p:spPr bwMode="auto">
          <a:xfrm>
            <a:off x="469900" y="1125538"/>
            <a:ext cx="8205788"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nSpc>
                <a:spcPct val="107000"/>
              </a:lnSpc>
              <a:spcBef>
                <a:spcPct val="0"/>
              </a:spcBef>
              <a:buFontTx/>
              <a:buNone/>
            </a:pPr>
            <a:r>
              <a:rPr lang="th-TH"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องค์กร (โดย </a:t>
            </a:r>
            <a:r>
              <a:rPr lang="en-US"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PTC</a:t>
            </a:r>
            <a:r>
              <a:rPr lang="th-TH"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 ดำเนินการ</a:t>
            </a:r>
            <a:r>
              <a:rPr lang="th-TH" altLang="en-US" sz="2800" b="1">
                <a:solidFill>
                  <a:srgbClr val="0000FF"/>
                </a:solidFill>
                <a:latin typeface="BrowalliaUPC" panose="020B0604020202020204" pitchFamily="34" charset="-34"/>
                <a:ea typeface="Calibri" panose="020F0502020204030204" pitchFamily="34" charset="0"/>
                <a:cs typeface="BrowalliaUPC" panose="020B0604020202020204" pitchFamily="34" charset="-34"/>
              </a:rPr>
              <a:t>แผนงานใช้ยาสมเหตุผล </a:t>
            </a:r>
            <a:r>
              <a:rPr lang="th-TH"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a:t>
            </a:r>
            <a:r>
              <a:rPr lang="en-US"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Rational Drug Use Program</a:t>
            </a:r>
            <a:r>
              <a:rPr lang="th-TH"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 และ </a:t>
            </a:r>
            <a:r>
              <a:rPr lang="th-TH" altLang="en-US" sz="2800" b="1">
                <a:solidFill>
                  <a:srgbClr val="0000FF"/>
                </a:solidFill>
                <a:latin typeface="BrowalliaUPC" panose="020B0604020202020204" pitchFamily="34" charset="-34"/>
                <a:ea typeface="Calibri" panose="020F0502020204030204" pitchFamily="34" charset="0"/>
                <a:cs typeface="BrowalliaUPC" panose="020B0604020202020204" pitchFamily="34" charset="-34"/>
              </a:rPr>
              <a:t>แผนงานดูแลการใช้ยาต้านจุลชีพ </a:t>
            </a:r>
            <a:r>
              <a:rPr lang="th-TH"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a:t>
            </a:r>
            <a:r>
              <a:rPr lang="en-US"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Antimicrobial Stewardship Program</a:t>
            </a:r>
            <a:r>
              <a:rPr lang="th-TH"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rPr>
              <a:t>) ด้วยมาตรการร่วมกันหลายประการ เพื่อส่งเสริมการใช้ยาต้านจุลชีพและยาอื่นๆ อย่างเหมาะสม.</a:t>
            </a:r>
            <a:endParaRPr lang="en-US" altLang="en-US" sz="2800">
              <a:solidFill>
                <a:srgbClr val="0000FF"/>
              </a:solidFill>
              <a:latin typeface="BrowalliaUPC" panose="020B0604020202020204" pitchFamily="34" charset="-34"/>
              <a:ea typeface="Calibri" panose="020F0502020204030204" pitchFamily="34" charset="0"/>
              <a:cs typeface="BrowalliaUPC" panose="020B0604020202020204" pitchFamily="34" charset="-34"/>
            </a:endParaRPr>
          </a:p>
        </p:txBody>
      </p:sp>
      <p:sp>
        <p:nvSpPr>
          <p:cNvPr id="7" name="Content Placeholder 2"/>
          <p:cNvSpPr txBox="1">
            <a:spLocks/>
          </p:cNvSpPr>
          <p:nvPr/>
        </p:nvSpPr>
        <p:spPr>
          <a:xfrm>
            <a:off x="492125" y="3122613"/>
            <a:ext cx="7993063" cy="3186112"/>
          </a:xfrm>
          <a:prstGeom prst="rect">
            <a:avLst/>
          </a:prstGeom>
          <a:solidFill>
            <a:srgbClr val="FFFF99"/>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en-US" sz="3600" b="1" dirty="0" smtClean="0">
                <a:latin typeface="BrowalliaUPC" panose="020B0604020202020204" pitchFamily="34" charset="-34"/>
                <a:cs typeface="BrowalliaUPC" panose="020B0604020202020204" pitchFamily="34" charset="-34"/>
              </a:rPr>
              <a:t>RDU Program</a:t>
            </a: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ใช้ </a:t>
            </a:r>
            <a:r>
              <a:rPr lang="en-US" b="1" dirty="0" smtClean="0">
                <a:solidFill>
                  <a:srgbClr val="003399"/>
                </a:solidFill>
                <a:latin typeface="BrowalliaUPC" panose="020B0604020202020204" pitchFamily="34" charset="-34"/>
                <a:cs typeface="BrowalliaUPC" panose="020B0604020202020204" pitchFamily="34" charset="-34"/>
              </a:rPr>
              <a:t>RDU Hospital, PLEASE </a:t>
            </a:r>
            <a:r>
              <a:rPr lang="th-TH" b="1" dirty="0" smtClean="0">
                <a:solidFill>
                  <a:srgbClr val="003399"/>
                </a:solidFill>
                <a:latin typeface="BrowalliaUPC" panose="020B0604020202020204" pitchFamily="34" charset="-34"/>
                <a:cs typeface="BrowalliaUPC" panose="020B0604020202020204" pitchFamily="34" charset="-34"/>
              </a:rPr>
              <a:t>เป็นแนวทางในการดำเนินงานตามบริบทของโรงพยาบาล โดยวิเคราะห์ยาที่มีความเสี่ยงต่อการใช้อย่างไม่สมเหตุผลเพื่อกำหนดลำดับสำคัญของกิจกรรมที่จะดำเนินการ</a:t>
            </a: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ใช้การวัดเพื่อการพัฒนา โดยเลือกตัววัดที่เหมาะสม</a:t>
            </a:r>
          </a:p>
        </p:txBody>
      </p:sp>
    </p:spTree>
    <p:extLst>
      <p:ext uri="{BB962C8B-B14F-4D97-AF65-F5344CB8AC3E}">
        <p14:creationId xmlns:p14="http://schemas.microsoft.com/office/powerpoint/2010/main" val="632917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259632" y="1685032"/>
          <a:ext cx="7162800"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51520" y="260648"/>
            <a:ext cx="6696744" cy="954107"/>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b="1" dirty="0" smtClean="0">
                <a:solidFill>
                  <a:schemeClr val="bg1"/>
                </a:solidFill>
                <a:latin typeface="Browallia New" pitchFamily="34" charset="-34"/>
                <a:cs typeface="FreesiaUPC" pitchFamily="34" charset="-34"/>
              </a:rPr>
              <a:t>องค์กรที่ปฏิบัติตามมาตรฐาน </a:t>
            </a:r>
            <a:r>
              <a:rPr lang="en-US" b="1" dirty="0" smtClean="0">
                <a:solidFill>
                  <a:schemeClr val="bg1"/>
                </a:solidFill>
                <a:latin typeface="Browallia New" pitchFamily="34" charset="-34"/>
                <a:cs typeface="FreesiaUPC" pitchFamily="34" charset="-34"/>
              </a:rPr>
              <a:t>HA </a:t>
            </a:r>
            <a:r>
              <a:rPr lang="th-TH" b="1" dirty="0" smtClean="0">
                <a:solidFill>
                  <a:schemeClr val="bg1"/>
                </a:solidFill>
                <a:latin typeface="Browallia New" pitchFamily="34" charset="-34"/>
                <a:cs typeface="FreesiaUPC" pitchFamily="34" charset="-34"/>
              </a:rPr>
              <a:t>อย่างเต็มที่</a:t>
            </a:r>
          </a:p>
          <a:p>
            <a:pPr algn="ctr">
              <a:defRPr/>
            </a:pPr>
            <a:r>
              <a:rPr lang="th-TH" b="1" dirty="0" smtClean="0">
                <a:solidFill>
                  <a:schemeClr val="bg1"/>
                </a:solidFill>
                <a:latin typeface="Browallia New" pitchFamily="34" charset="-34"/>
                <a:cs typeface="FreesiaUPC" pitchFamily="34" charset="-34"/>
              </a:rPr>
              <a:t>จะเป็นองค์กรในฝัน นำสู่ระบบสุขภาพในฝัน</a:t>
            </a:r>
            <a:endParaRPr lang="en-US" b="1" dirty="0">
              <a:solidFill>
                <a:schemeClr val="bg1"/>
              </a:solidFill>
              <a:latin typeface="Browallia New" pitchFamily="34" charset="-34"/>
              <a:cs typeface="FreesiaUPC" pitchFamily="34" charset="-34"/>
            </a:endParaRPr>
          </a:p>
        </p:txBody>
      </p:sp>
      <p:sp>
        <p:nvSpPr>
          <p:cNvPr id="2" name="TextBox 1"/>
          <p:cNvSpPr txBox="1"/>
          <p:nvPr/>
        </p:nvSpPr>
        <p:spPr>
          <a:xfrm>
            <a:off x="6372200" y="4853384"/>
            <a:ext cx="2304256" cy="830997"/>
          </a:xfrm>
          <a:prstGeom prst="rect">
            <a:avLst/>
          </a:prstGeom>
          <a:noFill/>
        </p:spPr>
        <p:txBody>
          <a:bodyPr wrap="square" rtlCol="0">
            <a:spAutoFit/>
          </a:bodyPr>
          <a:lstStyle/>
          <a:p>
            <a:pPr algn="ctr"/>
            <a:r>
              <a:rPr lang="en-US" sz="2400" dirty="0" smtClean="0"/>
              <a:t>Organization agility</a:t>
            </a:r>
            <a:endParaRPr lang="en-US" sz="2400" dirty="0"/>
          </a:p>
        </p:txBody>
      </p:sp>
      <p:sp>
        <p:nvSpPr>
          <p:cNvPr id="5" name="TextBox 4"/>
          <p:cNvSpPr txBox="1"/>
          <p:nvPr/>
        </p:nvSpPr>
        <p:spPr>
          <a:xfrm>
            <a:off x="6300192" y="2189088"/>
            <a:ext cx="2520280" cy="1200329"/>
          </a:xfrm>
          <a:prstGeom prst="rect">
            <a:avLst/>
          </a:prstGeom>
          <a:noFill/>
        </p:spPr>
        <p:txBody>
          <a:bodyPr wrap="square" rtlCol="0">
            <a:spAutoFit/>
          </a:bodyPr>
          <a:lstStyle/>
          <a:p>
            <a:pPr algn="ctr"/>
            <a:r>
              <a:rPr lang="en-US" sz="2400" dirty="0" smtClean="0"/>
              <a:t>Embed learning into the way we operate</a:t>
            </a:r>
            <a:endParaRPr lang="en-US" sz="2400" dirty="0"/>
          </a:p>
        </p:txBody>
      </p:sp>
      <p:sp>
        <p:nvSpPr>
          <p:cNvPr id="6" name="TextBox 5"/>
          <p:cNvSpPr txBox="1"/>
          <p:nvPr/>
        </p:nvSpPr>
        <p:spPr>
          <a:xfrm>
            <a:off x="179512" y="4349328"/>
            <a:ext cx="2664296" cy="1569660"/>
          </a:xfrm>
          <a:prstGeom prst="rect">
            <a:avLst/>
          </a:prstGeom>
          <a:noFill/>
        </p:spPr>
        <p:txBody>
          <a:bodyPr wrap="square" rtlCol="0">
            <a:spAutoFit/>
          </a:bodyPr>
          <a:lstStyle/>
          <a:p>
            <a:pPr algn="ctr"/>
            <a:r>
              <a:rPr lang="en-US" sz="2400" dirty="0" smtClean="0"/>
              <a:t>Effective RMS</a:t>
            </a:r>
          </a:p>
          <a:p>
            <a:pPr algn="ctr"/>
            <a:r>
              <a:rPr lang="en-US" sz="2400" dirty="0" smtClean="0"/>
              <a:t>Safety mindset, mindfulness, &amp; culture</a:t>
            </a:r>
            <a:endParaRPr lang="en-US" sz="2400" dirty="0"/>
          </a:p>
        </p:txBody>
      </p:sp>
      <p:sp>
        <p:nvSpPr>
          <p:cNvPr id="9" name="TextBox 8"/>
          <p:cNvSpPr txBox="1"/>
          <p:nvPr/>
        </p:nvSpPr>
        <p:spPr>
          <a:xfrm>
            <a:off x="395536" y="2131596"/>
            <a:ext cx="2880320" cy="1569660"/>
          </a:xfrm>
          <a:prstGeom prst="rect">
            <a:avLst/>
          </a:prstGeom>
          <a:noFill/>
        </p:spPr>
        <p:txBody>
          <a:bodyPr wrap="square" rtlCol="0">
            <a:spAutoFit/>
          </a:bodyPr>
          <a:lstStyle/>
          <a:p>
            <a:pPr algn="ctr"/>
            <a:r>
              <a:rPr lang="en-US" sz="2400" dirty="0" smtClean="0"/>
              <a:t>Performance driven</a:t>
            </a:r>
          </a:p>
          <a:p>
            <a:pPr algn="ctr"/>
            <a:r>
              <a:rPr lang="en-US" sz="2400" dirty="0" smtClean="0"/>
              <a:t>System approach</a:t>
            </a:r>
          </a:p>
          <a:p>
            <a:pPr algn="ctr"/>
            <a:r>
              <a:rPr lang="en-US" sz="2400" dirty="0" smtClean="0"/>
              <a:t>Core values </a:t>
            </a:r>
          </a:p>
          <a:p>
            <a:pPr algn="ctr"/>
            <a:r>
              <a:rPr lang="en-US" sz="2400" dirty="0" smtClean="0"/>
              <a:t>CQI</a:t>
            </a:r>
          </a:p>
        </p:txBody>
      </p:sp>
    </p:spTree>
    <p:extLst>
      <p:ext uri="{BB962C8B-B14F-4D97-AF65-F5344CB8AC3E}">
        <p14:creationId xmlns:p14="http://schemas.microsoft.com/office/powerpoint/2010/main" val="139628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DA9BE7E7-4019-48A8-84FD-40227D2680E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C88C9AA-2C14-41DD-8ECE-44DF1C48209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CD1C7E41-7F41-4E74-B97D-B108ED27EE8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42D98F1D-BCF5-4C4B-8DBB-DB69B0F40A9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0"/>
            <a:ext cx="6457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42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16100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63"/>
          <p:cNvSpPr>
            <a:spLocks noChangeArrowheads="1"/>
          </p:cNvSpPr>
          <p:nvPr/>
        </p:nvSpPr>
        <p:spPr bwMode="auto">
          <a:xfrm>
            <a:off x="3048000" y="5145088"/>
            <a:ext cx="4800600" cy="1524000"/>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1800">
              <a:latin typeface="BrowalliaUPC" panose="020B0604020202020204" pitchFamily="34" charset="-34"/>
              <a:cs typeface="BrowalliaUPC" panose="020B0604020202020204" pitchFamily="34" charset="-34"/>
            </a:endParaRPr>
          </a:p>
        </p:txBody>
      </p:sp>
      <p:sp>
        <p:nvSpPr>
          <p:cNvPr id="98307" name="Rectangle 1071"/>
          <p:cNvSpPr>
            <a:spLocks noChangeArrowheads="1"/>
          </p:cNvSpPr>
          <p:nvPr/>
        </p:nvSpPr>
        <p:spPr bwMode="auto">
          <a:xfrm>
            <a:off x="3200400" y="5862638"/>
            <a:ext cx="4419600" cy="735012"/>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1800">
              <a:latin typeface="BrowalliaUPC" panose="020B0604020202020204" pitchFamily="34" charset="-34"/>
              <a:cs typeface="BrowalliaUPC" panose="020B0604020202020204" pitchFamily="34" charset="-34"/>
            </a:endParaRPr>
          </a:p>
        </p:txBody>
      </p:sp>
      <p:sp>
        <p:nvSpPr>
          <p:cNvPr id="98308" name="Rectangle 1044"/>
          <p:cNvSpPr>
            <a:spLocks noChangeArrowheads="1"/>
          </p:cNvSpPr>
          <p:nvPr/>
        </p:nvSpPr>
        <p:spPr bwMode="auto">
          <a:xfrm>
            <a:off x="2438400" y="1676400"/>
            <a:ext cx="4452938" cy="3276600"/>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1800">
              <a:latin typeface="BrowalliaUPC" panose="020B0604020202020204" pitchFamily="34" charset="-34"/>
              <a:cs typeface="BrowalliaUPC" panose="020B0604020202020204" pitchFamily="34" charset="-34"/>
            </a:endParaRPr>
          </a:p>
        </p:txBody>
      </p:sp>
      <p:sp>
        <p:nvSpPr>
          <p:cNvPr id="98309" name="Rectangle 1043"/>
          <p:cNvSpPr>
            <a:spLocks noChangeArrowheads="1"/>
          </p:cNvSpPr>
          <p:nvPr/>
        </p:nvSpPr>
        <p:spPr bwMode="auto">
          <a:xfrm>
            <a:off x="2608263" y="1752600"/>
            <a:ext cx="2362200" cy="1371600"/>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1800">
              <a:latin typeface="BrowalliaUPC" panose="020B0604020202020204" pitchFamily="34" charset="-34"/>
              <a:cs typeface="BrowalliaUPC" panose="020B0604020202020204" pitchFamily="34" charset="-34"/>
            </a:endParaRPr>
          </a:p>
        </p:txBody>
      </p:sp>
      <p:sp>
        <p:nvSpPr>
          <p:cNvPr id="98310" name="Rectangle 1042"/>
          <p:cNvSpPr>
            <a:spLocks noChangeArrowheads="1"/>
          </p:cNvSpPr>
          <p:nvPr/>
        </p:nvSpPr>
        <p:spPr bwMode="auto">
          <a:xfrm>
            <a:off x="2608263" y="3421063"/>
            <a:ext cx="4114800" cy="1447800"/>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1800">
              <a:latin typeface="BrowalliaUPC" panose="020B0604020202020204" pitchFamily="34" charset="-34"/>
              <a:cs typeface="BrowalliaUPC" panose="020B0604020202020204" pitchFamily="34" charset="-34"/>
            </a:endParaRPr>
          </a:p>
        </p:txBody>
      </p:sp>
      <p:sp>
        <p:nvSpPr>
          <p:cNvPr id="98311" name="Text Box 1027"/>
          <p:cNvSpPr txBox="1">
            <a:spLocks noChangeArrowheads="1"/>
          </p:cNvSpPr>
          <p:nvPr/>
        </p:nvSpPr>
        <p:spPr bwMode="auto">
          <a:xfrm>
            <a:off x="395288" y="908050"/>
            <a:ext cx="828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ct val="0"/>
              </a:spcBef>
              <a:buFontTx/>
              <a:buNone/>
            </a:pPr>
            <a:r>
              <a:rPr lang="th-TH" altLang="en-US" sz="2400" b="1">
                <a:latin typeface="BrowalliaUPC" panose="020B0604020202020204" pitchFamily="34" charset="-34"/>
                <a:cs typeface="BrowalliaUPC" panose="020B0604020202020204" pitchFamily="34" charset="-34"/>
              </a:rPr>
              <a:t>ทีมผู้ให้บริการสร้างความร่วมมือและประสานงานเพื่อให้มีการติดตาม และดูแลผู้ป่วยต่อเนื่องที่ให้ผลดี.</a:t>
            </a:r>
          </a:p>
        </p:txBody>
      </p:sp>
      <p:sp>
        <p:nvSpPr>
          <p:cNvPr id="98312" name="Text Box 1028"/>
          <p:cNvSpPr txBox="1">
            <a:spLocks noChangeArrowheads="1"/>
          </p:cNvSpPr>
          <p:nvPr/>
        </p:nvSpPr>
        <p:spPr bwMode="auto">
          <a:xfrm>
            <a:off x="3141663" y="1828800"/>
            <a:ext cx="1752600" cy="341313"/>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ระบบนัดหมาย</a:t>
            </a:r>
          </a:p>
        </p:txBody>
      </p:sp>
      <p:sp>
        <p:nvSpPr>
          <p:cNvPr id="98313" name="Text Box 1032"/>
          <p:cNvSpPr txBox="1">
            <a:spLocks noChangeArrowheads="1"/>
          </p:cNvSpPr>
          <p:nvPr/>
        </p:nvSpPr>
        <p:spPr bwMode="auto">
          <a:xfrm>
            <a:off x="3141663" y="2444750"/>
            <a:ext cx="1752600" cy="598488"/>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ระบบช่วยเหลือ/</a:t>
            </a:r>
          </a:p>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ให้คำปรึกษา</a:t>
            </a:r>
          </a:p>
        </p:txBody>
      </p:sp>
      <p:sp>
        <p:nvSpPr>
          <p:cNvPr id="98314" name="Text Box 1033"/>
          <p:cNvSpPr txBox="1">
            <a:spLocks noChangeArrowheads="1"/>
          </p:cNvSpPr>
          <p:nvPr/>
        </p:nvSpPr>
        <p:spPr bwMode="auto">
          <a:xfrm>
            <a:off x="3941763" y="3530600"/>
            <a:ext cx="1435100" cy="341313"/>
          </a:xfrm>
          <a:prstGeom prst="rect">
            <a:avLst/>
          </a:prstGeom>
          <a:solidFill>
            <a:schemeClr val="accent5">
              <a:lumMod val="60000"/>
              <a:lumOff val="40000"/>
            </a:schemeClr>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สร้างความร่วมมือ</a:t>
            </a:r>
          </a:p>
        </p:txBody>
      </p:sp>
      <p:sp>
        <p:nvSpPr>
          <p:cNvPr id="98315" name="Text Box 1034"/>
          <p:cNvSpPr txBox="1">
            <a:spLocks noChangeArrowheads="1"/>
          </p:cNvSpPr>
          <p:nvPr/>
        </p:nvSpPr>
        <p:spPr bwMode="auto">
          <a:xfrm>
            <a:off x="5648325" y="2395538"/>
            <a:ext cx="1082675" cy="341312"/>
          </a:xfrm>
          <a:prstGeom prst="rect">
            <a:avLst/>
          </a:prstGeom>
          <a:solidFill>
            <a:schemeClr val="accent5">
              <a:lumMod val="60000"/>
              <a:lumOff val="40000"/>
            </a:schemeClr>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สื่อสารข้อมูล</a:t>
            </a:r>
          </a:p>
        </p:txBody>
      </p:sp>
      <p:sp>
        <p:nvSpPr>
          <p:cNvPr id="98316" name="Text Box 1035"/>
          <p:cNvSpPr txBox="1">
            <a:spLocks noChangeArrowheads="1"/>
          </p:cNvSpPr>
          <p:nvPr/>
        </p:nvSpPr>
        <p:spPr bwMode="auto">
          <a:xfrm>
            <a:off x="5918200" y="5221288"/>
            <a:ext cx="1685925" cy="561975"/>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dirty="0">
                <a:latin typeface="BrowalliaUPC" panose="020B0604020202020204" pitchFamily="34" charset="-34"/>
                <a:cs typeface="BrowalliaUPC" panose="020B0604020202020204" pitchFamily="34" charset="-34"/>
              </a:rPr>
              <a:t>ทบทวนเวชระเบียน</a:t>
            </a:r>
          </a:p>
          <a:p>
            <a:pPr algn="ctr" eaLnBrk="1" hangingPunct="1">
              <a:lnSpc>
                <a:spcPct val="90000"/>
              </a:lnSpc>
              <a:spcBef>
                <a:spcPct val="0"/>
              </a:spcBef>
              <a:buFontTx/>
              <a:buNone/>
            </a:pPr>
            <a:r>
              <a:rPr lang="th-TH" altLang="en-US" sz="1600" dirty="0">
                <a:latin typeface="BrowalliaUPC" panose="020B0604020202020204" pitchFamily="34" charset="-34"/>
                <a:cs typeface="BrowalliaUPC" panose="020B0604020202020204" pitchFamily="34" charset="-34"/>
              </a:rPr>
              <a:t>ข้อมูลในการดูแลต่อเนื่อง</a:t>
            </a:r>
          </a:p>
        </p:txBody>
      </p:sp>
      <p:sp>
        <p:nvSpPr>
          <p:cNvPr id="98317" name="Text Box 1036"/>
          <p:cNvSpPr txBox="1">
            <a:spLocks noChangeArrowheads="1"/>
          </p:cNvSpPr>
          <p:nvPr/>
        </p:nvSpPr>
        <p:spPr bwMode="auto">
          <a:xfrm>
            <a:off x="3019425" y="4189413"/>
            <a:ext cx="1181100" cy="590550"/>
          </a:xfrm>
          <a:prstGeom prst="rect">
            <a:avLst/>
          </a:prstGeom>
          <a:solidFill>
            <a:schemeClr val="accent5">
              <a:lumMod val="60000"/>
              <a:lumOff val="40000"/>
            </a:schemeClr>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ติดตาม</a:t>
            </a:r>
            <a:endParaRPr lang="en-US" altLang="en-US" sz="1800" b="1">
              <a:latin typeface="BrowalliaUPC" panose="020B0604020202020204" pitchFamily="34" charset="-34"/>
              <a:cs typeface="BrowalliaUPC" panose="020B0604020202020204" pitchFamily="34" charset="-34"/>
            </a:endParaRPr>
          </a:p>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การดูแลผู้ป่วย</a:t>
            </a:r>
          </a:p>
        </p:txBody>
      </p:sp>
      <p:sp>
        <p:nvSpPr>
          <p:cNvPr id="98318" name="Rectangle 1037"/>
          <p:cNvSpPr>
            <a:spLocks noChangeArrowheads="1"/>
          </p:cNvSpPr>
          <p:nvPr/>
        </p:nvSpPr>
        <p:spPr bwMode="auto">
          <a:xfrm>
            <a:off x="7250113" y="2681288"/>
            <a:ext cx="1714500" cy="12747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400" b="1">
                <a:latin typeface="BrowalliaUPC" panose="020B0604020202020204" pitchFamily="34" charset="-34"/>
                <a:cs typeface="BrowalliaUPC" panose="020B0604020202020204" pitchFamily="34" charset="-34"/>
              </a:rPr>
              <a:t>ผู้ป่วยได้รับ</a:t>
            </a:r>
          </a:p>
          <a:p>
            <a:pPr algn="ctr" eaLnBrk="1" hangingPunct="1">
              <a:lnSpc>
                <a:spcPct val="80000"/>
              </a:lnSpc>
              <a:spcBef>
                <a:spcPct val="0"/>
              </a:spcBef>
              <a:buFontTx/>
              <a:buNone/>
            </a:pPr>
            <a:r>
              <a:rPr lang="th-TH" altLang="en-US" sz="2400" b="1">
                <a:latin typeface="BrowalliaUPC" panose="020B0604020202020204" pitchFamily="34" charset="-34"/>
                <a:cs typeface="BrowalliaUPC" panose="020B0604020202020204" pitchFamily="34" charset="-34"/>
              </a:rPr>
              <a:t>การดูแลต่อเนื่อง</a:t>
            </a:r>
          </a:p>
          <a:p>
            <a:pPr algn="ctr" eaLnBrk="1" hangingPunct="1">
              <a:lnSpc>
                <a:spcPct val="80000"/>
              </a:lnSpc>
              <a:spcBef>
                <a:spcPct val="0"/>
              </a:spcBef>
              <a:buFontTx/>
              <a:buNone/>
            </a:pPr>
            <a:r>
              <a:rPr lang="th-TH" altLang="en-US" sz="2400" b="1">
                <a:latin typeface="BrowalliaUPC" panose="020B0604020202020204" pitchFamily="34" charset="-34"/>
                <a:cs typeface="BrowalliaUPC" panose="020B0604020202020204" pitchFamily="34" charset="-34"/>
              </a:rPr>
              <a:t>และตอบสนอง</a:t>
            </a:r>
          </a:p>
          <a:p>
            <a:pPr algn="ctr" eaLnBrk="1" hangingPunct="1">
              <a:lnSpc>
                <a:spcPct val="80000"/>
              </a:lnSpc>
              <a:spcBef>
                <a:spcPct val="0"/>
              </a:spcBef>
              <a:buFontTx/>
              <a:buNone/>
            </a:pPr>
            <a:r>
              <a:rPr lang="th-TH" altLang="en-US" sz="2400" b="1">
                <a:latin typeface="BrowalliaUPC" panose="020B0604020202020204" pitchFamily="34" charset="-34"/>
                <a:cs typeface="BrowalliaUPC" panose="020B0604020202020204" pitchFamily="34" charset="-34"/>
              </a:rPr>
              <a:t>ความต้องการ</a:t>
            </a:r>
          </a:p>
        </p:txBody>
      </p:sp>
      <p:sp>
        <p:nvSpPr>
          <p:cNvPr id="98319" name="Text Box 1039"/>
          <p:cNvSpPr txBox="1">
            <a:spLocks noChangeArrowheads="1"/>
          </p:cNvSpPr>
          <p:nvPr/>
        </p:nvSpPr>
        <p:spPr bwMode="auto">
          <a:xfrm>
            <a:off x="4891088" y="4189413"/>
            <a:ext cx="1473200" cy="590550"/>
          </a:xfrm>
          <a:prstGeom prst="rect">
            <a:avLst/>
          </a:prstGeom>
          <a:solidFill>
            <a:schemeClr val="accent5">
              <a:lumMod val="60000"/>
              <a:lumOff val="40000"/>
            </a:schemeClr>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บูรณาการกิจกรรม</a:t>
            </a:r>
          </a:p>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สร้างเสริมสุขภาพ</a:t>
            </a:r>
          </a:p>
        </p:txBody>
      </p:sp>
      <p:sp>
        <p:nvSpPr>
          <p:cNvPr id="98320" name="Text Box 1040"/>
          <p:cNvSpPr txBox="1">
            <a:spLocks noChangeArrowheads="1"/>
          </p:cNvSpPr>
          <p:nvPr/>
        </p:nvSpPr>
        <p:spPr bwMode="auto">
          <a:xfrm>
            <a:off x="5765800" y="6061075"/>
            <a:ext cx="1254125" cy="341313"/>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ติดตามผล</a:t>
            </a:r>
          </a:p>
        </p:txBody>
      </p:sp>
      <p:sp>
        <p:nvSpPr>
          <p:cNvPr id="98321" name="Text Box 1041"/>
          <p:cNvSpPr txBox="1">
            <a:spLocks noChangeArrowheads="1"/>
          </p:cNvSpPr>
          <p:nvPr/>
        </p:nvSpPr>
        <p:spPr bwMode="auto">
          <a:xfrm>
            <a:off x="3370263" y="5937250"/>
            <a:ext cx="769937" cy="590550"/>
          </a:xfrm>
          <a:prstGeom prst="rect">
            <a:avLst/>
          </a:prstGeom>
          <a:solidFill>
            <a:schemeClr val="accent5">
              <a:lumMod val="60000"/>
              <a:lumOff val="40000"/>
            </a:schemeClr>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ปรับปรุง</a:t>
            </a:r>
            <a:endParaRPr lang="en-US" altLang="en-US" sz="1800" b="1">
              <a:latin typeface="BrowalliaUPC" panose="020B0604020202020204" pitchFamily="34" charset="-34"/>
              <a:cs typeface="BrowalliaUPC" panose="020B0604020202020204" pitchFamily="34" charset="-34"/>
            </a:endParaRPr>
          </a:p>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วางแผน</a:t>
            </a:r>
          </a:p>
        </p:txBody>
      </p:sp>
      <p:cxnSp>
        <p:nvCxnSpPr>
          <p:cNvPr id="98322" name="AutoShape 1046"/>
          <p:cNvCxnSpPr>
            <a:cxnSpLocks noChangeShapeType="1"/>
            <a:stCxn id="98316" idx="1"/>
            <a:endCxn id="98321" idx="3"/>
          </p:cNvCxnSpPr>
          <p:nvPr/>
        </p:nvCxnSpPr>
        <p:spPr bwMode="auto">
          <a:xfrm rot="10800000" flipV="1">
            <a:off x="4140200" y="5502275"/>
            <a:ext cx="1778000" cy="730250"/>
          </a:xfrm>
          <a:prstGeom prst="bentConnector3">
            <a:avLst>
              <a:gd name="adj1" fmla="val 50000"/>
            </a:avLst>
          </a:prstGeom>
          <a:noFill/>
          <a:ln w="28575">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8323" name="AutoShape 1047"/>
          <p:cNvCxnSpPr>
            <a:cxnSpLocks noChangeShapeType="1"/>
            <a:stCxn id="98320" idx="1"/>
            <a:endCxn id="98321" idx="3"/>
          </p:cNvCxnSpPr>
          <p:nvPr/>
        </p:nvCxnSpPr>
        <p:spPr bwMode="auto">
          <a:xfrm rot="10800000" flipV="1">
            <a:off x="4140200" y="6232525"/>
            <a:ext cx="1625600" cy="0"/>
          </a:xfrm>
          <a:prstGeom prst="bentConnector3">
            <a:avLst>
              <a:gd name="adj1" fmla="val 50000"/>
            </a:avLst>
          </a:prstGeom>
          <a:noFill/>
          <a:ln w="28575">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8324" name="AutoShape 1049"/>
          <p:cNvCxnSpPr>
            <a:cxnSpLocks noChangeShapeType="1"/>
            <a:stCxn id="98318" idx="2"/>
            <a:endCxn id="98316" idx="3"/>
          </p:cNvCxnSpPr>
          <p:nvPr/>
        </p:nvCxnSpPr>
        <p:spPr bwMode="auto">
          <a:xfrm rot="5400000">
            <a:off x="7082631" y="4477544"/>
            <a:ext cx="1546225" cy="503238"/>
          </a:xfrm>
          <a:prstGeom prst="bentConnector2">
            <a:avLst/>
          </a:prstGeom>
          <a:noFill/>
          <a:ln w="38100">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8325" name="AutoShape 1050"/>
          <p:cNvCxnSpPr>
            <a:cxnSpLocks noChangeShapeType="1"/>
            <a:stCxn id="98318" idx="2"/>
            <a:endCxn id="98307" idx="3"/>
          </p:cNvCxnSpPr>
          <p:nvPr/>
        </p:nvCxnSpPr>
        <p:spPr bwMode="auto">
          <a:xfrm rot="5400000">
            <a:off x="6726238" y="4849812"/>
            <a:ext cx="2274888" cy="487363"/>
          </a:xfrm>
          <a:prstGeom prst="bentConnector2">
            <a:avLst/>
          </a:prstGeom>
          <a:noFill/>
          <a:ln w="38100">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98326" name="AutoShape 1051">
            <a:hlinkClick r:id="" action="ppaction://noaction" highlightClick="1"/>
          </p:cNvPr>
          <p:cNvSpPr>
            <a:spLocks noChangeArrowheads="1"/>
          </p:cNvSpPr>
          <p:nvPr/>
        </p:nvSpPr>
        <p:spPr bwMode="auto">
          <a:xfrm>
            <a:off x="5961063" y="19812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6</a:t>
            </a:r>
          </a:p>
        </p:txBody>
      </p:sp>
      <p:sp>
        <p:nvSpPr>
          <p:cNvPr id="98327" name="AutoShape 1052">
            <a:hlinkClick r:id="" action="ppaction://noaction" highlightClick="1"/>
          </p:cNvPr>
          <p:cNvSpPr>
            <a:spLocks noChangeArrowheads="1"/>
          </p:cNvSpPr>
          <p:nvPr/>
        </p:nvSpPr>
        <p:spPr bwMode="auto">
          <a:xfrm>
            <a:off x="2684463" y="228600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4</a:t>
            </a:r>
          </a:p>
        </p:txBody>
      </p:sp>
      <p:sp>
        <p:nvSpPr>
          <p:cNvPr id="98328" name="AutoShape 1053">
            <a:hlinkClick r:id="" action="ppaction://noaction" highlightClick="1"/>
          </p:cNvPr>
          <p:cNvSpPr>
            <a:spLocks noChangeArrowheads="1"/>
          </p:cNvSpPr>
          <p:nvPr/>
        </p:nvSpPr>
        <p:spPr bwMode="auto">
          <a:xfrm>
            <a:off x="2684463" y="3497263"/>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5</a:t>
            </a:r>
          </a:p>
        </p:txBody>
      </p:sp>
      <p:sp>
        <p:nvSpPr>
          <p:cNvPr id="98329" name="AutoShape 1054">
            <a:hlinkClick r:id="" action="ppaction://noaction" highlightClick="1"/>
          </p:cNvPr>
          <p:cNvSpPr>
            <a:spLocks noChangeArrowheads="1"/>
          </p:cNvSpPr>
          <p:nvPr/>
        </p:nvSpPr>
        <p:spPr bwMode="auto">
          <a:xfrm>
            <a:off x="5486400" y="5153025"/>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7</a:t>
            </a:r>
          </a:p>
        </p:txBody>
      </p:sp>
      <p:sp>
        <p:nvSpPr>
          <p:cNvPr id="98330" name="AutoShape 1055">
            <a:hlinkClick r:id="" action="ppaction://noaction" highlightClick="1"/>
          </p:cNvPr>
          <p:cNvSpPr>
            <a:spLocks noChangeArrowheads="1"/>
          </p:cNvSpPr>
          <p:nvPr/>
        </p:nvSpPr>
        <p:spPr bwMode="auto">
          <a:xfrm>
            <a:off x="7070725" y="6092825"/>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8</a:t>
            </a:r>
          </a:p>
        </p:txBody>
      </p:sp>
      <p:cxnSp>
        <p:nvCxnSpPr>
          <p:cNvPr id="98331" name="AutoShape 1056"/>
          <p:cNvCxnSpPr>
            <a:cxnSpLocks noChangeShapeType="1"/>
            <a:stCxn id="98314" idx="2"/>
            <a:endCxn id="98319" idx="0"/>
          </p:cNvCxnSpPr>
          <p:nvPr/>
        </p:nvCxnSpPr>
        <p:spPr bwMode="auto">
          <a:xfrm rot="16200000" flipH="1">
            <a:off x="4987926" y="3549650"/>
            <a:ext cx="311150" cy="968375"/>
          </a:xfrm>
          <a:prstGeom prst="bentConnector3">
            <a:avLst>
              <a:gd name="adj1" fmla="val 49491"/>
            </a:avLst>
          </a:prstGeom>
          <a:noFill/>
          <a:ln w="28575">
            <a:solidFill>
              <a:schemeClr val="accent2"/>
            </a:solidFill>
            <a:miter lim="800000"/>
            <a:headEnd/>
            <a:tailEnd type="triangle" w="med" len="med"/>
          </a:ln>
          <a:extLst>
            <a:ext uri="{909E8E84-426E-40DD-AFC4-6F175D3DCCD1}">
              <a14:hiddenFill xmlns:a14="http://schemas.microsoft.com/office/drawing/2010/main">
                <a:noFill/>
              </a14:hiddenFill>
            </a:ext>
          </a:extLst>
        </p:spPr>
      </p:cxnSp>
      <p:cxnSp>
        <p:nvCxnSpPr>
          <p:cNvPr id="98332" name="AutoShape 1057"/>
          <p:cNvCxnSpPr>
            <a:cxnSpLocks noChangeShapeType="1"/>
            <a:stCxn id="98314" idx="2"/>
            <a:endCxn id="98317" idx="0"/>
          </p:cNvCxnSpPr>
          <p:nvPr/>
        </p:nvCxnSpPr>
        <p:spPr bwMode="auto">
          <a:xfrm rot="5400000">
            <a:off x="3979863" y="3509963"/>
            <a:ext cx="311150" cy="1047750"/>
          </a:xfrm>
          <a:prstGeom prst="bentConnector3">
            <a:avLst>
              <a:gd name="adj1" fmla="val 49491"/>
            </a:avLst>
          </a:prstGeom>
          <a:noFill/>
          <a:ln w="28575">
            <a:solidFill>
              <a:schemeClr val="accent2"/>
            </a:solidFill>
            <a:miter lim="800000"/>
            <a:headEnd/>
            <a:tailEnd type="triangle" w="med" len="med"/>
          </a:ln>
          <a:extLst>
            <a:ext uri="{909E8E84-426E-40DD-AFC4-6F175D3DCCD1}">
              <a14:hiddenFill xmlns:a14="http://schemas.microsoft.com/office/drawing/2010/main">
                <a:noFill/>
              </a14:hiddenFill>
            </a:ext>
          </a:extLst>
        </p:spPr>
      </p:cxnSp>
      <p:sp>
        <p:nvSpPr>
          <p:cNvPr id="98333" name="Line 1058"/>
          <p:cNvSpPr>
            <a:spLocks noChangeShapeType="1"/>
          </p:cNvSpPr>
          <p:nvPr/>
        </p:nvSpPr>
        <p:spPr bwMode="auto">
          <a:xfrm>
            <a:off x="3903663" y="3124200"/>
            <a:ext cx="0" cy="304800"/>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h-TH"/>
          </a:p>
        </p:txBody>
      </p:sp>
      <p:sp>
        <p:nvSpPr>
          <p:cNvPr id="98334" name="Line 1060"/>
          <p:cNvSpPr>
            <a:spLocks noChangeShapeType="1"/>
          </p:cNvSpPr>
          <p:nvPr/>
        </p:nvSpPr>
        <p:spPr bwMode="auto">
          <a:xfrm>
            <a:off x="6113463" y="2743200"/>
            <a:ext cx="0" cy="685800"/>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h-TH"/>
          </a:p>
        </p:txBody>
      </p:sp>
      <p:sp>
        <p:nvSpPr>
          <p:cNvPr id="98335" name="Line 1061"/>
          <p:cNvSpPr>
            <a:spLocks noChangeShapeType="1"/>
          </p:cNvSpPr>
          <p:nvPr/>
        </p:nvSpPr>
        <p:spPr bwMode="auto">
          <a:xfrm>
            <a:off x="4970463" y="2590800"/>
            <a:ext cx="533400" cy="0"/>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th-TH"/>
          </a:p>
        </p:txBody>
      </p:sp>
      <p:cxnSp>
        <p:nvCxnSpPr>
          <p:cNvPr id="98336" name="AutoShape 1062"/>
          <p:cNvCxnSpPr>
            <a:cxnSpLocks noChangeShapeType="1"/>
            <a:stCxn id="98312" idx="2"/>
            <a:endCxn id="98313" idx="0"/>
          </p:cNvCxnSpPr>
          <p:nvPr/>
        </p:nvCxnSpPr>
        <p:spPr bwMode="auto">
          <a:xfrm>
            <a:off x="4017963" y="2176463"/>
            <a:ext cx="0" cy="268287"/>
          </a:xfrm>
          <a:prstGeom prst="straightConnector1">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sp>
        <p:nvSpPr>
          <p:cNvPr id="98337" name="Rectangle 1068"/>
          <p:cNvSpPr>
            <a:spLocks noChangeArrowheads="1"/>
          </p:cNvSpPr>
          <p:nvPr/>
        </p:nvSpPr>
        <p:spPr bwMode="auto">
          <a:xfrm>
            <a:off x="0" y="0"/>
            <a:ext cx="9144000" cy="682625"/>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120000"/>
              </a:lnSpc>
              <a:spcBef>
                <a:spcPct val="0"/>
              </a:spcBef>
              <a:buFontTx/>
              <a:buNone/>
            </a:pPr>
            <a:r>
              <a:rPr lang="en-US" altLang="en-US" b="1">
                <a:solidFill>
                  <a:schemeClr val="bg1"/>
                </a:solidFill>
                <a:latin typeface="BrowalliaUPC" panose="020B0604020202020204" pitchFamily="34" charset="-34"/>
                <a:cs typeface="BrowalliaUPC" panose="020B0604020202020204" pitchFamily="34" charset="-34"/>
              </a:rPr>
              <a:t>III - 6 </a:t>
            </a:r>
            <a:r>
              <a:rPr lang="th-TH" altLang="en-US" b="1">
                <a:solidFill>
                  <a:schemeClr val="bg1"/>
                </a:solidFill>
                <a:latin typeface="BrowalliaUPC" panose="020B0604020202020204" pitchFamily="34" charset="-34"/>
                <a:cs typeface="BrowalliaUPC" panose="020B0604020202020204" pitchFamily="34" charset="-34"/>
              </a:rPr>
              <a:t>การดูแลต่อเนื่อง</a:t>
            </a:r>
            <a:r>
              <a:rPr lang="en-US" altLang="en-US" b="1">
                <a:solidFill>
                  <a:schemeClr val="bg1"/>
                </a:solidFill>
                <a:latin typeface="BrowalliaUPC" panose="020B0604020202020204" pitchFamily="34" charset="-34"/>
                <a:cs typeface="BrowalliaUPC" panose="020B0604020202020204" pitchFamily="34" charset="-34"/>
              </a:rPr>
              <a:t> (Continuity of Care)</a:t>
            </a:r>
            <a:endParaRPr lang="en-US" altLang="en-US" sz="4000">
              <a:solidFill>
                <a:schemeClr val="bg1"/>
              </a:solidFill>
              <a:latin typeface="BrowalliaUPC" panose="020B0604020202020204" pitchFamily="34" charset="-34"/>
              <a:cs typeface="BrowalliaUPC" panose="020B0604020202020204" pitchFamily="34" charset="-34"/>
            </a:endParaRPr>
          </a:p>
        </p:txBody>
      </p:sp>
      <p:sp>
        <p:nvSpPr>
          <p:cNvPr id="98338" name="Rectangle 1044"/>
          <p:cNvSpPr>
            <a:spLocks noChangeArrowheads="1"/>
          </p:cNvSpPr>
          <p:nvPr/>
        </p:nvSpPr>
        <p:spPr bwMode="auto">
          <a:xfrm>
            <a:off x="288925" y="1676400"/>
            <a:ext cx="1898650" cy="4138613"/>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endParaRPr lang="en-US" altLang="en-US" sz="1800">
              <a:latin typeface="BrowalliaUPC" panose="020B0604020202020204" pitchFamily="34" charset="-34"/>
              <a:cs typeface="BrowalliaUPC" panose="020B0604020202020204" pitchFamily="34" charset="-34"/>
            </a:endParaRPr>
          </a:p>
        </p:txBody>
      </p:sp>
      <p:sp>
        <p:nvSpPr>
          <p:cNvPr id="98339" name="Text Box 1028"/>
          <p:cNvSpPr txBox="1">
            <a:spLocks noChangeArrowheads="1"/>
          </p:cNvSpPr>
          <p:nvPr/>
        </p:nvSpPr>
        <p:spPr bwMode="auto">
          <a:xfrm>
            <a:off x="450850" y="2136775"/>
            <a:ext cx="1658938" cy="1033463"/>
          </a:xfrm>
          <a:prstGeom prst="rect">
            <a:avLst/>
          </a:prstGeom>
          <a:solidFill>
            <a:schemeClr val="accent5">
              <a:lumMod val="60000"/>
              <a:lumOff val="4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ขั้นตอนการจำหน่ายและส่งต่อ</a:t>
            </a:r>
            <a:endParaRPr lang="en-US" altLang="en-US" sz="1800" b="1">
              <a:latin typeface="BrowalliaUPC" panose="020B0604020202020204" pitchFamily="34" charset="-34"/>
              <a:cs typeface="BrowalliaUPC" panose="020B0604020202020204" pitchFamily="34" charset="-34"/>
            </a:endParaRPr>
          </a:p>
          <a:p>
            <a:pPr algn="ctr" eaLnBrk="1" hangingPunct="1">
              <a:lnSpc>
                <a:spcPct val="90000"/>
              </a:lnSpc>
              <a:spcBef>
                <a:spcPct val="0"/>
              </a:spcBef>
              <a:buFontTx/>
              <a:buNone/>
            </a:pPr>
            <a:r>
              <a:rPr lang="th-TH" altLang="en-US" sz="1600">
                <a:latin typeface="BrowalliaUPC" panose="020B0604020202020204" pitchFamily="34" charset="-34"/>
                <a:cs typeface="BrowalliaUPC" panose="020B0604020202020204" pitchFamily="34" charset="-34"/>
              </a:rPr>
              <a:t>กลุ่มผู้ป่วยสำคัญ</a:t>
            </a:r>
          </a:p>
          <a:p>
            <a:pPr algn="ctr" eaLnBrk="1" hangingPunct="1">
              <a:lnSpc>
                <a:spcPct val="90000"/>
              </a:lnSpc>
              <a:spcBef>
                <a:spcPct val="0"/>
              </a:spcBef>
              <a:buFontTx/>
              <a:buNone/>
            </a:pPr>
            <a:r>
              <a:rPr lang="th-TH" altLang="en-US" sz="1600">
                <a:latin typeface="BrowalliaUPC" panose="020B0604020202020204" pitchFamily="34" charset="-34"/>
                <a:cs typeface="BrowalliaUPC" panose="020B0604020202020204" pitchFamily="34" charset="-34"/>
              </a:rPr>
              <a:t>เวลาเหมาะสม ปลอดภัย</a:t>
            </a:r>
          </a:p>
        </p:txBody>
      </p:sp>
      <p:sp>
        <p:nvSpPr>
          <p:cNvPr id="98340" name="AutoShape 1052">
            <a:hlinkClick r:id="" action="ppaction://noaction" highlightClick="1"/>
          </p:cNvPr>
          <p:cNvSpPr>
            <a:spLocks noChangeArrowheads="1"/>
          </p:cNvSpPr>
          <p:nvPr/>
        </p:nvSpPr>
        <p:spPr bwMode="auto">
          <a:xfrm>
            <a:off x="1116013" y="1782763"/>
            <a:ext cx="214312" cy="36195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1</a:t>
            </a:r>
          </a:p>
        </p:txBody>
      </p:sp>
      <p:sp>
        <p:nvSpPr>
          <p:cNvPr id="98341" name="Text Box 1028"/>
          <p:cNvSpPr txBox="1">
            <a:spLocks noChangeArrowheads="1"/>
          </p:cNvSpPr>
          <p:nvPr/>
        </p:nvSpPr>
        <p:spPr bwMode="auto">
          <a:xfrm>
            <a:off x="450850" y="3625850"/>
            <a:ext cx="1658938" cy="568325"/>
          </a:xfrm>
          <a:prstGeom prst="rect">
            <a:avLst/>
          </a:prstGeom>
          <a:solidFill>
            <a:schemeClr val="accent5">
              <a:lumMod val="60000"/>
              <a:lumOff val="40000"/>
            </a:schemeClr>
          </a:solidFill>
          <a:ln>
            <a:solidFill>
              <a:srgbClr val="C00000"/>
            </a:solid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dirty="0">
                <a:latin typeface="BrowalliaUPC" panose="020B0604020202020204" pitchFamily="34" charset="-34"/>
                <a:cs typeface="BrowalliaUPC" panose="020B0604020202020204" pitchFamily="34" charset="-34"/>
              </a:rPr>
              <a:t>การดูแลขณะส่งต่อ</a:t>
            </a:r>
          </a:p>
          <a:p>
            <a:pPr algn="ctr" eaLnBrk="1" hangingPunct="1">
              <a:lnSpc>
                <a:spcPct val="90000"/>
              </a:lnSpc>
              <a:spcBef>
                <a:spcPct val="0"/>
              </a:spcBef>
              <a:buFontTx/>
              <a:buNone/>
            </a:pPr>
            <a:r>
              <a:rPr lang="th-TH" altLang="en-US" sz="1600" dirty="0">
                <a:latin typeface="BrowalliaUPC" panose="020B0604020202020204" pitchFamily="34" charset="-34"/>
                <a:cs typeface="BrowalliaUPC" panose="020B0604020202020204" pitchFamily="34" charset="-34"/>
              </a:rPr>
              <a:t>บุคลากร การสื่อสาร</a:t>
            </a:r>
          </a:p>
        </p:txBody>
      </p:sp>
      <p:sp>
        <p:nvSpPr>
          <p:cNvPr id="98342" name="AutoShape 1052">
            <a:hlinkClick r:id="" action="ppaction://noaction" highlightClick="1"/>
          </p:cNvPr>
          <p:cNvSpPr>
            <a:spLocks noChangeArrowheads="1"/>
          </p:cNvSpPr>
          <p:nvPr/>
        </p:nvSpPr>
        <p:spPr bwMode="auto">
          <a:xfrm>
            <a:off x="1173163" y="3254375"/>
            <a:ext cx="214312" cy="363538"/>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2</a:t>
            </a:r>
          </a:p>
        </p:txBody>
      </p:sp>
      <p:sp>
        <p:nvSpPr>
          <p:cNvPr id="98343" name="Text Box 1028"/>
          <p:cNvSpPr txBox="1">
            <a:spLocks noChangeArrowheads="1"/>
          </p:cNvSpPr>
          <p:nvPr/>
        </p:nvSpPr>
        <p:spPr bwMode="auto">
          <a:xfrm>
            <a:off x="428625" y="4694238"/>
            <a:ext cx="1658938" cy="1035050"/>
          </a:xfrm>
          <a:prstGeom prst="rect">
            <a:avLst/>
          </a:prstGeom>
          <a:solidFill>
            <a:schemeClr val="accent5">
              <a:lumMod val="60000"/>
              <a:lumOff val="40000"/>
            </a:schemeClr>
          </a:solidFill>
          <a:ln>
            <a:solidFill>
              <a:srgbClr val="C00000"/>
            </a:solid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th-TH" altLang="en-US" sz="1800" b="1">
                <a:latin typeface="BrowalliaUPC" panose="020B0604020202020204" pitchFamily="34" charset="-34"/>
                <a:cs typeface="BrowalliaUPC" panose="020B0604020202020204" pitchFamily="34" charset="-34"/>
              </a:rPr>
              <a:t>ยานพาหนะที่ใช้ในการส่งต่อ</a:t>
            </a:r>
          </a:p>
          <a:p>
            <a:pPr algn="ctr" eaLnBrk="1" hangingPunct="1">
              <a:lnSpc>
                <a:spcPct val="90000"/>
              </a:lnSpc>
              <a:spcBef>
                <a:spcPct val="0"/>
              </a:spcBef>
              <a:buFontTx/>
              <a:buNone/>
            </a:pPr>
            <a:r>
              <a:rPr lang="th-TH" altLang="en-US" sz="1600">
                <a:latin typeface="BrowalliaUPC" panose="020B0604020202020204" pitchFamily="34" charset="-34"/>
                <a:cs typeface="BrowalliaUPC" panose="020B0604020202020204" pitchFamily="34" charset="-34"/>
              </a:rPr>
              <a:t>มาตรฐานความปลอดภัย อุปกรณ์/เวชภัณฑ์พร้อม</a:t>
            </a:r>
          </a:p>
        </p:txBody>
      </p:sp>
      <p:sp>
        <p:nvSpPr>
          <p:cNvPr id="98344" name="AutoShape 1052">
            <a:hlinkClick r:id="" action="ppaction://noaction" highlightClick="1"/>
          </p:cNvPr>
          <p:cNvSpPr>
            <a:spLocks noChangeArrowheads="1"/>
          </p:cNvSpPr>
          <p:nvPr/>
        </p:nvSpPr>
        <p:spPr bwMode="auto">
          <a:xfrm>
            <a:off x="1189038" y="4319588"/>
            <a:ext cx="214312" cy="36195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a:latin typeface="BrowalliaUPC" panose="020B0604020202020204" pitchFamily="34" charset="-34"/>
                <a:cs typeface="BrowalliaUPC" panose="020B0604020202020204" pitchFamily="34" charset="-34"/>
              </a:rPr>
              <a:t>3</a:t>
            </a:r>
          </a:p>
        </p:txBody>
      </p:sp>
      <p:cxnSp>
        <p:nvCxnSpPr>
          <p:cNvPr id="11" name="Straight Arrow Connector 10"/>
          <p:cNvCxnSpPr/>
          <p:nvPr/>
        </p:nvCxnSpPr>
        <p:spPr>
          <a:xfrm>
            <a:off x="2201863" y="3497263"/>
            <a:ext cx="23653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16738" y="3284538"/>
            <a:ext cx="319087"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708400" y="4953000"/>
            <a:ext cx="0" cy="909638"/>
          </a:xfrm>
          <a:prstGeom prst="straightConnector1">
            <a:avLst/>
          </a:prstGeom>
          <a:ln w="28575">
            <a:solidFill>
              <a:srgbClr val="0033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096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4485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ภาพรวมของการเปลี่ยนแปลง อื่นๆ</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395536" y="1255395"/>
            <a:ext cx="8424936" cy="2554545"/>
          </a:xfrm>
          <a:prstGeom prst="rect">
            <a:avLst/>
          </a:prstGeom>
          <a:noFill/>
        </p:spPr>
        <p:txBody>
          <a:bodyPr wrap="square" rtlCol="0">
            <a:spAutoFit/>
          </a:bodyPr>
          <a:lstStyle/>
          <a:p>
            <a:pPr marL="365125" indent="-365125"/>
            <a:r>
              <a:rPr lang="th-TH" sz="3200" b="1" dirty="0">
                <a:solidFill>
                  <a:srgbClr val="0033CC"/>
                </a:solidFill>
                <a:latin typeface="BrowalliaUPC" panose="020B0604020202020204" pitchFamily="34" charset="-34"/>
                <a:cs typeface="BrowalliaUPC" panose="020B0604020202020204" pitchFamily="34" charset="-34"/>
              </a:rPr>
              <a:t>มาตรฐานที่มีการเปลี่ยนแปลงสาระสำคัญ</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II-1.2 </a:t>
            </a:r>
            <a:r>
              <a:rPr lang="th-TH" sz="3200" b="1" dirty="0">
                <a:latin typeface="BrowalliaUPC" panose="020B0604020202020204" pitchFamily="34" charset="-34"/>
                <a:cs typeface="BrowalliaUPC" panose="020B0604020202020204" pitchFamily="34" charset="-34"/>
              </a:rPr>
              <a:t>การบริหารความเสี่ยง</a:t>
            </a:r>
          </a:p>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a:t>
            </a:r>
            <a:r>
              <a:rPr lang="th-TH" sz="3200" b="1" dirty="0">
                <a:solidFill>
                  <a:srgbClr val="0033CC"/>
                </a:solidFill>
                <a:latin typeface="BrowalliaUPC" panose="020B0604020202020204" pitchFamily="34" charset="-34"/>
                <a:cs typeface="BrowalliaUPC" panose="020B0604020202020204" pitchFamily="34" charset="-34"/>
              </a:rPr>
              <a:t>ที่มี</a:t>
            </a:r>
            <a:r>
              <a:rPr lang="th-TH" sz="3200" b="1" dirty="0" smtClean="0">
                <a:solidFill>
                  <a:srgbClr val="0033CC"/>
                </a:solidFill>
                <a:latin typeface="BrowalliaUPC" panose="020B0604020202020204" pitchFamily="34" charset="-34"/>
                <a:cs typeface="BrowalliaUPC" panose="020B0604020202020204" pitchFamily="34" charset="-34"/>
              </a:rPr>
              <a:t>การใช้คำที่มีความหมายกว้างขึ้น</a:t>
            </a:r>
            <a:endParaRPr lang="th-TH" sz="3200" b="1" dirty="0">
              <a:solidFill>
                <a:srgbClr val="0033CC"/>
              </a:solidFill>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I-5 </a:t>
            </a:r>
            <a:r>
              <a:rPr lang="th-TH" sz="3200" b="1" dirty="0" smtClean="0">
                <a:latin typeface="BrowalliaUPC" panose="020B0604020202020204" pitchFamily="34" charset="-34"/>
                <a:cs typeface="BrowalliaUPC" panose="020B0604020202020204" pitchFamily="34" charset="-34"/>
              </a:rPr>
              <a:t>กำลังคน</a:t>
            </a:r>
            <a:r>
              <a:rPr lang="th-TH" sz="3200" dirty="0" smtClean="0">
                <a:latin typeface="BrowalliaUPC" panose="020B0604020202020204" pitchFamily="34" charset="-34"/>
                <a:cs typeface="BrowalliaUPC" panose="020B0604020202020204" pitchFamily="34" charset="-34"/>
              </a:rPr>
              <a:t> หมายถึงบุคลากรประจำ ผู้ประกอบวิชาชีพอิสระ อาสาสมัคร (จาก </a:t>
            </a:r>
            <a:r>
              <a:rPr lang="en-US" sz="3200" dirty="0" smtClean="0">
                <a:latin typeface="BrowalliaUPC" panose="020B0604020202020204" pitchFamily="34" charset="-34"/>
                <a:cs typeface="BrowalliaUPC" panose="020B0604020202020204" pitchFamily="34" charset="-34"/>
              </a:rPr>
              <a:t>Staff </a:t>
            </a:r>
            <a:r>
              <a:rPr lang="th-TH" sz="3200" dirty="0" smtClean="0">
                <a:latin typeface="BrowalliaUPC" panose="020B0604020202020204" pitchFamily="34" charset="-34"/>
                <a:cs typeface="BrowalliaUPC" panose="020B0604020202020204" pitchFamily="34" charset="-34"/>
              </a:rPr>
              <a:t>เป็น </a:t>
            </a:r>
            <a:r>
              <a:rPr lang="en-US" sz="3200" dirty="0" smtClean="0">
                <a:latin typeface="BrowalliaUPC" panose="020B0604020202020204" pitchFamily="34" charset="-34"/>
                <a:cs typeface="BrowalliaUPC" panose="020B0604020202020204" pitchFamily="34" charset="-34"/>
              </a:rPr>
              <a:t>Workforce</a:t>
            </a:r>
            <a:r>
              <a:rPr lang="th-TH" sz="3200" dirty="0" smtClean="0">
                <a:latin typeface="BrowalliaUPC" panose="020B0604020202020204" pitchFamily="34" charset="-34"/>
                <a:cs typeface="BrowalliaUPC" panose="020B0604020202020204" pitchFamily="34" charset="-34"/>
              </a:rPr>
              <a:t>)</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604471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18558" y="1184137"/>
            <a:ext cx="8951912" cy="4117071"/>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1600">
              <a:latin typeface="+mn-lt"/>
            </a:endParaRPr>
          </a:p>
        </p:txBody>
      </p:sp>
      <p:sp>
        <p:nvSpPr>
          <p:cNvPr id="5" name="Rectangle 4"/>
          <p:cNvSpPr/>
          <p:nvPr/>
        </p:nvSpPr>
        <p:spPr>
          <a:xfrm>
            <a:off x="2239023" y="3218877"/>
            <a:ext cx="3845145" cy="192595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 name="Text Box 1084"/>
          <p:cNvSpPr txBox="1">
            <a:spLocks noChangeArrowheads="1"/>
          </p:cNvSpPr>
          <p:nvPr/>
        </p:nvSpPr>
        <p:spPr bwMode="auto">
          <a:xfrm>
            <a:off x="2261019" y="3314767"/>
            <a:ext cx="3103961" cy="327013"/>
          </a:xfrm>
          <a:prstGeom prst="rect">
            <a:avLst/>
          </a:prstGeom>
          <a:solidFill>
            <a:schemeClr val="accent1">
              <a:lumMod val="20000"/>
              <a:lumOff val="80000"/>
            </a:schemeClr>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r" eaLnBrk="1" hangingPunct="1">
              <a:lnSpc>
                <a:spcPts val="1800"/>
              </a:lnSpc>
              <a:spcBef>
                <a:spcPct val="0"/>
              </a:spcBef>
              <a:buFontTx/>
              <a:buNone/>
            </a:pPr>
            <a:r>
              <a:rPr lang="en-US" sz="1600" b="1" dirty="0" smtClean="0">
                <a:cs typeface="Browallia New" panose="020B0604020202020204" pitchFamily="34" charset="-34"/>
              </a:rPr>
              <a:t>Risk management framework</a:t>
            </a:r>
            <a:endParaRPr lang="th-TH" sz="1400" dirty="0">
              <a:cs typeface="Browallia New" panose="020B0604020202020204" pitchFamily="34" charset="-34"/>
            </a:endParaRPr>
          </a:p>
        </p:txBody>
      </p:sp>
      <p:pic>
        <p:nvPicPr>
          <p:cNvPr id="3" name="Picture 2"/>
          <p:cNvPicPr>
            <a:picLocks noChangeAspect="1"/>
          </p:cNvPicPr>
          <p:nvPr/>
        </p:nvPicPr>
        <p:blipFill rotWithShape="1">
          <a:blip r:embed="rId2"/>
          <a:srcRect l="45572"/>
          <a:stretch/>
        </p:blipFill>
        <p:spPr>
          <a:xfrm>
            <a:off x="4059101" y="3665051"/>
            <a:ext cx="2025067" cy="1479784"/>
          </a:xfrm>
          <a:prstGeom prst="rect">
            <a:avLst/>
          </a:prstGeom>
        </p:spPr>
      </p:pic>
      <p:sp>
        <p:nvSpPr>
          <p:cNvPr id="4" name="AutoShape 38">
            <a:hlinkClick r:id="" action="ppaction://noaction" highlightClick="1"/>
          </p:cNvPr>
          <p:cNvSpPr>
            <a:spLocks noChangeArrowheads="1"/>
          </p:cNvSpPr>
          <p:nvPr/>
        </p:nvSpPr>
        <p:spPr bwMode="auto">
          <a:xfrm>
            <a:off x="2251380" y="3290797"/>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a:latin typeface="+mn-lt"/>
                <a:cs typeface="Browallia New" panose="020B0604020202020204" pitchFamily="34" charset="-34"/>
              </a:rPr>
              <a:t>1</a:t>
            </a:r>
          </a:p>
        </p:txBody>
      </p:sp>
      <p:sp>
        <p:nvSpPr>
          <p:cNvPr id="6" name="Text Box 4"/>
          <p:cNvSpPr txBox="1">
            <a:spLocks noChangeArrowheads="1"/>
          </p:cNvSpPr>
          <p:nvPr/>
        </p:nvSpPr>
        <p:spPr bwMode="auto">
          <a:xfrm>
            <a:off x="107950" y="404664"/>
            <a:ext cx="8969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buFontTx/>
              <a:buNone/>
            </a:pPr>
            <a:r>
              <a:rPr lang="en-US" altLang="en-US" sz="2000" b="1" dirty="0">
                <a:latin typeface="+mn-lt"/>
                <a:cs typeface="Browallia New" panose="020B0604020202020204" pitchFamily="34" charset="-34"/>
              </a:rPr>
              <a:t>There is an effective and coordinated risk and safety management system to manage risk and to protect the safety of patients/service users, staff and visitors.</a:t>
            </a:r>
            <a:endParaRPr lang="en-US" altLang="en-US" sz="2000" dirty="0">
              <a:latin typeface="+mn-lt"/>
              <a:cs typeface="Browallia New" panose="020B0604020202020204" pitchFamily="34" charset="-34"/>
            </a:endParaRPr>
          </a:p>
        </p:txBody>
      </p:sp>
      <p:sp>
        <p:nvSpPr>
          <p:cNvPr id="7" name="Rectangle 46"/>
          <p:cNvSpPr>
            <a:spLocks noChangeArrowheads="1"/>
          </p:cNvSpPr>
          <p:nvPr/>
        </p:nvSpPr>
        <p:spPr bwMode="auto">
          <a:xfrm>
            <a:off x="0" y="-86264"/>
            <a:ext cx="9144000" cy="387798"/>
          </a:xfrm>
          <a:prstGeom prst="rect">
            <a:avLst/>
          </a:prstGeom>
          <a:gradFill rotWithShape="0">
            <a:gsLst>
              <a:gs pos="0">
                <a:srgbClr val="6600CC"/>
              </a:gs>
              <a:gs pos="50000">
                <a:srgbClr val="2F005E"/>
              </a:gs>
              <a:gs pos="100000">
                <a:srgbClr val="6600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altLang="en-US" sz="2400" b="1">
                <a:solidFill>
                  <a:schemeClr val="bg1"/>
                </a:solidFill>
                <a:latin typeface="+mn-lt"/>
                <a:cs typeface="Browallia New" panose="020B0604020202020204" pitchFamily="34" charset="-34"/>
              </a:rPr>
              <a:t>II-1.2 Risk Management System</a:t>
            </a:r>
            <a:endParaRPr lang="en-US" altLang="en-US" sz="2400">
              <a:solidFill>
                <a:schemeClr val="bg1"/>
              </a:solidFill>
              <a:latin typeface="+mn-lt"/>
              <a:cs typeface="Browallia New" panose="020B0604020202020204" pitchFamily="34" charset="-34"/>
            </a:endParaRPr>
          </a:p>
        </p:txBody>
      </p:sp>
      <p:sp>
        <p:nvSpPr>
          <p:cNvPr id="8" name="TextBox 7"/>
          <p:cNvSpPr txBox="1"/>
          <p:nvPr/>
        </p:nvSpPr>
        <p:spPr>
          <a:xfrm>
            <a:off x="4562265" y="4077072"/>
            <a:ext cx="801823" cy="584775"/>
          </a:xfrm>
          <a:prstGeom prst="rect">
            <a:avLst/>
          </a:prstGeom>
          <a:noFill/>
        </p:spPr>
        <p:txBody>
          <a:bodyPr wrap="none" rtlCol="0">
            <a:spAutoFit/>
          </a:bodyPr>
          <a:lstStyle/>
          <a:p>
            <a:pPr algn="ctr"/>
            <a:r>
              <a:rPr lang="en-US" sz="1600" dirty="0" smtClean="0"/>
              <a:t>RM </a:t>
            </a:r>
          </a:p>
          <a:p>
            <a:pPr algn="ctr"/>
            <a:r>
              <a:rPr lang="en-US" sz="1600" dirty="0" smtClean="0"/>
              <a:t>process</a:t>
            </a:r>
            <a:endParaRPr lang="en-US" sz="1600" dirty="0"/>
          </a:p>
        </p:txBody>
      </p:sp>
      <p:sp>
        <p:nvSpPr>
          <p:cNvPr id="10" name="Text Box 1084"/>
          <p:cNvSpPr txBox="1">
            <a:spLocks noChangeArrowheads="1"/>
          </p:cNvSpPr>
          <p:nvPr/>
        </p:nvSpPr>
        <p:spPr bwMode="auto">
          <a:xfrm>
            <a:off x="2258901" y="3560660"/>
            <a:ext cx="1656184" cy="784830"/>
          </a:xfrm>
          <a:prstGeom prst="rect">
            <a:avLst/>
          </a:prstGeom>
          <a:solidFill>
            <a:schemeClr val="accent1">
              <a:lumMod val="20000"/>
              <a:lumOff val="80000"/>
            </a:schemeClr>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ts val="1800"/>
              </a:lnSpc>
              <a:spcBef>
                <a:spcPct val="0"/>
              </a:spcBef>
              <a:buFontTx/>
              <a:buNone/>
            </a:pPr>
            <a:r>
              <a:rPr lang="en-US" sz="1400" dirty="0" smtClean="0">
                <a:cs typeface="Browallia New" panose="020B0604020202020204" pitchFamily="34" charset="-34"/>
              </a:rPr>
              <a:t>foundation,</a:t>
            </a:r>
          </a:p>
          <a:p>
            <a:pPr eaLnBrk="1" hangingPunct="1">
              <a:lnSpc>
                <a:spcPts val="1800"/>
              </a:lnSpc>
              <a:spcBef>
                <a:spcPct val="0"/>
              </a:spcBef>
              <a:buFontTx/>
              <a:buNone/>
            </a:pPr>
            <a:r>
              <a:rPr lang="en-US" sz="1400" dirty="0" smtClean="0">
                <a:cs typeface="Browallia New" panose="020B0604020202020204" pitchFamily="34" charset="-34"/>
              </a:rPr>
              <a:t>org.’s arrangement,</a:t>
            </a:r>
          </a:p>
          <a:p>
            <a:pPr eaLnBrk="1" hangingPunct="1">
              <a:lnSpc>
                <a:spcPts val="1800"/>
              </a:lnSpc>
              <a:spcBef>
                <a:spcPct val="0"/>
              </a:spcBef>
              <a:buFontTx/>
              <a:buNone/>
            </a:pPr>
            <a:r>
              <a:rPr lang="en-US" sz="1400" dirty="0" smtClean="0">
                <a:cs typeface="Browallia New" panose="020B0604020202020204" pitchFamily="34" charset="-34"/>
              </a:rPr>
              <a:t>risks to be covered</a:t>
            </a:r>
          </a:p>
        </p:txBody>
      </p:sp>
      <p:sp>
        <p:nvSpPr>
          <p:cNvPr id="11" name="Text Box 1084"/>
          <p:cNvSpPr txBox="1">
            <a:spLocks noChangeArrowheads="1"/>
          </p:cNvSpPr>
          <p:nvPr/>
        </p:nvSpPr>
        <p:spPr bwMode="auto">
          <a:xfrm>
            <a:off x="362937" y="3327123"/>
            <a:ext cx="1727746" cy="1477328"/>
          </a:xfrm>
          <a:prstGeom prst="rect">
            <a:avLst/>
          </a:prstGeom>
          <a:solidFill>
            <a:schemeClr val="accent1">
              <a:lumMod val="20000"/>
              <a:lumOff val="80000"/>
            </a:schemeClr>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1800"/>
              </a:lnSpc>
              <a:spcBef>
                <a:spcPct val="0"/>
              </a:spcBef>
              <a:buFontTx/>
              <a:buNone/>
            </a:pPr>
            <a:r>
              <a:rPr lang="en-US" sz="1600" b="1" dirty="0" smtClean="0">
                <a:cs typeface="Browallia New" panose="020B0604020202020204" pitchFamily="34" charset="-34"/>
              </a:rPr>
              <a:t>RMS support</a:t>
            </a:r>
          </a:p>
          <a:p>
            <a:pPr eaLnBrk="1" hangingPunct="1">
              <a:lnSpc>
                <a:spcPts val="1800"/>
              </a:lnSpc>
              <a:spcBef>
                <a:spcPct val="0"/>
              </a:spcBef>
              <a:buFontTx/>
              <a:buNone/>
            </a:pPr>
            <a:r>
              <a:rPr lang="en-US" sz="1400" dirty="0" smtClean="0">
                <a:cs typeface="Browallia New" panose="020B0604020202020204" pitchFamily="34" charset="-34"/>
              </a:rPr>
              <a:t>RM policy, RM plan, RM process,</a:t>
            </a:r>
            <a:r>
              <a:rPr lang="en-US" sz="1400" dirty="0" smtClean="0">
                <a:solidFill>
                  <a:srgbClr val="FF0000"/>
                </a:solidFill>
                <a:cs typeface="Browallia New" panose="020B0604020202020204" pitchFamily="34" charset="-34"/>
              </a:rPr>
              <a:t> risk register, </a:t>
            </a:r>
            <a:r>
              <a:rPr lang="en-US" sz="1400" dirty="0" smtClean="0">
                <a:cs typeface="Browallia New" panose="020B0604020202020204" pitchFamily="34" charset="-34"/>
              </a:rPr>
              <a:t>incident report, monitor &amp; review, improvement</a:t>
            </a:r>
            <a:endParaRPr lang="th-TH" sz="1400" dirty="0">
              <a:cs typeface="Browallia New" panose="020B0604020202020204" pitchFamily="34" charset="-34"/>
            </a:endParaRPr>
          </a:p>
        </p:txBody>
      </p:sp>
      <p:sp>
        <p:nvSpPr>
          <p:cNvPr id="12" name="Text Box 1084"/>
          <p:cNvSpPr txBox="1">
            <a:spLocks noChangeArrowheads="1"/>
          </p:cNvSpPr>
          <p:nvPr/>
        </p:nvSpPr>
        <p:spPr bwMode="auto">
          <a:xfrm>
            <a:off x="362937" y="1888480"/>
            <a:ext cx="2840911" cy="1246495"/>
          </a:xfrm>
          <a:prstGeom prst="rect">
            <a:avLst/>
          </a:prstGeom>
          <a:solidFill>
            <a:schemeClr val="accent1">
              <a:lumMod val="20000"/>
              <a:lumOff val="80000"/>
            </a:schemeClr>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1800"/>
              </a:lnSpc>
              <a:spcBef>
                <a:spcPct val="0"/>
              </a:spcBef>
              <a:buFontTx/>
              <a:buNone/>
            </a:pPr>
            <a:r>
              <a:rPr lang="en-US" sz="1600" b="1" dirty="0" smtClean="0">
                <a:cs typeface="Browallia New" panose="020B0604020202020204" pitchFamily="34" charset="-34"/>
              </a:rPr>
              <a:t>Risk assessment</a:t>
            </a:r>
          </a:p>
          <a:p>
            <a:pPr algn="ctr" eaLnBrk="1" hangingPunct="1">
              <a:lnSpc>
                <a:spcPts val="1800"/>
              </a:lnSpc>
              <a:spcBef>
                <a:spcPct val="0"/>
              </a:spcBef>
              <a:buFontTx/>
              <a:buNone/>
            </a:pPr>
            <a:r>
              <a:rPr lang="en-US" sz="1400" dirty="0">
                <a:cs typeface="Browallia New" panose="020B0604020202020204" pitchFamily="34" charset="-34"/>
              </a:rPr>
              <a:t>m</a:t>
            </a:r>
            <a:r>
              <a:rPr lang="en-US" sz="1400" dirty="0" smtClean="0">
                <a:cs typeface="Browallia New" panose="020B0604020202020204" pitchFamily="34" charset="-34"/>
              </a:rPr>
              <a:t>edication, fall, accidents, injuries, infection, identification, hand-over, nutrition, equipment, long term condition</a:t>
            </a:r>
          </a:p>
        </p:txBody>
      </p:sp>
      <p:sp>
        <p:nvSpPr>
          <p:cNvPr id="13" name="Text Box 1084"/>
          <p:cNvSpPr txBox="1">
            <a:spLocks noChangeArrowheads="1"/>
          </p:cNvSpPr>
          <p:nvPr/>
        </p:nvSpPr>
        <p:spPr bwMode="auto">
          <a:xfrm>
            <a:off x="3493342" y="1888480"/>
            <a:ext cx="2432990" cy="1246495"/>
          </a:xfrm>
          <a:prstGeom prst="rect">
            <a:avLst/>
          </a:prstGeom>
          <a:solidFill>
            <a:schemeClr val="accent1">
              <a:lumMod val="20000"/>
              <a:lumOff val="80000"/>
            </a:schemeClr>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1800"/>
              </a:lnSpc>
              <a:spcBef>
                <a:spcPct val="0"/>
              </a:spcBef>
              <a:buFontTx/>
              <a:buNone/>
            </a:pPr>
            <a:r>
              <a:rPr lang="en-US" sz="1600" b="1" dirty="0" smtClean="0">
                <a:cs typeface="Browallia New" panose="020B0604020202020204" pitchFamily="34" charset="-34"/>
              </a:rPr>
              <a:t>Report for incident, adverse event, near miss</a:t>
            </a:r>
          </a:p>
          <a:p>
            <a:pPr algn="ctr" eaLnBrk="1" hangingPunct="1">
              <a:lnSpc>
                <a:spcPts val="1800"/>
              </a:lnSpc>
              <a:spcBef>
                <a:spcPct val="0"/>
              </a:spcBef>
              <a:buFontTx/>
              <a:buNone/>
            </a:pPr>
            <a:r>
              <a:rPr lang="en-US" sz="1400" dirty="0">
                <a:cs typeface="Browallia New" panose="020B0604020202020204" pitchFamily="34" charset="-34"/>
              </a:rPr>
              <a:t>r</a:t>
            </a:r>
            <a:r>
              <a:rPr lang="en-US" sz="1400" dirty="0" smtClean="0">
                <a:cs typeface="Browallia New" panose="020B0604020202020204" pitchFamily="34" charset="-34"/>
              </a:rPr>
              <a:t>eport, investigate, take action, training</a:t>
            </a:r>
            <a:r>
              <a:rPr lang="en-US" sz="1400" dirty="0">
                <a:cs typeface="Browallia New" panose="020B0604020202020204" pitchFamily="34" charset="-34"/>
              </a:rPr>
              <a:t>,</a:t>
            </a:r>
            <a:r>
              <a:rPr lang="en-US" sz="1400" dirty="0" smtClean="0">
                <a:cs typeface="Browallia New" panose="020B0604020202020204" pitchFamily="34" charset="-34"/>
              </a:rPr>
              <a:t> documenting, </a:t>
            </a:r>
            <a:r>
              <a:rPr lang="en-US" sz="1400" dirty="0" smtClean="0">
                <a:solidFill>
                  <a:srgbClr val="FF0000"/>
                </a:solidFill>
                <a:cs typeface="Browallia New" panose="020B0604020202020204" pitchFamily="34" charset="-34"/>
              </a:rPr>
              <a:t>RCA</a:t>
            </a:r>
            <a:r>
              <a:rPr lang="en-US" sz="1400" dirty="0" smtClean="0">
                <a:cs typeface="Browallia New" panose="020B0604020202020204" pitchFamily="34" charset="-34"/>
              </a:rPr>
              <a:t>, inform client</a:t>
            </a:r>
          </a:p>
        </p:txBody>
      </p:sp>
      <p:sp>
        <p:nvSpPr>
          <p:cNvPr id="14" name="Text Box 1084"/>
          <p:cNvSpPr txBox="1">
            <a:spLocks noChangeArrowheads="1"/>
          </p:cNvSpPr>
          <p:nvPr/>
        </p:nvSpPr>
        <p:spPr bwMode="auto">
          <a:xfrm>
            <a:off x="6270310" y="1891080"/>
            <a:ext cx="2622170" cy="1246495"/>
          </a:xfrm>
          <a:prstGeom prst="rect">
            <a:avLst/>
          </a:prstGeom>
          <a:solidFill>
            <a:schemeClr val="accent1">
              <a:lumMod val="20000"/>
              <a:lumOff val="80000"/>
            </a:schemeClr>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1800"/>
              </a:lnSpc>
              <a:spcBef>
                <a:spcPct val="0"/>
              </a:spcBef>
              <a:buFontTx/>
              <a:buNone/>
            </a:pPr>
            <a:r>
              <a:rPr lang="en-US" sz="1600" b="1" dirty="0" smtClean="0">
                <a:cs typeface="Browallia New" panose="020B0604020202020204" pitchFamily="34" charset="-34"/>
              </a:rPr>
              <a:t>Manage of safety priorities</a:t>
            </a:r>
          </a:p>
          <a:p>
            <a:pPr algn="ctr" eaLnBrk="1" hangingPunct="1">
              <a:lnSpc>
                <a:spcPts val="1800"/>
              </a:lnSpc>
              <a:spcBef>
                <a:spcPct val="0"/>
              </a:spcBef>
              <a:buFontTx/>
              <a:buNone/>
            </a:pPr>
            <a:r>
              <a:rPr lang="en-US" sz="1400" dirty="0" smtClean="0">
                <a:cs typeface="Browallia New" panose="020B0604020202020204" pitchFamily="34" charset="-34"/>
              </a:rPr>
              <a:t>WHO priorities, Thai National Patient Safety Goals</a:t>
            </a:r>
          </a:p>
          <a:p>
            <a:pPr algn="ctr" eaLnBrk="1" hangingPunct="1">
              <a:lnSpc>
                <a:spcPts val="1800"/>
              </a:lnSpc>
              <a:spcBef>
                <a:spcPct val="0"/>
              </a:spcBef>
              <a:buFontTx/>
              <a:buNone/>
            </a:pPr>
            <a:r>
              <a:rPr lang="en-US" sz="1400" dirty="0">
                <a:cs typeface="Browallia New" panose="020B0604020202020204" pitchFamily="34" charset="-34"/>
              </a:rPr>
              <a:t>d</a:t>
            </a:r>
            <a:r>
              <a:rPr lang="en-US" sz="1400" dirty="0" smtClean="0">
                <a:cs typeface="Browallia New" panose="020B0604020202020204" pitchFamily="34" charset="-34"/>
              </a:rPr>
              <a:t>esign, communicate, make awareness, implement</a:t>
            </a:r>
          </a:p>
        </p:txBody>
      </p:sp>
      <p:sp>
        <p:nvSpPr>
          <p:cNvPr id="15" name="Text Box 1084"/>
          <p:cNvSpPr txBox="1">
            <a:spLocks noChangeArrowheads="1"/>
          </p:cNvSpPr>
          <p:nvPr/>
        </p:nvSpPr>
        <p:spPr bwMode="auto">
          <a:xfrm>
            <a:off x="6270310" y="3327123"/>
            <a:ext cx="2622170" cy="784830"/>
          </a:xfrm>
          <a:prstGeom prst="rect">
            <a:avLst/>
          </a:prstGeom>
          <a:solidFill>
            <a:schemeClr val="accent1">
              <a:lumMod val="20000"/>
              <a:lumOff val="80000"/>
            </a:schemeClr>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ts val="1800"/>
              </a:lnSpc>
              <a:spcBef>
                <a:spcPct val="0"/>
              </a:spcBef>
              <a:buFontTx/>
              <a:buNone/>
            </a:pPr>
            <a:r>
              <a:rPr lang="en-US" sz="1600" b="1" dirty="0" smtClean="0">
                <a:cs typeface="Browallia New" panose="020B0604020202020204" pitchFamily="34" charset="-34"/>
              </a:rPr>
              <a:t>Evaluation</a:t>
            </a:r>
          </a:p>
          <a:p>
            <a:pPr algn="ctr" eaLnBrk="1" hangingPunct="1">
              <a:lnSpc>
                <a:spcPts val="1800"/>
              </a:lnSpc>
              <a:spcBef>
                <a:spcPct val="0"/>
              </a:spcBef>
              <a:buFontTx/>
              <a:buNone/>
            </a:pPr>
            <a:r>
              <a:rPr lang="en-US" sz="1400" dirty="0">
                <a:cs typeface="Browallia New" panose="020B0604020202020204" pitchFamily="34" charset="-34"/>
              </a:rPr>
              <a:t>e</a:t>
            </a:r>
            <a:r>
              <a:rPr lang="en-US" sz="1400" dirty="0" smtClean="0">
                <a:cs typeface="Browallia New" panose="020B0604020202020204" pitchFamily="34" charset="-34"/>
              </a:rPr>
              <a:t>ffectiveness of risk &amp; safety management program</a:t>
            </a:r>
          </a:p>
        </p:txBody>
      </p:sp>
      <p:sp>
        <p:nvSpPr>
          <p:cNvPr id="17" name="AutoShape 54">
            <a:hlinkClick r:id="" action="ppaction://noaction" highlightClick="1"/>
          </p:cNvPr>
          <p:cNvSpPr>
            <a:spLocks noChangeArrowheads="1"/>
          </p:cNvSpPr>
          <p:nvPr/>
        </p:nvSpPr>
        <p:spPr bwMode="auto">
          <a:xfrm>
            <a:off x="2987675" y="1280263"/>
            <a:ext cx="3168650" cy="450850"/>
          </a:xfrm>
          <a:prstGeom prst="actionButtonBlank">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800" b="1" dirty="0">
                <a:solidFill>
                  <a:schemeClr val="bg1"/>
                </a:solidFill>
                <a:latin typeface="+mn-lt"/>
                <a:cs typeface="Browallia New" panose="020B0604020202020204" pitchFamily="34" charset="-34"/>
              </a:rPr>
              <a:t>a. General </a:t>
            </a:r>
            <a:r>
              <a:rPr lang="en-US" altLang="en-US" sz="1800" b="1" dirty="0" smtClean="0">
                <a:solidFill>
                  <a:schemeClr val="bg1"/>
                </a:solidFill>
                <a:latin typeface="+mn-lt"/>
                <a:cs typeface="Browallia New" panose="020B0604020202020204" pitchFamily="34" charset="-34"/>
              </a:rPr>
              <a:t>Requirement</a:t>
            </a:r>
            <a:endParaRPr lang="th-TH" altLang="en-US" sz="1800" b="1" dirty="0">
              <a:solidFill>
                <a:schemeClr val="bg1"/>
              </a:solidFill>
              <a:latin typeface="+mn-lt"/>
              <a:cs typeface="Browallia New" panose="020B0604020202020204" pitchFamily="34" charset="-34"/>
            </a:endParaRPr>
          </a:p>
        </p:txBody>
      </p:sp>
      <p:sp>
        <p:nvSpPr>
          <p:cNvPr id="18" name="AutoShape 38">
            <a:hlinkClick r:id="" action="ppaction://noaction" highlightClick="1"/>
          </p:cNvPr>
          <p:cNvSpPr>
            <a:spLocks noChangeArrowheads="1"/>
          </p:cNvSpPr>
          <p:nvPr/>
        </p:nvSpPr>
        <p:spPr bwMode="auto">
          <a:xfrm>
            <a:off x="172437" y="3250503"/>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smtClean="0">
                <a:latin typeface="+mn-lt"/>
                <a:cs typeface="Browallia New" panose="020B0604020202020204" pitchFamily="34" charset="-34"/>
              </a:rPr>
              <a:t>2</a:t>
            </a:r>
            <a:endParaRPr lang="en-US" altLang="en-US" sz="1600" dirty="0">
              <a:latin typeface="+mn-lt"/>
              <a:cs typeface="Browallia New" panose="020B0604020202020204" pitchFamily="34" charset="-34"/>
            </a:endParaRPr>
          </a:p>
        </p:txBody>
      </p:sp>
      <p:sp>
        <p:nvSpPr>
          <p:cNvPr id="19" name="AutoShape 38">
            <a:hlinkClick r:id="" action="ppaction://noaction" highlightClick="1"/>
          </p:cNvPr>
          <p:cNvSpPr>
            <a:spLocks noChangeArrowheads="1"/>
          </p:cNvSpPr>
          <p:nvPr/>
        </p:nvSpPr>
        <p:spPr bwMode="auto">
          <a:xfrm>
            <a:off x="261090" y="1804578"/>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smtClean="0">
                <a:latin typeface="+mn-lt"/>
                <a:cs typeface="Browallia New" panose="020B0604020202020204" pitchFamily="34" charset="-34"/>
              </a:rPr>
              <a:t>3</a:t>
            </a:r>
            <a:endParaRPr lang="en-US" altLang="en-US" sz="1600" dirty="0">
              <a:latin typeface="+mn-lt"/>
              <a:cs typeface="Browallia New" panose="020B0604020202020204" pitchFamily="34" charset="-34"/>
            </a:endParaRPr>
          </a:p>
        </p:txBody>
      </p:sp>
      <p:sp>
        <p:nvSpPr>
          <p:cNvPr id="20" name="AutoShape 38">
            <a:hlinkClick r:id="" action="ppaction://noaction" highlightClick="1"/>
          </p:cNvPr>
          <p:cNvSpPr>
            <a:spLocks noChangeArrowheads="1"/>
          </p:cNvSpPr>
          <p:nvPr/>
        </p:nvSpPr>
        <p:spPr bwMode="auto">
          <a:xfrm>
            <a:off x="3347864" y="1830263"/>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smtClean="0">
                <a:latin typeface="+mn-lt"/>
                <a:cs typeface="Browallia New" panose="020B0604020202020204" pitchFamily="34" charset="-34"/>
              </a:rPr>
              <a:t>4</a:t>
            </a:r>
            <a:endParaRPr lang="en-US" altLang="en-US" sz="1600" dirty="0">
              <a:latin typeface="+mn-lt"/>
              <a:cs typeface="Browallia New" panose="020B0604020202020204" pitchFamily="34" charset="-34"/>
            </a:endParaRPr>
          </a:p>
        </p:txBody>
      </p:sp>
      <p:sp>
        <p:nvSpPr>
          <p:cNvPr id="21" name="AutoShape 38">
            <a:hlinkClick r:id="" action="ppaction://noaction" highlightClick="1"/>
          </p:cNvPr>
          <p:cNvSpPr>
            <a:spLocks noChangeArrowheads="1"/>
          </p:cNvSpPr>
          <p:nvPr/>
        </p:nvSpPr>
        <p:spPr bwMode="auto">
          <a:xfrm>
            <a:off x="6037837" y="1825201"/>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smtClean="0">
                <a:latin typeface="+mn-lt"/>
                <a:cs typeface="Browallia New" panose="020B0604020202020204" pitchFamily="34" charset="-34"/>
              </a:rPr>
              <a:t>5</a:t>
            </a:r>
            <a:endParaRPr lang="en-US" altLang="en-US" sz="1600" dirty="0">
              <a:latin typeface="+mn-lt"/>
              <a:cs typeface="Browallia New" panose="020B0604020202020204" pitchFamily="34" charset="-34"/>
            </a:endParaRPr>
          </a:p>
        </p:txBody>
      </p:sp>
      <p:sp>
        <p:nvSpPr>
          <p:cNvPr id="22" name="AutoShape 38">
            <a:hlinkClick r:id="" action="ppaction://noaction" highlightClick="1"/>
          </p:cNvPr>
          <p:cNvSpPr>
            <a:spLocks noChangeArrowheads="1"/>
          </p:cNvSpPr>
          <p:nvPr/>
        </p:nvSpPr>
        <p:spPr bwMode="auto">
          <a:xfrm>
            <a:off x="6155172" y="3250503"/>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smtClean="0">
                <a:latin typeface="+mn-lt"/>
                <a:cs typeface="Browallia New" panose="020B0604020202020204" pitchFamily="34" charset="-34"/>
              </a:rPr>
              <a:t>6</a:t>
            </a:r>
            <a:endParaRPr lang="en-US" altLang="en-US" sz="1600" dirty="0">
              <a:latin typeface="+mn-lt"/>
              <a:cs typeface="Browallia New" panose="020B0604020202020204" pitchFamily="34" charset="-34"/>
            </a:endParaRPr>
          </a:p>
        </p:txBody>
      </p:sp>
      <p:sp>
        <p:nvSpPr>
          <p:cNvPr id="23" name="Rectangle 4"/>
          <p:cNvSpPr>
            <a:spLocks noChangeArrowheads="1"/>
          </p:cNvSpPr>
          <p:nvPr/>
        </p:nvSpPr>
        <p:spPr bwMode="auto">
          <a:xfrm>
            <a:off x="118559" y="5385109"/>
            <a:ext cx="8951911" cy="1403863"/>
          </a:xfrm>
          <a:prstGeom prst="rect">
            <a:avLst/>
          </a:prstGeom>
          <a:solidFill>
            <a:srgbClr val="FFFF99"/>
          </a:solidFill>
          <a:ln w="9525">
            <a:solidFill>
              <a:schemeClr val="tx1"/>
            </a:solidFill>
            <a:prstDash val="sysDot"/>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SG" altLang="en-US" sz="1600">
              <a:latin typeface="+mn-lt"/>
            </a:endParaRPr>
          </a:p>
        </p:txBody>
      </p:sp>
      <p:sp>
        <p:nvSpPr>
          <p:cNvPr id="24" name="Text Box 18"/>
          <p:cNvSpPr txBox="1">
            <a:spLocks noChangeArrowheads="1"/>
          </p:cNvSpPr>
          <p:nvPr/>
        </p:nvSpPr>
        <p:spPr bwMode="auto">
          <a:xfrm>
            <a:off x="362937" y="5962776"/>
            <a:ext cx="2285776" cy="763286"/>
          </a:xfrm>
          <a:prstGeom prst="rect">
            <a:avLst/>
          </a:prstGeom>
          <a:solidFill>
            <a:schemeClr val="accent1">
              <a:lumMod val="20000"/>
              <a:lumOff val="8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altLang="en-US" sz="1600" b="1" dirty="0" smtClean="0">
                <a:latin typeface="+mn-lt"/>
                <a:cs typeface="Browallia New" panose="020B0604020202020204" pitchFamily="34" charset="-34"/>
              </a:rPr>
              <a:t>Health </a:t>
            </a:r>
            <a:r>
              <a:rPr lang="en-US" altLang="en-US" sz="1600" b="1" dirty="0">
                <a:latin typeface="+mn-lt"/>
                <a:cs typeface="Browallia New" panose="020B0604020202020204" pitchFamily="34" charset="-34"/>
              </a:rPr>
              <a:t>and safety program</a:t>
            </a:r>
            <a:r>
              <a:rPr lang="th-TH" altLang="en-US" sz="1600" b="1" dirty="0">
                <a:latin typeface="+mn-lt"/>
                <a:cs typeface="Browallia New" panose="020B0604020202020204" pitchFamily="34" charset="-34"/>
              </a:rPr>
              <a:t> </a:t>
            </a:r>
            <a:r>
              <a:rPr lang="en-US" altLang="en-US" sz="1600" b="1" dirty="0">
                <a:latin typeface="+mn-lt"/>
                <a:cs typeface="Browallia New" panose="020B0604020202020204" pitchFamily="34" charset="-34"/>
              </a:rPr>
              <a:t>for </a:t>
            </a:r>
            <a:r>
              <a:rPr lang="en-US" altLang="en-US" sz="1600" b="1" dirty="0" smtClean="0">
                <a:latin typeface="+mn-lt"/>
                <a:cs typeface="Browallia New" panose="020B0604020202020204" pitchFamily="34" charset="-34"/>
              </a:rPr>
              <a:t>personnel</a:t>
            </a:r>
          </a:p>
          <a:p>
            <a:pPr algn="ctr" eaLnBrk="1" hangingPunct="1">
              <a:lnSpc>
                <a:spcPct val="90000"/>
              </a:lnSpc>
              <a:spcBef>
                <a:spcPct val="0"/>
              </a:spcBef>
              <a:buFontTx/>
              <a:buNone/>
            </a:pPr>
            <a:r>
              <a:rPr lang="en-US" altLang="en-US" sz="1600" dirty="0" smtClean="0">
                <a:latin typeface="+mn-lt"/>
                <a:cs typeface="Browallia New" panose="020B0604020202020204" pitchFamily="34" charset="-34"/>
              </a:rPr>
              <a:t>(I-5.1 c)</a:t>
            </a:r>
            <a:endParaRPr lang="th-TH" altLang="en-US" sz="1600" dirty="0">
              <a:latin typeface="+mn-lt"/>
              <a:cs typeface="Browallia New" panose="020B0604020202020204" pitchFamily="34" charset="-34"/>
            </a:endParaRPr>
          </a:p>
        </p:txBody>
      </p:sp>
      <p:sp>
        <p:nvSpPr>
          <p:cNvPr id="25" name="Text Box 18"/>
          <p:cNvSpPr txBox="1">
            <a:spLocks noChangeArrowheads="1"/>
          </p:cNvSpPr>
          <p:nvPr/>
        </p:nvSpPr>
        <p:spPr bwMode="auto">
          <a:xfrm>
            <a:off x="2987675" y="5490065"/>
            <a:ext cx="3167497" cy="3416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altLang="en-US" sz="1800" b="1" dirty="0">
                <a:solidFill>
                  <a:schemeClr val="bg1"/>
                </a:solidFill>
                <a:latin typeface="+mn-lt"/>
                <a:cs typeface="Browallia New" panose="020B0604020202020204" pitchFamily="34" charset="-34"/>
              </a:rPr>
              <a:t>b. Specific requirements</a:t>
            </a:r>
            <a:endParaRPr lang="th-TH" altLang="en-US" sz="1800" b="1" dirty="0">
              <a:solidFill>
                <a:schemeClr val="bg1"/>
              </a:solidFill>
              <a:latin typeface="+mn-lt"/>
              <a:cs typeface="Browallia New" panose="020B0604020202020204" pitchFamily="34" charset="-34"/>
            </a:endParaRPr>
          </a:p>
        </p:txBody>
      </p:sp>
      <p:sp>
        <p:nvSpPr>
          <p:cNvPr id="26" name="Text Box 18"/>
          <p:cNvSpPr txBox="1">
            <a:spLocks noChangeArrowheads="1"/>
          </p:cNvSpPr>
          <p:nvPr/>
        </p:nvSpPr>
        <p:spPr bwMode="auto">
          <a:xfrm>
            <a:off x="3354679" y="5947499"/>
            <a:ext cx="2523527" cy="763286"/>
          </a:xfrm>
          <a:prstGeom prst="rect">
            <a:avLst/>
          </a:prstGeom>
          <a:solidFill>
            <a:schemeClr val="accent1">
              <a:lumMod val="20000"/>
              <a:lumOff val="8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altLang="en-US" sz="1600" b="1" dirty="0" smtClean="0">
                <a:latin typeface="+mn-lt"/>
                <a:cs typeface="Browallia New" panose="020B0604020202020204" pitchFamily="34" charset="-34"/>
              </a:rPr>
              <a:t>Buildings</a:t>
            </a:r>
            <a:r>
              <a:rPr lang="en-US" altLang="en-US" sz="1600" b="1" dirty="0">
                <a:latin typeface="+mn-lt"/>
                <a:cs typeface="Browallia New" panose="020B0604020202020204" pitchFamily="34" charset="-34"/>
              </a:rPr>
              <a:t>, space, equipment</a:t>
            </a:r>
            <a:r>
              <a:rPr lang="th-TH" altLang="en-US" sz="1600" b="1" dirty="0">
                <a:latin typeface="+mn-lt"/>
                <a:cs typeface="Browallia New" panose="020B0604020202020204" pitchFamily="34" charset="-34"/>
              </a:rPr>
              <a:t>, </a:t>
            </a:r>
            <a:r>
              <a:rPr lang="en-US" altLang="en-US" sz="1600" b="1" dirty="0">
                <a:latin typeface="+mn-lt"/>
                <a:cs typeface="Browallia New" panose="020B0604020202020204" pitchFamily="34" charset="-34"/>
              </a:rPr>
              <a:t>drugs, </a:t>
            </a:r>
            <a:r>
              <a:rPr lang="en-US" altLang="en-US" sz="1600" b="1" dirty="0" smtClean="0">
                <a:latin typeface="+mn-lt"/>
                <a:cs typeface="Browallia New" panose="020B0604020202020204" pitchFamily="34" charset="-34"/>
              </a:rPr>
              <a:t>supplies</a:t>
            </a:r>
          </a:p>
          <a:p>
            <a:pPr algn="ctr" eaLnBrk="1" hangingPunct="1">
              <a:lnSpc>
                <a:spcPct val="90000"/>
              </a:lnSpc>
              <a:spcBef>
                <a:spcPct val="0"/>
              </a:spcBef>
              <a:buFontTx/>
              <a:buNone/>
            </a:pPr>
            <a:r>
              <a:rPr lang="en-US" altLang="en-US" sz="1600" dirty="0" smtClean="0">
                <a:latin typeface="+mn-lt"/>
                <a:cs typeface="Browallia New" panose="020B0604020202020204" pitchFamily="34" charset="-34"/>
              </a:rPr>
              <a:t>(II-3.1, 3.1, 6)</a:t>
            </a:r>
            <a:endParaRPr lang="th-TH" altLang="en-US" sz="1600" dirty="0">
              <a:latin typeface="+mn-lt"/>
              <a:cs typeface="Browallia New" panose="020B0604020202020204" pitchFamily="34" charset="-34"/>
            </a:endParaRPr>
          </a:p>
        </p:txBody>
      </p:sp>
      <p:sp>
        <p:nvSpPr>
          <p:cNvPr id="27" name="Text Box 18"/>
          <p:cNvSpPr txBox="1">
            <a:spLocks noChangeArrowheads="1"/>
          </p:cNvSpPr>
          <p:nvPr/>
        </p:nvSpPr>
        <p:spPr bwMode="auto">
          <a:xfrm>
            <a:off x="6459006" y="5949280"/>
            <a:ext cx="2379662" cy="763286"/>
          </a:xfrm>
          <a:prstGeom prst="rect">
            <a:avLst/>
          </a:prstGeom>
          <a:solidFill>
            <a:schemeClr val="accent1">
              <a:lumMod val="20000"/>
              <a:lumOff val="80000"/>
            </a:schemeClr>
          </a:solidFill>
          <a:ln>
            <a:noFill/>
          </a:ln>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altLang="en-US" sz="1600" b="1" dirty="0">
                <a:latin typeface="+mn-lt"/>
                <a:cs typeface="Browallia New" panose="020B0604020202020204" pitchFamily="34" charset="-34"/>
              </a:rPr>
              <a:t>Infection prevention </a:t>
            </a:r>
            <a:r>
              <a:rPr lang="en-US" altLang="en-US" sz="1600" b="1" dirty="0" smtClean="0">
                <a:latin typeface="+mn-lt"/>
                <a:cs typeface="Browallia New" panose="020B0604020202020204" pitchFamily="34" charset="-34"/>
              </a:rPr>
              <a:t>&amp; </a:t>
            </a:r>
            <a:r>
              <a:rPr lang="en-US" altLang="en-US" sz="1600" b="1" dirty="0">
                <a:latin typeface="+mn-lt"/>
                <a:cs typeface="Browallia New" panose="020B0604020202020204" pitchFamily="34" charset="-34"/>
              </a:rPr>
              <a:t>control, medical </a:t>
            </a:r>
            <a:r>
              <a:rPr lang="en-US" altLang="en-US" sz="1600" b="1" dirty="0" smtClean="0">
                <a:latin typeface="+mn-lt"/>
                <a:cs typeface="Browallia New" panose="020B0604020202020204" pitchFamily="34" charset="-34"/>
              </a:rPr>
              <a:t>record</a:t>
            </a:r>
          </a:p>
          <a:p>
            <a:pPr algn="ctr" eaLnBrk="1" hangingPunct="1">
              <a:lnSpc>
                <a:spcPct val="90000"/>
              </a:lnSpc>
              <a:spcBef>
                <a:spcPct val="0"/>
              </a:spcBef>
              <a:buFontTx/>
              <a:buNone/>
            </a:pPr>
            <a:r>
              <a:rPr lang="en-US" altLang="en-US" sz="1600" dirty="0" smtClean="0">
                <a:latin typeface="+mn-lt"/>
                <a:cs typeface="Browallia New" panose="020B0604020202020204" pitchFamily="34" charset="-34"/>
              </a:rPr>
              <a:t>(II-4, 5)</a:t>
            </a:r>
            <a:endParaRPr lang="th-TH" altLang="en-US" sz="1600" dirty="0">
              <a:latin typeface="+mn-lt"/>
              <a:cs typeface="Browallia New" panose="020B0604020202020204" pitchFamily="34" charset="-34"/>
            </a:endParaRPr>
          </a:p>
        </p:txBody>
      </p:sp>
      <p:sp>
        <p:nvSpPr>
          <p:cNvPr id="28" name="AutoShape 38">
            <a:hlinkClick r:id="" action="ppaction://noaction" highlightClick="1"/>
          </p:cNvPr>
          <p:cNvSpPr>
            <a:spLocks noChangeArrowheads="1"/>
          </p:cNvSpPr>
          <p:nvPr/>
        </p:nvSpPr>
        <p:spPr bwMode="auto">
          <a:xfrm>
            <a:off x="261090" y="5810376"/>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a:latin typeface="+mn-lt"/>
                <a:cs typeface="Browallia New" panose="020B0604020202020204" pitchFamily="34" charset="-34"/>
              </a:rPr>
              <a:t>1</a:t>
            </a:r>
          </a:p>
        </p:txBody>
      </p:sp>
      <p:sp>
        <p:nvSpPr>
          <p:cNvPr id="29" name="AutoShape 38">
            <a:hlinkClick r:id="" action="ppaction://noaction" highlightClick="1"/>
          </p:cNvPr>
          <p:cNvSpPr>
            <a:spLocks noChangeArrowheads="1"/>
          </p:cNvSpPr>
          <p:nvPr/>
        </p:nvSpPr>
        <p:spPr bwMode="auto">
          <a:xfrm>
            <a:off x="3254896" y="5892690"/>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smtClean="0">
                <a:latin typeface="+mn-lt"/>
                <a:cs typeface="Browallia New" panose="020B0604020202020204" pitchFamily="34" charset="-34"/>
              </a:rPr>
              <a:t>2</a:t>
            </a:r>
            <a:endParaRPr lang="en-US" altLang="en-US" sz="1600" dirty="0">
              <a:latin typeface="+mn-lt"/>
              <a:cs typeface="Browallia New" panose="020B0604020202020204" pitchFamily="34" charset="-34"/>
            </a:endParaRPr>
          </a:p>
        </p:txBody>
      </p:sp>
      <p:sp>
        <p:nvSpPr>
          <p:cNvPr id="30" name="AutoShape 38">
            <a:hlinkClick r:id="" action="ppaction://noaction" highlightClick="1"/>
          </p:cNvPr>
          <p:cNvSpPr>
            <a:spLocks noChangeArrowheads="1"/>
          </p:cNvSpPr>
          <p:nvPr/>
        </p:nvSpPr>
        <p:spPr bwMode="auto">
          <a:xfrm>
            <a:off x="6203172" y="5855751"/>
            <a:ext cx="381000" cy="304800"/>
          </a:xfrm>
          <a:prstGeom prst="actionButtonBlank">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spcBef>
                <a:spcPct val="0"/>
              </a:spcBef>
              <a:buFontTx/>
              <a:buNone/>
            </a:pPr>
            <a:r>
              <a:rPr lang="en-US" altLang="en-US" sz="1600" dirty="0" smtClean="0">
                <a:latin typeface="+mn-lt"/>
                <a:cs typeface="Browallia New" panose="020B0604020202020204" pitchFamily="34" charset="-34"/>
              </a:rPr>
              <a:t>3</a:t>
            </a:r>
            <a:endParaRPr lang="en-US" altLang="en-US" sz="1600" dirty="0">
              <a:latin typeface="+mn-lt"/>
              <a:cs typeface="Browallia New" panose="020B0604020202020204" pitchFamily="34" charset="-34"/>
            </a:endParaRPr>
          </a:p>
        </p:txBody>
      </p:sp>
      <p:sp>
        <p:nvSpPr>
          <p:cNvPr id="31" name="Text Box 31"/>
          <p:cNvSpPr txBox="1">
            <a:spLocks noChangeArrowheads="1"/>
          </p:cNvSpPr>
          <p:nvPr/>
        </p:nvSpPr>
        <p:spPr bwMode="auto">
          <a:xfrm>
            <a:off x="6389155" y="4847368"/>
            <a:ext cx="2519363" cy="597856"/>
          </a:xfrm>
          <a:prstGeom prst="rect">
            <a:avLst/>
          </a:prstGeom>
          <a:solidFill>
            <a:srgbClr val="CCCCFF"/>
          </a:solidFill>
          <a:ln w="381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sz="1800" b="1" dirty="0" smtClean="0">
                <a:cs typeface="Browallia New" panose="020B0604020202020204" pitchFamily="34" charset="-34"/>
              </a:rPr>
              <a:t>Effective risk &amp; safety management program</a:t>
            </a:r>
            <a:endParaRPr lang="th-TH" sz="1800" b="1" dirty="0">
              <a:cs typeface="Browallia New" panose="020B0604020202020204" pitchFamily="34" charset="-34"/>
            </a:endParaRPr>
          </a:p>
        </p:txBody>
      </p:sp>
    </p:spTree>
    <p:extLst>
      <p:ext uri="{BB962C8B-B14F-4D97-AF65-F5344CB8AC3E}">
        <p14:creationId xmlns:p14="http://schemas.microsoft.com/office/powerpoint/2010/main" val="3355405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269373"/>
            <a:ext cx="4886897" cy="2847002"/>
          </a:xfrm>
          <a:prstGeom prst="rect">
            <a:avLst/>
          </a:prstGeom>
        </p:spPr>
      </p:pic>
      <p:pic>
        <p:nvPicPr>
          <p:cNvPr id="5" name="Picture 4"/>
          <p:cNvPicPr>
            <a:picLocks noChangeAspect="1"/>
          </p:cNvPicPr>
          <p:nvPr/>
        </p:nvPicPr>
        <p:blipFill>
          <a:blip r:embed="rId3"/>
          <a:stretch>
            <a:fillRect/>
          </a:stretch>
        </p:blipFill>
        <p:spPr>
          <a:xfrm>
            <a:off x="4572000" y="2564904"/>
            <a:ext cx="4403735" cy="3962915"/>
          </a:xfrm>
          <a:prstGeom prst="rect">
            <a:avLst/>
          </a:prstGeom>
        </p:spPr>
      </p:pic>
      <p:sp>
        <p:nvSpPr>
          <p:cNvPr id="7" name="TextBox 6"/>
          <p:cNvSpPr txBox="1"/>
          <p:nvPr/>
        </p:nvSpPr>
        <p:spPr>
          <a:xfrm>
            <a:off x="251520" y="260648"/>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4000" b="1" dirty="0" smtClean="0">
                <a:solidFill>
                  <a:schemeClr val="bg1"/>
                </a:solidFill>
                <a:latin typeface="Browallia New" pitchFamily="34" charset="-34"/>
                <a:cs typeface="FreesiaUPC" pitchFamily="34" charset="-34"/>
              </a:rPr>
              <a:t>Risk Management System (ISO31000)</a:t>
            </a:r>
            <a:endParaRPr lang="th-TH" sz="4000" b="1" dirty="0" smtClean="0">
              <a:solidFill>
                <a:schemeClr val="bg1"/>
              </a:solidFill>
              <a:latin typeface="Browallia New" pitchFamily="34" charset="-34"/>
              <a:cs typeface="FreesiaUPC" pitchFamily="34" charset="-34"/>
            </a:endParaRPr>
          </a:p>
        </p:txBody>
      </p:sp>
      <p:sp>
        <p:nvSpPr>
          <p:cNvPr id="2" name="TextBox 1"/>
          <p:cNvSpPr txBox="1"/>
          <p:nvPr/>
        </p:nvSpPr>
        <p:spPr>
          <a:xfrm>
            <a:off x="251520" y="3626503"/>
            <a:ext cx="4320480" cy="461665"/>
          </a:xfrm>
          <a:prstGeom prst="rect">
            <a:avLst/>
          </a:prstGeom>
          <a:solidFill>
            <a:schemeClr val="bg1"/>
          </a:solidFill>
        </p:spPr>
        <p:txBody>
          <a:bodyPr wrap="square" rtlCol="0">
            <a:spAutoFit/>
          </a:bodyPr>
          <a:lstStyle/>
          <a:p>
            <a:pPr algn="ctr"/>
            <a:r>
              <a:rPr lang="en-US" sz="2400" dirty="0" smtClean="0"/>
              <a:t>Risk Management Framework</a:t>
            </a:r>
            <a:endParaRPr lang="en-US" sz="2400" dirty="0"/>
          </a:p>
        </p:txBody>
      </p:sp>
      <p:sp>
        <p:nvSpPr>
          <p:cNvPr id="6" name="TextBox 5"/>
          <p:cNvSpPr txBox="1"/>
          <p:nvPr/>
        </p:nvSpPr>
        <p:spPr>
          <a:xfrm>
            <a:off x="4788024" y="5994146"/>
            <a:ext cx="4104456" cy="461665"/>
          </a:xfrm>
          <a:prstGeom prst="rect">
            <a:avLst/>
          </a:prstGeom>
          <a:solidFill>
            <a:schemeClr val="bg1"/>
          </a:solidFill>
        </p:spPr>
        <p:txBody>
          <a:bodyPr wrap="square" rtlCol="0">
            <a:spAutoFit/>
          </a:bodyPr>
          <a:lstStyle/>
          <a:p>
            <a:pPr algn="ctr"/>
            <a:r>
              <a:rPr lang="en-US" sz="2400" dirty="0" smtClean="0"/>
              <a:t>Risk Management Process</a:t>
            </a:r>
            <a:endParaRPr lang="en-US" sz="2400" dirty="0"/>
          </a:p>
        </p:txBody>
      </p:sp>
    </p:spTree>
    <p:extLst>
      <p:ext uri="{BB962C8B-B14F-4D97-AF65-F5344CB8AC3E}">
        <p14:creationId xmlns:p14="http://schemas.microsoft.com/office/powerpoint/2010/main" val="1551189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ผลการค้นหารูปภาพสำหรับ Risk manage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0"/>
            <a:ext cx="685799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86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15390" b="51689"/>
          <a:stretch/>
        </p:blipFill>
        <p:spPr>
          <a:xfrm>
            <a:off x="1048578" y="4929848"/>
            <a:ext cx="6120176" cy="1132765"/>
          </a:xfrm>
          <a:prstGeom prst="rect">
            <a:avLst/>
          </a:prstGeom>
        </p:spPr>
      </p:pic>
      <p:pic>
        <p:nvPicPr>
          <p:cNvPr id="7" name="Picture 6"/>
          <p:cNvPicPr>
            <a:picLocks noChangeAspect="1"/>
          </p:cNvPicPr>
          <p:nvPr/>
        </p:nvPicPr>
        <p:blipFill rotWithShape="1">
          <a:blip r:embed="rId3"/>
          <a:srcRect t="14136" r="5767" b="48122"/>
          <a:stretch/>
        </p:blipFill>
        <p:spPr>
          <a:xfrm>
            <a:off x="1185058" y="941817"/>
            <a:ext cx="5999953" cy="1351130"/>
          </a:xfrm>
          <a:prstGeom prst="rect">
            <a:avLst/>
          </a:prstGeom>
        </p:spPr>
      </p:pic>
      <p:sp>
        <p:nvSpPr>
          <p:cNvPr id="4" name="Slide Number Placeholder 3"/>
          <p:cNvSpPr>
            <a:spLocks noGrp="1"/>
          </p:cNvSpPr>
          <p:nvPr>
            <p:ph type="sldNum" sz="quarter" idx="12"/>
          </p:nvPr>
        </p:nvSpPr>
        <p:spPr/>
        <p:txBody>
          <a:bodyPr/>
          <a:lstStyle/>
          <a:p>
            <a:fld id="{C3AC80D0-2CB3-4CC0-94B4-4ADCD8605165}" type="slidenum">
              <a:rPr lang="en-US" smtClean="0"/>
              <a:pPr/>
              <a:t>37</a:t>
            </a:fld>
            <a:endParaRPr lang="en-US" dirty="0"/>
          </a:p>
        </p:txBody>
      </p:sp>
      <p:sp>
        <p:nvSpPr>
          <p:cNvPr id="9" name="TextBox 8"/>
          <p:cNvSpPr txBox="1"/>
          <p:nvPr/>
        </p:nvSpPr>
        <p:spPr>
          <a:xfrm>
            <a:off x="317416" y="6086900"/>
            <a:ext cx="915635" cy="307777"/>
          </a:xfrm>
          <a:prstGeom prst="rect">
            <a:avLst/>
          </a:prstGeom>
          <a:noFill/>
        </p:spPr>
        <p:txBody>
          <a:bodyPr wrap="none" rtlCol="0">
            <a:spAutoFit/>
          </a:bodyPr>
          <a:lstStyle/>
          <a:p>
            <a:r>
              <a:rPr lang="th-TH" sz="1400" dirty="0" smtClean="0">
                <a:latin typeface="Arial" panose="020B0604020202020204" pitchFamily="34" charset="0"/>
                <a:cs typeface="Arial" panose="020B0604020202020204" pitchFamily="34" charset="0"/>
              </a:rPr>
              <a:t>ที่มา</a:t>
            </a:r>
            <a:r>
              <a:rPr lang="en-US" sz="1400" dirty="0" smtClean="0">
                <a:latin typeface="Arial" panose="020B0604020202020204" pitchFamily="34" charset="0"/>
                <a:cs typeface="Arial" panose="020B0604020202020204" pitchFamily="34" charset="0"/>
              </a:rPr>
              <a:t>: </a:t>
            </a:r>
            <a:r>
              <a:rPr lang="th-TH" sz="1400" dirty="0" smtClean="0">
                <a:latin typeface="Arial" panose="020B0604020202020204" pitchFamily="34" charset="0"/>
                <a:cs typeface="Arial" panose="020B0604020202020204" pitchFamily="34" charset="0"/>
              </a:rPr>
              <a:t>สรพ.</a:t>
            </a:r>
            <a:endParaRPr lang="en-US" sz="1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4"/>
          <a:srcRect t="16441" r="17347" b="45694"/>
          <a:stretch/>
        </p:blipFill>
        <p:spPr>
          <a:xfrm>
            <a:off x="3124281" y="2833264"/>
            <a:ext cx="6019719" cy="1550487"/>
          </a:xfrm>
          <a:prstGeom prst="rect">
            <a:avLst/>
          </a:prstGeom>
        </p:spPr>
      </p:pic>
      <p:pic>
        <p:nvPicPr>
          <p:cNvPr id="5" name="Picture 4"/>
          <p:cNvPicPr>
            <a:picLocks noChangeAspect="1"/>
          </p:cNvPicPr>
          <p:nvPr/>
        </p:nvPicPr>
        <p:blipFill rotWithShape="1">
          <a:blip r:embed="rId5"/>
          <a:srcRect b="10438"/>
          <a:stretch/>
        </p:blipFill>
        <p:spPr>
          <a:xfrm>
            <a:off x="341882" y="2436427"/>
            <a:ext cx="2920620" cy="2353942"/>
          </a:xfrm>
          <a:prstGeom prst="rect">
            <a:avLst/>
          </a:prstGeom>
        </p:spPr>
      </p:pic>
      <p:cxnSp>
        <p:nvCxnSpPr>
          <p:cNvPr id="11" name="Curved Connector 10"/>
          <p:cNvCxnSpPr>
            <a:endCxn id="10" idx="2"/>
          </p:cNvCxnSpPr>
          <p:nvPr/>
        </p:nvCxnSpPr>
        <p:spPr>
          <a:xfrm rot="5400000" flipH="1" flipV="1">
            <a:off x="5861093" y="4656800"/>
            <a:ext cx="546097" cy="12700"/>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0" idx="0"/>
          </p:cNvCxnSpPr>
          <p:nvPr/>
        </p:nvCxnSpPr>
        <p:spPr>
          <a:xfrm rot="5400000" flipH="1" flipV="1">
            <a:off x="5863984" y="2563105"/>
            <a:ext cx="540317" cy="2"/>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7" idx="1"/>
            <a:endCxn id="8" idx="1"/>
          </p:cNvCxnSpPr>
          <p:nvPr/>
        </p:nvCxnSpPr>
        <p:spPr>
          <a:xfrm rot="10800000" flipV="1">
            <a:off x="1048578" y="1617381"/>
            <a:ext cx="136480" cy="3878849"/>
          </a:xfrm>
          <a:prstGeom prst="curvedConnector3">
            <a:avLst>
              <a:gd name="adj1" fmla="val 817488"/>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862316" y="3138984"/>
            <a:ext cx="805218" cy="5049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91342" y="93638"/>
            <a:ext cx="3103047"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3600" b="1" dirty="0" smtClean="0">
                <a:solidFill>
                  <a:schemeClr val="bg1"/>
                </a:solidFill>
                <a:latin typeface="BrowalliaUPC" panose="020B0604020202020204" pitchFamily="34" charset="-34"/>
                <a:cs typeface="BrowalliaUPC" panose="020B0604020202020204" pitchFamily="34" charset="-34"/>
              </a:rPr>
              <a:t>Risk Register</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4885900" y="3766778"/>
            <a:ext cx="4012446" cy="1323439"/>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th-TH" sz="2000" b="1" dirty="0" smtClean="0">
                <a:latin typeface="Agency FB" panose="020B0503020202020204" pitchFamily="34" charset="0"/>
                <a:cs typeface="BrowalliaUPC" panose="020B0604020202020204" pitchFamily="34" charset="-34"/>
              </a:rPr>
              <a:t>มีการปฏิบัติตามมาตรการที่กำหนดไว้เพียงใด มีปัญหาอุปสรรคอะไร</a:t>
            </a:r>
          </a:p>
          <a:p>
            <a:pPr marL="342900" indent="-342900">
              <a:buFont typeface="Arial" panose="020B0604020202020204" pitchFamily="34" charset="0"/>
              <a:buChar char="•"/>
            </a:pPr>
            <a:r>
              <a:rPr lang="th-TH" sz="2000" b="1" dirty="0" smtClean="0">
                <a:latin typeface="Agency FB" panose="020B0503020202020204" pitchFamily="34" charset="0"/>
                <a:cs typeface="BrowalliaUPC" panose="020B0604020202020204" pitchFamily="34" charset="-34"/>
              </a:rPr>
              <a:t>ระดับอุบัติการณ์เปลี่ยนแปลงไปอย่างไร</a:t>
            </a:r>
          </a:p>
          <a:p>
            <a:pPr marL="342900" indent="-342900">
              <a:buFont typeface="Arial" panose="020B0604020202020204" pitchFamily="34" charset="0"/>
              <a:buChar char="•"/>
            </a:pPr>
            <a:r>
              <a:rPr lang="th-TH" sz="2000" b="1" dirty="0" smtClean="0">
                <a:latin typeface="Agency FB" panose="020B0503020202020204" pitchFamily="34" charset="0"/>
                <a:cs typeface="BrowalliaUPC" panose="020B0604020202020204" pitchFamily="34" charset="-34"/>
              </a:rPr>
              <a:t>ควรมีการปรับปรุงมาตรการอะไรบ้าง</a:t>
            </a:r>
            <a:endParaRPr lang="en-US" sz="2000" b="1" dirty="0">
              <a:latin typeface="Agency FB" panose="020B0503020202020204" pitchFamily="34" charset="0"/>
              <a:cs typeface="BrowalliaUPC" panose="020B0604020202020204" pitchFamily="34" charset="-34"/>
            </a:endParaRPr>
          </a:p>
        </p:txBody>
      </p:sp>
      <p:sp>
        <p:nvSpPr>
          <p:cNvPr id="15" name="Rectangle 14"/>
          <p:cNvSpPr/>
          <p:nvPr/>
        </p:nvSpPr>
        <p:spPr>
          <a:xfrm>
            <a:off x="179512" y="32084"/>
            <a:ext cx="476412" cy="769441"/>
          </a:xfrm>
          <a:prstGeom prst="rect">
            <a:avLst/>
          </a:prstGeom>
          <a:noFill/>
        </p:spPr>
        <p:txBody>
          <a:bodyPr wrap="none" lIns="91440" tIns="45720" rIns="91440" bIns="45720">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rPr>
              <a:t>5</a:t>
            </a:r>
            <a:endPar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TextBox 16"/>
          <p:cNvSpPr txBox="1"/>
          <p:nvPr/>
        </p:nvSpPr>
        <p:spPr>
          <a:xfrm>
            <a:off x="35496" y="404664"/>
            <a:ext cx="1881116" cy="369332"/>
          </a:xfrm>
          <a:prstGeom prst="rect">
            <a:avLst/>
          </a:prstGeom>
          <a:solidFill>
            <a:schemeClr val="tx2">
              <a:lumMod val="20000"/>
              <a:lumOff val="80000"/>
            </a:schemeClr>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n-US" sz="1800" b="1" dirty="0" smtClean="0">
                <a:solidFill>
                  <a:srgbClr val="0033CC"/>
                </a:solidFill>
                <a:latin typeface="BrowalliaUPC" panose="020B0604020202020204" pitchFamily="34" charset="-34"/>
                <a:cs typeface="BrowalliaUPC" panose="020B0604020202020204" pitchFamily="34" charset="-34"/>
              </a:rPr>
              <a:t>1.</a:t>
            </a:r>
            <a:r>
              <a:rPr lang="th-TH" sz="1800" b="1" dirty="0" smtClean="0">
                <a:solidFill>
                  <a:srgbClr val="0033CC"/>
                </a:solidFill>
                <a:latin typeface="BrowalliaUPC" panose="020B0604020202020204" pitchFamily="34" charset="-34"/>
                <a:cs typeface="BrowalliaUPC" panose="020B0604020202020204" pitchFamily="34" charset="-34"/>
              </a:rPr>
              <a:t> </a:t>
            </a:r>
            <a:r>
              <a:rPr lang="en-US" sz="1800" b="1" dirty="0" smtClean="0">
                <a:solidFill>
                  <a:srgbClr val="0033CC"/>
                </a:solidFill>
                <a:latin typeface="BrowalliaUPC" panose="020B0604020202020204" pitchFamily="34" charset="-34"/>
                <a:cs typeface="BrowalliaUPC" panose="020B0604020202020204" pitchFamily="34" charset="-34"/>
              </a:rPr>
              <a:t>Risk Identification</a:t>
            </a:r>
            <a:endParaRPr lang="th-TH" sz="1800" b="1" dirty="0">
              <a:solidFill>
                <a:srgbClr val="0033CC"/>
              </a:solidFill>
              <a:latin typeface="BrowalliaUPC" panose="020B0604020202020204" pitchFamily="34" charset="-34"/>
              <a:cs typeface="BrowalliaUPC" panose="020B0604020202020204" pitchFamily="34" charset="-34"/>
            </a:endParaRPr>
          </a:p>
        </p:txBody>
      </p:sp>
      <p:sp>
        <p:nvSpPr>
          <p:cNvPr id="18" name="TextBox 17"/>
          <p:cNvSpPr txBox="1"/>
          <p:nvPr/>
        </p:nvSpPr>
        <p:spPr>
          <a:xfrm>
            <a:off x="7380312" y="980728"/>
            <a:ext cx="1603480" cy="369332"/>
          </a:xfrm>
          <a:prstGeom prst="rect">
            <a:avLst/>
          </a:prstGeom>
          <a:solidFill>
            <a:schemeClr val="tx2">
              <a:lumMod val="20000"/>
              <a:lumOff val="80000"/>
            </a:schemeClr>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n-US" sz="1800" b="1" dirty="0" smtClean="0">
                <a:solidFill>
                  <a:srgbClr val="0033CC"/>
                </a:solidFill>
                <a:latin typeface="BrowalliaUPC" panose="020B0604020202020204" pitchFamily="34" charset="-34"/>
                <a:cs typeface="BrowalliaUPC" panose="020B0604020202020204" pitchFamily="34" charset="-34"/>
              </a:rPr>
              <a:t>2.</a:t>
            </a:r>
            <a:r>
              <a:rPr lang="th-TH" sz="1800" b="1" dirty="0" smtClean="0">
                <a:solidFill>
                  <a:srgbClr val="0033CC"/>
                </a:solidFill>
                <a:latin typeface="BrowalliaUPC" panose="020B0604020202020204" pitchFamily="34" charset="-34"/>
                <a:cs typeface="BrowalliaUPC" panose="020B0604020202020204" pitchFamily="34" charset="-34"/>
              </a:rPr>
              <a:t> </a:t>
            </a:r>
            <a:r>
              <a:rPr lang="en-US" sz="1800" b="1" dirty="0" smtClean="0">
                <a:solidFill>
                  <a:srgbClr val="0033CC"/>
                </a:solidFill>
                <a:latin typeface="BrowalliaUPC" panose="020B0604020202020204" pitchFamily="34" charset="-34"/>
                <a:cs typeface="BrowalliaUPC" panose="020B0604020202020204" pitchFamily="34" charset="-34"/>
              </a:rPr>
              <a:t>Risk Assessment</a:t>
            </a:r>
            <a:endParaRPr lang="th-TH" sz="1800" b="1" dirty="0">
              <a:solidFill>
                <a:srgbClr val="0033CC"/>
              </a:solidFill>
              <a:latin typeface="BrowalliaUPC" panose="020B0604020202020204" pitchFamily="34" charset="-34"/>
              <a:cs typeface="BrowalliaUPC" panose="020B0604020202020204" pitchFamily="34" charset="-34"/>
            </a:endParaRPr>
          </a:p>
        </p:txBody>
      </p:sp>
      <p:sp>
        <p:nvSpPr>
          <p:cNvPr id="19" name="TextBox 18"/>
          <p:cNvSpPr txBox="1"/>
          <p:nvPr/>
        </p:nvSpPr>
        <p:spPr>
          <a:xfrm>
            <a:off x="2483768" y="6269250"/>
            <a:ext cx="2012002" cy="400110"/>
          </a:xfrm>
          <a:prstGeom prst="rect">
            <a:avLst/>
          </a:prstGeom>
          <a:solidFill>
            <a:schemeClr val="tx2">
              <a:lumMod val="20000"/>
              <a:lumOff val="80000"/>
            </a:schemeClr>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n-US" sz="2000" b="1" dirty="0" smtClean="0">
                <a:solidFill>
                  <a:srgbClr val="0033CC"/>
                </a:solidFill>
                <a:latin typeface="BrowalliaUPC" panose="020B0604020202020204" pitchFamily="34" charset="-34"/>
                <a:cs typeface="BrowalliaUPC" panose="020B0604020202020204" pitchFamily="34" charset="-34"/>
              </a:rPr>
              <a:t> </a:t>
            </a:r>
            <a:r>
              <a:rPr lang="en-US" sz="2000" b="1" dirty="0">
                <a:solidFill>
                  <a:srgbClr val="0033CC"/>
                </a:solidFill>
                <a:latin typeface="BrowalliaUPC" panose="020B0604020202020204" pitchFamily="34" charset="-34"/>
                <a:cs typeface="BrowalliaUPC" panose="020B0604020202020204" pitchFamily="34" charset="-34"/>
              </a:rPr>
              <a:t>3</a:t>
            </a:r>
            <a:r>
              <a:rPr lang="en-US" sz="2000" b="1" dirty="0" smtClean="0">
                <a:solidFill>
                  <a:srgbClr val="0033CC"/>
                </a:solidFill>
                <a:latin typeface="BrowalliaUPC" panose="020B0604020202020204" pitchFamily="34" charset="-34"/>
                <a:cs typeface="BrowalliaUPC" panose="020B0604020202020204" pitchFamily="34" charset="-34"/>
              </a:rPr>
              <a:t>.</a:t>
            </a:r>
            <a:r>
              <a:rPr lang="th-TH" sz="2000" b="1" dirty="0" smtClean="0">
                <a:solidFill>
                  <a:srgbClr val="0033CC"/>
                </a:solidFill>
                <a:latin typeface="BrowalliaUPC" panose="020B0604020202020204" pitchFamily="34" charset="-34"/>
                <a:cs typeface="BrowalliaUPC" panose="020B0604020202020204" pitchFamily="34" charset="-34"/>
              </a:rPr>
              <a:t> </a:t>
            </a:r>
            <a:r>
              <a:rPr lang="en-US" sz="2000" b="1" dirty="0" smtClean="0">
                <a:solidFill>
                  <a:srgbClr val="0033CC"/>
                </a:solidFill>
                <a:latin typeface="BrowalliaUPC" panose="020B0604020202020204" pitchFamily="34" charset="-34"/>
                <a:cs typeface="BrowalliaUPC" panose="020B0604020202020204" pitchFamily="34" charset="-34"/>
              </a:rPr>
              <a:t>Plan Risk Response</a:t>
            </a:r>
            <a:endParaRPr lang="th-TH" sz="2000" b="1" dirty="0">
              <a:solidFill>
                <a:srgbClr val="0033CC"/>
              </a:solidFill>
              <a:latin typeface="BrowalliaUPC" panose="020B0604020202020204" pitchFamily="34" charset="-34"/>
              <a:cs typeface="BrowalliaUPC" panose="020B0604020202020204" pitchFamily="34" charset="-34"/>
            </a:endParaRPr>
          </a:p>
        </p:txBody>
      </p:sp>
      <p:sp>
        <p:nvSpPr>
          <p:cNvPr id="20" name="TextBox 19"/>
          <p:cNvSpPr txBox="1"/>
          <p:nvPr/>
        </p:nvSpPr>
        <p:spPr>
          <a:xfrm>
            <a:off x="6951101" y="2339588"/>
            <a:ext cx="2157403" cy="369332"/>
          </a:xfrm>
          <a:prstGeom prst="rect">
            <a:avLst/>
          </a:prstGeom>
          <a:solidFill>
            <a:schemeClr val="tx2">
              <a:lumMod val="20000"/>
              <a:lumOff val="80000"/>
            </a:schemeClr>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defRPr/>
            </a:pPr>
            <a:r>
              <a:rPr lang="en-US" sz="1800" b="1" dirty="0" smtClean="0">
                <a:solidFill>
                  <a:srgbClr val="0033CC"/>
                </a:solidFill>
                <a:latin typeface="BrowalliaUPC" panose="020B0604020202020204" pitchFamily="34" charset="-34"/>
                <a:cs typeface="BrowalliaUPC" panose="020B0604020202020204" pitchFamily="34" charset="-34"/>
              </a:rPr>
              <a:t>Risk Monitoring &amp; Review</a:t>
            </a:r>
            <a:endParaRPr lang="th-TH" sz="1800" b="1" dirty="0">
              <a:solidFill>
                <a:srgbClr val="0033CC"/>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253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965200"/>
            <a:ext cx="8496300" cy="3092450"/>
          </a:xfrm>
          <a:prstGeom prst="rect">
            <a:avLst/>
          </a:prstGeom>
        </p:spPr>
        <p:txBody>
          <a:bodyPr>
            <a:spAutoFit/>
          </a:bodyPr>
          <a:lstStyle/>
          <a:p>
            <a:pPr>
              <a:lnSpc>
                <a:spcPct val="90000"/>
              </a:lnSpc>
              <a:spcBef>
                <a:spcPts val="0"/>
              </a:spcBef>
              <a:spcAft>
                <a:spcPts val="0"/>
              </a:spcAft>
              <a:defRPr/>
            </a:pPr>
            <a:r>
              <a:rPr lang="th-TH" dirty="0">
                <a:solidFill>
                  <a:srgbClr val="0000FF"/>
                </a:solidFill>
                <a:latin typeface="BrowalliaUPC" panose="020B0604020202020204" pitchFamily="34" charset="-34"/>
                <a:ea typeface="Calibri" panose="020F0502020204030204" pitchFamily="34" charset="0"/>
                <a:cs typeface="BrowalliaUPC" panose="020B0604020202020204" pitchFamily="34" charset="-34"/>
              </a:rPr>
              <a:t>องค์กรจัดการประเด็นที่เกี่ยวกับความปลอดภัยของผู้ป่วย/ผู้รับบริการ ตามลักษณะบริการที่องค์กรจัดให้มี โดยครอบคลุมประเด็นสำคัญด้านความปลอดภัยที่องค์การอนามัยโลกระบุ และสอดคล้องกับเป้าหมายความปลอดภัยของผู้ป่วยและเจ้าหน้าที่ของประเทศไทย. ยุทธศาสตร์และมาตรการป้องกันที่กำหนดขึ้นควรมีการออกแบบที่รัดกุม มีการสื่อสารโดยละเอียด และมีการสร้างความตระหนักเพื่อให้เกิดการนำไปปฏิบัติที่มีประสิทธิผล.</a:t>
            </a:r>
          </a:p>
          <a:p>
            <a:pPr marL="270510">
              <a:lnSpc>
                <a:spcPct val="90000"/>
              </a:lnSpc>
              <a:spcBef>
                <a:spcPts val="0"/>
              </a:spcBef>
              <a:spcAft>
                <a:spcPts val="0"/>
              </a:spcAft>
              <a:defRPr/>
            </a:pP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ตัวอย่างเช่น </a:t>
            </a:r>
            <a:r>
              <a:rPr lang="en-US" sz="2400" b="1"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Global Patient Safety Challenge</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 “</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Clean Care is Safer Care </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2005</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 </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Safe Surgery Saves Lives </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2008</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 </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Medication Without Harm </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r>
              <a:rPr lang="en-US"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2017</a:t>
            </a:r>
            <a:r>
              <a:rPr lang="th-TH" sz="2400" dirty="0">
                <a:solidFill>
                  <a:srgbClr val="000000"/>
                </a:solidFill>
                <a:latin typeface="Browallia New" panose="020B0604020202020204" pitchFamily="34" charset="-34"/>
                <a:ea typeface="Cordia New" panose="020B0304020202020204" pitchFamily="34" charset="-34"/>
                <a:cs typeface="Browallia New" panose="020B0604020202020204" pitchFamily="34" charset="-34"/>
              </a:rPr>
              <a:t>)”</a:t>
            </a:r>
            <a:endParaRPr lang="en-US" sz="2400" dirty="0">
              <a:latin typeface="Browallia New" panose="020B0604020202020204" pitchFamily="34" charset="-34"/>
              <a:ea typeface="Cordia New" panose="020B0304020202020204" pitchFamily="34" charset="-34"/>
              <a:cs typeface="Browallia New" panose="020B0604020202020204" pitchFamily="34" charset="-34"/>
            </a:endParaRPr>
          </a:p>
        </p:txBody>
      </p:sp>
      <p:sp>
        <p:nvSpPr>
          <p:cNvPr id="3" name="TextBox 2"/>
          <p:cNvSpPr txBox="1"/>
          <p:nvPr/>
        </p:nvSpPr>
        <p:spPr>
          <a:xfrm>
            <a:off x="1187624" y="188640"/>
            <a:ext cx="6840760" cy="646331"/>
          </a:xfrm>
          <a:prstGeom prst="rect">
            <a:avLst/>
          </a:prstGeom>
          <a:solidFill>
            <a:srgbClr val="0000CC"/>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II-1.2 </a:t>
            </a:r>
            <a:r>
              <a:rPr lang="th-TH" sz="3600" b="1" dirty="0">
                <a:solidFill>
                  <a:schemeClr val="bg1"/>
                </a:solidFill>
                <a:latin typeface="BrowalliaUPC" panose="020B0604020202020204" pitchFamily="34" charset="-34"/>
                <a:cs typeface="BrowalliaUPC" panose="020B0604020202020204" pitchFamily="34" charset="-34"/>
              </a:rPr>
              <a:t>ก.</a:t>
            </a:r>
            <a:r>
              <a:rPr lang="en-US" sz="3600" b="1" dirty="0">
                <a:solidFill>
                  <a:schemeClr val="bg1"/>
                </a:solidFill>
                <a:latin typeface="BrowalliaUPC" panose="020B0604020202020204" pitchFamily="34" charset="-34"/>
                <a:cs typeface="BrowalliaUPC" panose="020B0604020202020204" pitchFamily="34" charset="-34"/>
              </a:rPr>
              <a:t>(5)</a:t>
            </a:r>
            <a:r>
              <a:rPr lang="th-TH" sz="3600" b="1" dirty="0">
                <a:solidFill>
                  <a:schemeClr val="bg1"/>
                </a:solidFill>
                <a:latin typeface="BrowalliaUPC" panose="020B0604020202020204" pitchFamily="34" charset="-34"/>
                <a:cs typeface="BrowalliaUPC" panose="020B0604020202020204" pitchFamily="34" charset="-34"/>
              </a:rPr>
              <a:t> ประเด็นความปลอดภัยที่สำคัญ</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4" name="Content Placeholder 2"/>
          <p:cNvSpPr txBox="1">
            <a:spLocks/>
          </p:cNvSpPr>
          <p:nvPr/>
        </p:nvSpPr>
        <p:spPr>
          <a:xfrm>
            <a:off x="611188" y="4076700"/>
            <a:ext cx="7993062" cy="2520950"/>
          </a:xfrm>
          <a:prstGeom prst="rect">
            <a:avLst/>
          </a:prstGeom>
          <a:solidFill>
            <a:srgbClr val="FFFF99"/>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th-TH" sz="3600" b="1" dirty="0" smtClean="0">
                <a:latin typeface="BrowalliaUPC" panose="020B0604020202020204" pitchFamily="34" charset="-34"/>
                <a:cs typeface="BrowalliaUPC" panose="020B0604020202020204" pitchFamily="34" charset="-34"/>
              </a:rPr>
              <a:t>ประเด็นความปลอดภัยที่องค์การอนามัยโลกระบุ</a:t>
            </a:r>
            <a:endParaRPr lang="en-US" sz="3600" b="1" dirty="0" smtClean="0">
              <a:latin typeface="BrowalliaUPC" panose="020B0604020202020204" pitchFamily="34" charset="-34"/>
              <a:cs typeface="BrowalliaUPC" panose="020B0604020202020204" pitchFamily="34" charset="-34"/>
            </a:endParaRP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มีอยู่ใน </a:t>
            </a:r>
            <a:r>
              <a:rPr lang="en-US" b="1" dirty="0" smtClean="0">
                <a:solidFill>
                  <a:srgbClr val="003399"/>
                </a:solidFill>
                <a:latin typeface="BrowalliaUPC" panose="020B0604020202020204" pitchFamily="34" charset="-34"/>
                <a:cs typeface="BrowalliaUPC" panose="020B0604020202020204" pitchFamily="34" charset="-34"/>
              </a:rPr>
              <a:t>Patient Safety Goals (SIMPLE</a:t>
            </a:r>
            <a:r>
              <a:rPr lang="th-TH" b="1" dirty="0" smtClean="0">
                <a:solidFill>
                  <a:srgbClr val="003399"/>
                </a:solidFill>
                <a:latin typeface="BrowalliaUPC" panose="020B0604020202020204" pitchFamily="34" charset="-34"/>
                <a:cs typeface="BrowalliaUPC" panose="020B0604020202020204" pitchFamily="34" charset="-34"/>
              </a:rPr>
              <a:t>) อยู่แล้ว</a:t>
            </a: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รพ.ควรนำ </a:t>
            </a:r>
            <a:r>
              <a:rPr lang="en-US" b="1" dirty="0" smtClean="0">
                <a:solidFill>
                  <a:srgbClr val="003399"/>
                </a:solidFill>
                <a:latin typeface="BrowalliaUPC" panose="020B0604020202020204" pitchFamily="34" charset="-34"/>
                <a:cs typeface="BrowalliaUPC" panose="020B0604020202020204" pitchFamily="34" charset="-34"/>
              </a:rPr>
              <a:t>SIMPLE </a:t>
            </a:r>
            <a:r>
              <a:rPr lang="th-TH" b="1" dirty="0" smtClean="0">
                <a:solidFill>
                  <a:srgbClr val="003399"/>
                </a:solidFill>
                <a:latin typeface="BrowalliaUPC" panose="020B0604020202020204" pitchFamily="34" charset="-34"/>
                <a:cs typeface="BrowalliaUPC" panose="020B0604020202020204" pitchFamily="34" charset="-34"/>
              </a:rPr>
              <a:t>ที่เกี่ยวข้องทั้งหมดมาวิเคราะห์</a:t>
            </a:r>
            <a:r>
              <a:rPr lang="en-US" b="1" dirty="0" smtClean="0">
                <a:solidFill>
                  <a:srgbClr val="003399"/>
                </a:solidFill>
                <a:latin typeface="BrowalliaUPC" panose="020B0604020202020204" pitchFamily="34" charset="-34"/>
                <a:cs typeface="BrowalliaUPC" panose="020B0604020202020204" pitchFamily="34" charset="-34"/>
              </a:rPr>
              <a:t> </a:t>
            </a:r>
            <a:r>
              <a:rPr lang="th-TH" b="1" dirty="0" smtClean="0">
                <a:solidFill>
                  <a:srgbClr val="003399"/>
                </a:solidFill>
                <a:latin typeface="BrowalliaUPC" panose="020B0604020202020204" pitchFamily="34" charset="-34"/>
                <a:cs typeface="BrowalliaUPC" panose="020B0604020202020204" pitchFamily="34" charset="-34"/>
              </a:rPr>
              <a:t>และนำความเสี่ยงสำคัญมาขึ้นทะเบียนใน </a:t>
            </a:r>
            <a:r>
              <a:rPr lang="en-US" b="1" dirty="0" smtClean="0">
                <a:solidFill>
                  <a:srgbClr val="003399"/>
                </a:solidFill>
                <a:latin typeface="BrowalliaUPC" panose="020B0604020202020204" pitchFamily="34" charset="-34"/>
                <a:cs typeface="BrowalliaUPC" panose="020B0604020202020204" pitchFamily="34" charset="-34"/>
              </a:rPr>
              <a:t>Risk Register</a:t>
            </a:r>
            <a:endParaRPr lang="th-TH" b="1" dirty="0" smtClean="0">
              <a:solidFill>
                <a:srgbClr val="003399"/>
              </a:solidFill>
              <a:latin typeface="BrowalliaUPC" panose="020B0604020202020204" pitchFamily="34" charset="-34"/>
              <a:cs typeface="BrowalliaUPC" panose="020B0604020202020204" pitchFamily="34" charset="-34"/>
            </a:endParaRP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มาตรการป้องกันต่างๆ ควรทบทวนอย่างสม่ำเสมอ</a:t>
            </a:r>
          </a:p>
        </p:txBody>
      </p:sp>
    </p:spTree>
    <p:extLst>
      <p:ext uri="{BB962C8B-B14F-4D97-AF65-F5344CB8AC3E}">
        <p14:creationId xmlns:p14="http://schemas.microsoft.com/office/powerpoint/2010/main" val="3853445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12363" y="9013721"/>
            <a:ext cx="1026933" cy="2677656"/>
          </a:xfrm>
          <a:prstGeom prst="rect">
            <a:avLst/>
          </a:prstGeom>
        </p:spPr>
        <p:txBody>
          <a:bodyPr wrap="square">
            <a:spAutoFit/>
          </a:bodyPr>
          <a:lstStyle/>
          <a:p>
            <a:pPr marL="744538" indent="-744538">
              <a:lnSpc>
                <a:spcPct val="150000"/>
              </a:lnSpc>
              <a:spcBef>
                <a:spcPts val="1800"/>
              </a:spcBef>
              <a:buFont typeface="Wingdings" panose="05000000000000000000" pitchFamily="2" charset="2"/>
              <a:buChar char="Ø"/>
              <a:tabLst>
                <a:tab pos="1150938" algn="l"/>
              </a:tabLst>
            </a:pPr>
            <a:endParaRPr lang="th-TH" sz="3600" b="1" dirty="0" smtClean="0">
              <a:solidFill>
                <a:schemeClr val="tx2"/>
              </a:solidFill>
              <a:latin typeface="TH SarabunPSK" panose="020B0500040200020003" pitchFamily="34" charset="-34"/>
              <a:ea typeface="Tahoma" panose="020B0604030504040204" pitchFamily="34" charset="0"/>
              <a:cs typeface="TH SarabunPSK" panose="020B0500040200020003" pitchFamily="34" charset="-34"/>
            </a:endParaRPr>
          </a:p>
          <a:p>
            <a:pPr marL="744538" indent="-744538">
              <a:lnSpc>
                <a:spcPct val="150000"/>
              </a:lnSpc>
              <a:spcBef>
                <a:spcPts val="1800"/>
              </a:spcBef>
              <a:buFont typeface="Wingdings" panose="05000000000000000000" pitchFamily="2" charset="2"/>
              <a:buChar char="Ø"/>
              <a:tabLst>
                <a:tab pos="1150938" algn="l"/>
              </a:tabLst>
            </a:pPr>
            <a:endParaRPr lang="th-TH"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744538" indent="-744538">
              <a:lnSpc>
                <a:spcPct val="150000"/>
              </a:lnSpc>
              <a:spcBef>
                <a:spcPts val="1800"/>
              </a:spcBef>
              <a:buFont typeface="Wingdings" panose="05000000000000000000" pitchFamily="2" charset="2"/>
              <a:buChar char="Ø"/>
              <a:tabLst>
                <a:tab pos="1150938" algn="l"/>
              </a:tabLst>
            </a:pPr>
            <a:endParaRPr lang="th-TH"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16024" y="116632"/>
            <a:ext cx="8676456" cy="830997"/>
          </a:xfrm>
          <a:prstGeom prst="rect">
            <a:avLst/>
          </a:prstGeom>
          <a:solidFill>
            <a:srgbClr val="0000FF"/>
          </a:solidFill>
        </p:spPr>
        <p:txBody>
          <a:bodyPr wrap="square" rtlCol="0">
            <a:spAutoFit/>
          </a:bodyPr>
          <a:lstStyle/>
          <a:p>
            <a:pPr lvl="0" algn="ctr"/>
            <a:r>
              <a:rPr lang="en-US" sz="4800" b="1" dirty="0" smtClean="0">
                <a:solidFill>
                  <a:schemeClr val="bg1"/>
                </a:solidFill>
                <a:latin typeface="TH SarabunPSK" panose="020B0500040200020003" pitchFamily="34" charset="-34"/>
                <a:cs typeface="TH SarabunPSK" panose="020B0500040200020003" pitchFamily="34" charset="-34"/>
              </a:rPr>
              <a:t>Patient  Safety Goals </a:t>
            </a:r>
            <a:endParaRPr lang="th-TH" sz="4800" b="1" dirty="0">
              <a:solidFill>
                <a:schemeClr val="bg1"/>
              </a:solidFill>
              <a:latin typeface="TH SarabunPSK" panose="020B0500040200020003" pitchFamily="34" charset="-34"/>
              <a:cs typeface="TH SarabunPSK" panose="020B0500040200020003" pitchFamily="34" charset="-34"/>
            </a:endParaRPr>
          </a:p>
        </p:txBody>
      </p:sp>
      <p:pic>
        <p:nvPicPr>
          <p:cNvPr id="13314" name="Picture 2" descr="https://scontent.fbkk2-2.fna.fbcdn.net/v/t34.0-12/18983331_1346291305440094_1600705562_n.jpg?oh=df69623667fe92c6ff895aea6e45261e&amp;oe=593A32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88840"/>
            <a:ext cx="3888432" cy="468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5076473"/>
            <a:ext cx="2714205" cy="584775"/>
          </a:xfrm>
          <a:prstGeom prst="rect">
            <a:avLst/>
          </a:prstGeom>
          <a:solidFill>
            <a:srgbClr val="FFD5FD"/>
          </a:solidFill>
        </p:spPr>
        <p:txBody>
          <a:bodyPr wrap="none" rtlCol="0">
            <a:spAutoFit/>
          </a:bodyPr>
          <a:lstStyle/>
          <a:p>
            <a:r>
              <a:rPr lang="en-US" sz="3200" dirty="0" smtClean="0">
                <a:solidFill>
                  <a:srgbClr val="C00000"/>
                </a:solidFill>
              </a:rPr>
              <a:t>SIMPLE 2008</a:t>
            </a:r>
            <a:endParaRPr lang="th-TH" sz="3200" dirty="0">
              <a:solidFill>
                <a:srgbClr val="C00000"/>
              </a:solidFill>
            </a:endParaRPr>
          </a:p>
        </p:txBody>
      </p:sp>
      <p:sp>
        <p:nvSpPr>
          <p:cNvPr id="3" name="Right Arrow 2"/>
          <p:cNvSpPr/>
          <p:nvPr/>
        </p:nvSpPr>
        <p:spPr>
          <a:xfrm>
            <a:off x="4644008" y="3573016"/>
            <a:ext cx="978408" cy="83157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h-TH"/>
          </a:p>
        </p:txBody>
      </p:sp>
      <p:sp>
        <p:nvSpPr>
          <p:cNvPr id="7" name="TextBox 6"/>
          <p:cNvSpPr txBox="1"/>
          <p:nvPr/>
        </p:nvSpPr>
        <p:spPr>
          <a:xfrm>
            <a:off x="5724128" y="3636313"/>
            <a:ext cx="3252814" cy="584775"/>
          </a:xfrm>
          <a:prstGeom prst="rect">
            <a:avLst/>
          </a:prstGeom>
          <a:solidFill>
            <a:srgbClr val="FFD5FD"/>
          </a:solidFill>
        </p:spPr>
        <p:txBody>
          <a:bodyPr wrap="none" rtlCol="0">
            <a:spAutoFit/>
          </a:bodyPr>
          <a:lstStyle/>
          <a:p>
            <a:r>
              <a:rPr lang="en-US" sz="3200" dirty="0" smtClean="0">
                <a:solidFill>
                  <a:srgbClr val="C00000"/>
                </a:solidFill>
              </a:rPr>
              <a:t>(SIMPLE)</a:t>
            </a:r>
            <a:r>
              <a:rPr lang="en-US" sz="3200" baseline="30000" dirty="0" smtClean="0">
                <a:solidFill>
                  <a:srgbClr val="C00000"/>
                </a:solidFill>
              </a:rPr>
              <a:t>2</a:t>
            </a:r>
            <a:r>
              <a:rPr lang="en-US" sz="3200" dirty="0" smtClean="0">
                <a:solidFill>
                  <a:srgbClr val="C00000"/>
                </a:solidFill>
              </a:rPr>
              <a:t> 2018</a:t>
            </a:r>
            <a:endParaRPr lang="th-TH" sz="3200" dirty="0">
              <a:solidFill>
                <a:srgbClr val="C00000"/>
              </a:solidFill>
            </a:endParaRPr>
          </a:p>
        </p:txBody>
      </p:sp>
    </p:spTree>
    <p:extLst>
      <p:ext uri="{BB962C8B-B14F-4D97-AF65-F5344CB8AC3E}">
        <p14:creationId xmlns:p14="http://schemas.microsoft.com/office/powerpoint/2010/main" val="4092977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4000" b="1" dirty="0" smtClean="0">
                <a:solidFill>
                  <a:schemeClr val="bg1"/>
                </a:solidFill>
                <a:latin typeface="Browallia New" pitchFamily="34" charset="-34"/>
                <a:cs typeface="FreesiaUPC" pitchFamily="34" charset="-34"/>
              </a:rPr>
              <a:t>ที่มาของการปรับปรุงมาตรฐาน </a:t>
            </a:r>
            <a:r>
              <a:rPr lang="en-US" sz="4000" b="1" dirty="0" smtClean="0">
                <a:solidFill>
                  <a:schemeClr val="bg1"/>
                </a:solidFill>
                <a:latin typeface="Browallia New" pitchFamily="34" charset="-34"/>
                <a:cs typeface="FreesiaUPC" pitchFamily="34" charset="-34"/>
              </a:rPr>
              <a:t>HA</a:t>
            </a:r>
            <a:endParaRPr lang="en-US" sz="4000" b="1" dirty="0">
              <a:solidFill>
                <a:schemeClr val="bg1"/>
              </a:solidFill>
              <a:latin typeface="Browallia New" pitchFamily="34" charset="-34"/>
              <a:cs typeface="FreesiaUPC" pitchFamily="34" charset="-34"/>
            </a:endParaRPr>
          </a:p>
        </p:txBody>
      </p:sp>
      <p:sp>
        <p:nvSpPr>
          <p:cNvPr id="3" name="TextBox 2"/>
          <p:cNvSpPr txBox="1"/>
          <p:nvPr/>
        </p:nvSpPr>
        <p:spPr>
          <a:xfrm>
            <a:off x="467544" y="1232168"/>
            <a:ext cx="8208912" cy="5509200"/>
          </a:xfrm>
          <a:prstGeom prst="rect">
            <a:avLst/>
          </a:prstGeom>
          <a:noFill/>
        </p:spPr>
        <p:txBody>
          <a:bodyPr wrap="square" rtlCol="0">
            <a:spAutoFit/>
          </a:bodyPr>
          <a:lstStyle/>
          <a:p>
            <a:pPr marL="365125" indent="-365125"/>
            <a:r>
              <a:rPr lang="en-US" sz="3200" b="1" dirty="0" smtClean="0">
                <a:solidFill>
                  <a:srgbClr val="0033CC"/>
                </a:solidFill>
              </a:rPr>
              <a:t>HA Standards 2006 (2549)</a:t>
            </a:r>
            <a:endParaRPr lang="th-TH" sz="3200" b="1" dirty="0" smtClean="0">
              <a:solidFill>
                <a:srgbClr val="0033CC"/>
              </a:solidFill>
            </a:endParaRPr>
          </a:p>
          <a:p>
            <a:pPr marL="365125" indent="-365125"/>
            <a:r>
              <a:rPr lang="th-TH" sz="3200" dirty="0">
                <a:solidFill>
                  <a:srgbClr val="0033CC"/>
                </a:solidFill>
                <a:latin typeface="Browallia New" panose="020B0604020202020204" pitchFamily="34" charset="-34"/>
                <a:cs typeface="Browallia New" panose="020B0604020202020204" pitchFamily="34" charset="-34"/>
              </a:rPr>
              <a:t>	</a:t>
            </a:r>
            <a:r>
              <a:rPr lang="th-TH" sz="3200" b="1" dirty="0" smtClean="0">
                <a:latin typeface="Browallia New" panose="020B0604020202020204" pitchFamily="34" charset="-34"/>
                <a:cs typeface="Browallia New" panose="020B0604020202020204" pitchFamily="34" charset="-34"/>
              </a:rPr>
              <a:t>บูรณาการมาตรฐาน </a:t>
            </a:r>
            <a:r>
              <a:rPr lang="en-US" sz="3200" b="1" dirty="0" smtClean="0">
                <a:latin typeface="Browallia New" panose="020B0604020202020204" pitchFamily="34" charset="-34"/>
                <a:cs typeface="Browallia New" panose="020B0604020202020204" pitchFamily="34" charset="-34"/>
              </a:rPr>
              <a:t>HA, HPH </a:t>
            </a:r>
            <a:r>
              <a:rPr lang="th-TH" sz="3200" b="1" dirty="0" smtClean="0">
                <a:latin typeface="Browallia New" panose="020B0604020202020204" pitchFamily="34" charset="-34"/>
                <a:cs typeface="Browallia New" panose="020B0604020202020204" pitchFamily="34" charset="-34"/>
              </a:rPr>
              <a:t>และเกณฑ์ </a:t>
            </a:r>
            <a:r>
              <a:rPr lang="en-US" sz="3200" b="1" dirty="0" smtClean="0">
                <a:latin typeface="Browallia New" panose="020B0604020202020204" pitchFamily="34" charset="-34"/>
                <a:cs typeface="Browallia New" panose="020B0604020202020204" pitchFamily="34" charset="-34"/>
              </a:rPr>
              <a:t>TQA/MBNQA</a:t>
            </a:r>
            <a:endParaRPr lang="th-TH" sz="3200" b="1" dirty="0">
              <a:latin typeface="Browallia New" panose="020B0604020202020204" pitchFamily="34" charset="-34"/>
              <a:cs typeface="Browallia New" panose="020B0604020202020204" pitchFamily="34" charset="-34"/>
            </a:endParaRPr>
          </a:p>
          <a:p>
            <a:pPr marL="365125" indent="-365125"/>
            <a:r>
              <a:rPr lang="en-US" sz="3200" b="1" dirty="0" smtClean="0">
                <a:solidFill>
                  <a:srgbClr val="0033CC"/>
                </a:solidFill>
              </a:rPr>
              <a:t>Users</a:t>
            </a:r>
            <a:endParaRPr lang="th-TH" sz="3200" b="1" dirty="0" smtClean="0">
              <a:solidFill>
                <a:srgbClr val="0033CC"/>
              </a:solidFill>
            </a:endParaRPr>
          </a:p>
          <a:p>
            <a:pPr marL="365125" indent="-365125"/>
            <a:r>
              <a:rPr lang="th-TH" sz="3200" dirty="0">
                <a:solidFill>
                  <a:srgbClr val="0033CC"/>
                </a:solidFill>
                <a:latin typeface="Browallia New" panose="020B0604020202020204" pitchFamily="34" charset="-34"/>
                <a:cs typeface="Browallia New" panose="020B0604020202020204" pitchFamily="34" charset="-34"/>
              </a:rPr>
              <a:t>	</a:t>
            </a:r>
            <a:r>
              <a:rPr lang="th-TH" sz="3200" b="1" dirty="0" smtClean="0">
                <a:latin typeface="Browallia New" panose="020B0604020202020204" pitchFamily="34" charset="-34"/>
                <a:cs typeface="Browallia New" panose="020B0604020202020204" pitchFamily="34" charset="-34"/>
              </a:rPr>
              <a:t>ผู้ใช้สะท้อนให้ทราบถึงประโยชน์และปัญหาในการใช้</a:t>
            </a:r>
          </a:p>
          <a:p>
            <a:pPr marL="365125" indent="-365125"/>
            <a:r>
              <a:rPr lang="en-US" sz="3200" b="1" dirty="0" smtClean="0">
                <a:solidFill>
                  <a:srgbClr val="0033CC"/>
                </a:solidFill>
              </a:rPr>
              <a:t>Professional Organization</a:t>
            </a:r>
            <a:endParaRPr lang="th-TH" sz="3200" b="1" dirty="0" smtClean="0">
              <a:solidFill>
                <a:srgbClr val="0033CC"/>
              </a:solidFill>
            </a:endParaRPr>
          </a:p>
          <a:p>
            <a:pPr marL="365125" indent="-365125"/>
            <a:r>
              <a:rPr lang="th-TH" sz="3200" dirty="0">
                <a:solidFill>
                  <a:srgbClr val="0033CC"/>
                </a:solidFill>
                <a:latin typeface="Browallia New" panose="020B0604020202020204" pitchFamily="34" charset="-34"/>
                <a:cs typeface="Browallia New" panose="020B0604020202020204" pitchFamily="34" charset="-34"/>
              </a:rPr>
              <a:t>	</a:t>
            </a:r>
            <a:r>
              <a:rPr lang="th-TH" sz="3200" b="1" dirty="0" smtClean="0">
                <a:latin typeface="Browallia New" panose="020B0604020202020204" pitchFamily="34" charset="-34"/>
                <a:cs typeface="Browallia New" panose="020B0604020202020204" pitchFamily="34" charset="-34"/>
              </a:rPr>
              <a:t>องค์กรวิชาชีพสะท้อนให้เห็นความรู้ใหม่ๆ ที่เกิดขึ้น</a:t>
            </a:r>
          </a:p>
          <a:p>
            <a:pPr marL="365125" indent="-365125"/>
            <a:r>
              <a:rPr lang="en-US" sz="3200" b="1" dirty="0" smtClean="0">
                <a:solidFill>
                  <a:srgbClr val="0033CC"/>
                </a:solidFill>
              </a:rPr>
              <a:t>MBNQA</a:t>
            </a:r>
            <a:endParaRPr lang="th-TH" sz="3200" b="1" dirty="0">
              <a:solidFill>
                <a:srgbClr val="0033CC"/>
              </a:solidFill>
            </a:endParaRPr>
          </a:p>
          <a:p>
            <a:pPr marL="365125" indent="-365125"/>
            <a:r>
              <a:rPr lang="th-TH" sz="3200" dirty="0">
                <a:solidFill>
                  <a:srgbClr val="0033CC"/>
                </a:solidFill>
                <a:latin typeface="Browallia New" panose="020B0604020202020204" pitchFamily="34" charset="-34"/>
                <a:cs typeface="Browallia New" panose="020B0604020202020204" pitchFamily="34" charset="-34"/>
              </a:rPr>
              <a:t>	</a:t>
            </a:r>
            <a:r>
              <a:rPr lang="th-TH" sz="3200" b="1" dirty="0" smtClean="0">
                <a:latin typeface="Browallia New" panose="020B0604020202020204" pitchFamily="34" charset="-34"/>
                <a:cs typeface="Browallia New" panose="020B0604020202020204" pitchFamily="34" charset="-34"/>
              </a:rPr>
              <a:t>มีการปรับปรุงข้อกำหนดทุก </a:t>
            </a:r>
            <a:r>
              <a:rPr lang="en-US" sz="3200" b="1" dirty="0" smtClean="0">
                <a:latin typeface="Browallia New" panose="020B0604020202020204" pitchFamily="34" charset="-34"/>
                <a:cs typeface="Browallia New" panose="020B0604020202020204" pitchFamily="34" charset="-34"/>
              </a:rPr>
              <a:t>2 </a:t>
            </a:r>
            <a:r>
              <a:rPr lang="th-TH" sz="3200" b="1" dirty="0" smtClean="0">
                <a:latin typeface="Browallia New" panose="020B0604020202020204" pitchFamily="34" charset="-34"/>
                <a:cs typeface="Browallia New" panose="020B0604020202020204" pitchFamily="34" charset="-34"/>
              </a:rPr>
              <a:t>ปี และ </a:t>
            </a:r>
            <a:r>
              <a:rPr lang="en-US" sz="3200" b="1" dirty="0" smtClean="0">
                <a:latin typeface="Browallia New" panose="020B0604020202020204" pitchFamily="34" charset="-34"/>
                <a:cs typeface="Browallia New" panose="020B0604020202020204" pitchFamily="34" charset="-34"/>
              </a:rPr>
              <a:t>TQA </a:t>
            </a:r>
            <a:r>
              <a:rPr lang="th-TH" sz="3200" b="1" dirty="0" smtClean="0">
                <a:latin typeface="Browallia New" panose="020B0604020202020204" pitchFamily="34" charset="-34"/>
                <a:cs typeface="Browallia New" panose="020B0604020202020204" pitchFamily="34" charset="-34"/>
              </a:rPr>
              <a:t>ปรับตามเช่นกัน</a:t>
            </a:r>
            <a:endParaRPr lang="th-TH" sz="3200" b="1" dirty="0">
              <a:latin typeface="Browallia New" panose="020B0604020202020204" pitchFamily="34" charset="-34"/>
              <a:cs typeface="Browallia New" panose="020B0604020202020204" pitchFamily="34" charset="-34"/>
            </a:endParaRPr>
          </a:p>
          <a:p>
            <a:pPr marL="365125" indent="-365125"/>
            <a:r>
              <a:rPr lang="en-US" sz="3200" b="1" dirty="0" err="1" smtClean="0">
                <a:solidFill>
                  <a:srgbClr val="0033CC"/>
                </a:solidFill>
              </a:rPr>
              <a:t>ISQua</a:t>
            </a:r>
            <a:endParaRPr lang="th-TH" sz="3200" b="1" dirty="0">
              <a:solidFill>
                <a:srgbClr val="0033CC"/>
              </a:solidFill>
            </a:endParaRPr>
          </a:p>
          <a:p>
            <a:pPr marL="365125" indent="-365125"/>
            <a:r>
              <a:rPr lang="th-TH" sz="3200" dirty="0">
                <a:solidFill>
                  <a:srgbClr val="0033CC"/>
                </a:solidFill>
                <a:latin typeface="Browallia New" panose="020B0604020202020204" pitchFamily="34" charset="-34"/>
                <a:cs typeface="Browallia New" panose="020B0604020202020204" pitchFamily="34" charset="-34"/>
              </a:rPr>
              <a:t>	</a:t>
            </a:r>
            <a:r>
              <a:rPr lang="th-TH" sz="3200" b="1" dirty="0" smtClean="0">
                <a:latin typeface="Browallia New" panose="020B0604020202020204" pitchFamily="34" charset="-34"/>
                <a:cs typeface="Browallia New" panose="020B0604020202020204" pitchFamily="34" charset="-34"/>
              </a:rPr>
              <a:t>ให้การรับรองมาตรฐาน </a:t>
            </a:r>
            <a:r>
              <a:rPr lang="en-US" sz="3200" b="1" dirty="0" smtClean="0">
                <a:latin typeface="Browallia New" panose="020B0604020202020204" pitchFamily="34" charset="-34"/>
                <a:cs typeface="Browallia New" panose="020B0604020202020204" pitchFamily="34" charset="-34"/>
              </a:rPr>
              <a:t>HA </a:t>
            </a:r>
            <a:r>
              <a:rPr lang="th-TH" sz="3200" b="1" dirty="0" smtClean="0">
                <a:latin typeface="Browallia New" panose="020B0604020202020204" pitchFamily="34" charset="-34"/>
                <a:cs typeface="Browallia New" panose="020B0604020202020204" pitchFamily="34" charset="-34"/>
              </a:rPr>
              <a:t>ว่าเป็นไปตามหลักสากล มีอายุรับรองทุก </a:t>
            </a:r>
            <a:r>
              <a:rPr lang="en-US" sz="3200" b="1" dirty="0" smtClean="0">
                <a:latin typeface="Browallia New" panose="020B0604020202020204" pitchFamily="34" charset="-34"/>
                <a:cs typeface="Browallia New" panose="020B0604020202020204" pitchFamily="34" charset="-34"/>
              </a:rPr>
              <a:t>4 </a:t>
            </a:r>
            <a:r>
              <a:rPr lang="th-TH" sz="3200" b="1" dirty="0" smtClean="0">
                <a:latin typeface="Browallia New" panose="020B0604020202020204" pitchFamily="34" charset="-34"/>
                <a:cs typeface="Browallia New" panose="020B0604020202020204" pitchFamily="34" charset="-34"/>
              </a:rPr>
              <a:t>ปี ในปี </a:t>
            </a:r>
            <a:r>
              <a:rPr lang="en-US" sz="3200" b="1" dirty="0" smtClean="0">
                <a:latin typeface="Browallia New" panose="020B0604020202020204" pitchFamily="34" charset="-34"/>
                <a:cs typeface="Browallia New" panose="020B0604020202020204" pitchFamily="34" charset="-34"/>
              </a:rPr>
              <a:t>2016 </a:t>
            </a:r>
            <a:r>
              <a:rPr lang="th-TH" sz="3200" b="1" dirty="0" smtClean="0">
                <a:latin typeface="Browallia New" panose="020B0604020202020204" pitchFamily="34" charset="-34"/>
                <a:cs typeface="Browallia New" panose="020B0604020202020204" pitchFamily="34" charset="-34"/>
              </a:rPr>
              <a:t>มีการปรับปรุงเพิ่มเติมข้อกำหนด</a:t>
            </a:r>
            <a:endParaRPr lang="th-TH" sz="3200" b="1" dirty="0" smtClean="0">
              <a:solidFill>
                <a:srgbClr val="0033CC"/>
              </a:solidFill>
            </a:endParaRPr>
          </a:p>
        </p:txBody>
      </p:sp>
    </p:spTree>
    <p:extLst>
      <p:ext uri="{BB962C8B-B14F-4D97-AF65-F5344CB8AC3E}">
        <p14:creationId xmlns:p14="http://schemas.microsoft.com/office/powerpoint/2010/main" val="1846700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8568952" cy="6858000"/>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377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84784"/>
            <a:ext cx="8568952"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4400" b="1" dirty="0" smtClean="0">
                <a:solidFill>
                  <a:srgbClr val="0000FF"/>
                </a:solidFill>
                <a:latin typeface="TH SarabunPSK" panose="020B0500040200020003" pitchFamily="34" charset="-34"/>
                <a:cs typeface="TH SarabunPSK" panose="020B0500040200020003" pitchFamily="34" charset="-34"/>
              </a:rPr>
              <a:t>      </a:t>
            </a:r>
            <a:endParaRPr lang="th-TH" sz="4400" b="1" dirty="0">
              <a:solidFill>
                <a:srgbClr val="0000FF"/>
              </a:solidFill>
              <a:latin typeface="TH SarabunPSK" panose="020B0500040200020003" pitchFamily="34" charset="-34"/>
              <a:cs typeface="TH SarabunPSK" panose="020B0500040200020003" pitchFamily="34" charset="-34"/>
            </a:endParaRPr>
          </a:p>
          <a:p>
            <a:pPr algn="ctr"/>
            <a:r>
              <a:rPr lang="th-TH" sz="600" b="1" dirty="0">
                <a:solidFill>
                  <a:srgbClr val="0000FF"/>
                </a:solidFill>
                <a:latin typeface="TH SarabunPSK" panose="020B0500040200020003" pitchFamily="34" charset="-34"/>
                <a:cs typeface="TH SarabunPSK" panose="020B0500040200020003" pitchFamily="34" charset="-34"/>
              </a:rPr>
              <a:t>                          </a:t>
            </a:r>
            <a:r>
              <a:rPr lang="th-TH" b="1" dirty="0">
                <a:solidFill>
                  <a:srgbClr val="0000FF"/>
                </a:solidFill>
                <a:latin typeface="TH SarabunPSK" panose="020B0500040200020003" pitchFamily="34" charset="-34"/>
                <a:cs typeface="TH SarabunPSK" panose="020B0500040200020003" pitchFamily="34" charset="-34"/>
              </a:rPr>
              <a:t>    </a:t>
            </a:r>
          </a:p>
          <a:p>
            <a:endParaRPr lang="th-TH" sz="4000" b="1" dirty="0" smtClean="0">
              <a:solidFill>
                <a:srgbClr val="0000FF"/>
              </a:solidFill>
              <a:latin typeface="TH SarabunPSK" panose="020B0500040200020003" pitchFamily="34" charset="-34"/>
              <a:cs typeface="TH SarabunPSK" panose="020B0500040200020003" pitchFamily="34" charset="-34"/>
            </a:endParaRPr>
          </a:p>
        </p:txBody>
      </p:sp>
      <p:graphicFrame>
        <p:nvGraphicFramePr>
          <p:cNvPr id="7" name="Content Placeholder 4"/>
          <p:cNvGraphicFramePr>
            <a:graphicFrameLocks noGrp="1"/>
          </p:cNvGraphicFramePr>
          <p:nvPr>
            <p:ph idx="1"/>
            <p:extLst/>
          </p:nvPr>
        </p:nvGraphicFramePr>
        <p:xfrm>
          <a:off x="72008" y="908720"/>
          <a:ext cx="9071992" cy="5614872"/>
        </p:xfrm>
        <a:graphic>
          <a:graphicData uri="http://schemas.openxmlformats.org/drawingml/2006/table">
            <a:tbl>
              <a:tblPr firstRow="1" bandRow="1">
                <a:tableStyleId>{5C22544A-7EE6-4342-B048-85BDC9FD1C3A}</a:tableStyleId>
              </a:tblPr>
              <a:tblGrid>
                <a:gridCol w="529025"/>
                <a:gridCol w="3292562"/>
                <a:gridCol w="571527"/>
                <a:gridCol w="4678878"/>
              </a:tblGrid>
              <a:tr h="440586">
                <a:tc gridSpan="2">
                  <a:txBody>
                    <a:bodyPr/>
                    <a:lstStyle/>
                    <a:p>
                      <a:pPr algn="ctr"/>
                      <a:r>
                        <a:rPr lang="en-US" sz="2400" b="1" dirty="0" smtClean="0"/>
                        <a:t>Patient Safety Goals</a:t>
                      </a:r>
                      <a:endParaRPr lang="th-TH" sz="2400" b="1" dirty="0"/>
                    </a:p>
                  </a:txBody>
                  <a:tcPr marL="91434" marR="91434" marT="45694" marB="45694"/>
                </a:tc>
                <a:tc hMerge="1">
                  <a:txBody>
                    <a:bodyPr/>
                    <a:lstStyle/>
                    <a:p>
                      <a:endParaRPr lang="th-TH" dirty="0"/>
                    </a:p>
                  </a:txBody>
                  <a:tcPr/>
                </a:tc>
                <a:tc gridSpan="2">
                  <a:txBody>
                    <a:bodyPr/>
                    <a:lstStyle/>
                    <a:p>
                      <a:pPr algn="ctr"/>
                      <a:r>
                        <a:rPr lang="en-US" sz="2400" b="1" dirty="0" smtClean="0"/>
                        <a:t>Personnel</a:t>
                      </a:r>
                      <a:r>
                        <a:rPr lang="en-US" sz="2400" b="1" baseline="0" dirty="0" smtClean="0"/>
                        <a:t> Safety Goals</a:t>
                      </a:r>
                      <a:endParaRPr lang="th-TH" sz="2400" b="1" dirty="0"/>
                    </a:p>
                  </a:txBody>
                  <a:tcPr marL="91434" marR="91434" marT="45694" marB="45694"/>
                </a:tc>
                <a:tc hMerge="1">
                  <a:txBody>
                    <a:bodyPr/>
                    <a:lstStyle/>
                    <a:p>
                      <a:endParaRPr lang="th-TH" dirty="0"/>
                    </a:p>
                  </a:txBody>
                  <a:tcPr/>
                </a:tc>
              </a:tr>
              <a:tr h="1147746">
                <a:tc>
                  <a:txBody>
                    <a:bodyPr/>
                    <a:lstStyle/>
                    <a:p>
                      <a:pPr algn="ctr"/>
                      <a:r>
                        <a:rPr lang="en-US" sz="2400" b="1" dirty="0" smtClean="0"/>
                        <a:t>S</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S</a:t>
                      </a:r>
                      <a:r>
                        <a:rPr lang="en-US" sz="2400" b="1" dirty="0" smtClean="0">
                          <a:solidFill>
                            <a:schemeClr val="tx1"/>
                          </a:solidFill>
                        </a:rPr>
                        <a:t>afe Surgery and Invasive Procedures</a:t>
                      </a:r>
                      <a:endParaRPr lang="th-TH" sz="2400" b="1" dirty="0">
                        <a:solidFill>
                          <a:schemeClr val="tx1"/>
                        </a:solidFill>
                      </a:endParaRPr>
                    </a:p>
                  </a:txBody>
                  <a:tcPr marL="91434" marR="91434" marT="45694" marB="45694"/>
                </a:tc>
                <a:tc>
                  <a:txBody>
                    <a:bodyPr/>
                    <a:lstStyle/>
                    <a:p>
                      <a:pPr algn="ctr"/>
                      <a:r>
                        <a:rPr lang="en-US" sz="2400" b="1" dirty="0" smtClean="0"/>
                        <a:t>S</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S</a:t>
                      </a:r>
                      <a:r>
                        <a:rPr lang="en-US" sz="2400" b="1" dirty="0" smtClean="0">
                          <a:solidFill>
                            <a:schemeClr val="tx1"/>
                          </a:solidFill>
                        </a:rPr>
                        <a:t>ecurity and privacy</a:t>
                      </a:r>
                      <a:r>
                        <a:rPr lang="en-US" sz="2400" b="1" baseline="0" dirty="0" smtClean="0">
                          <a:solidFill>
                            <a:schemeClr val="tx1"/>
                          </a:solidFill>
                        </a:rPr>
                        <a:t> of </a:t>
                      </a:r>
                      <a:r>
                        <a:rPr lang="en-US" sz="2400" b="1" dirty="0" smtClean="0">
                          <a:solidFill>
                            <a:schemeClr val="tx1"/>
                          </a:solidFill>
                        </a:rPr>
                        <a:t>information</a:t>
                      </a:r>
                      <a:r>
                        <a:rPr lang="en-US" sz="2400" b="1" baseline="0" dirty="0" smtClean="0">
                          <a:solidFill>
                            <a:schemeClr val="tx1"/>
                          </a:solidFill>
                        </a:rPr>
                        <a:t> and</a:t>
                      </a:r>
                      <a:endParaRPr lang="en-US" sz="2400" b="1" dirty="0" smtClean="0">
                        <a:solidFill>
                          <a:schemeClr val="tx1"/>
                        </a:solidFill>
                      </a:endParaRPr>
                    </a:p>
                    <a:p>
                      <a:pPr algn="ctr"/>
                      <a:r>
                        <a:rPr lang="en-US" sz="2400" b="1" dirty="0" smtClean="0">
                          <a:solidFill>
                            <a:srgbClr val="C00000"/>
                          </a:solidFill>
                        </a:rPr>
                        <a:t>S</a:t>
                      </a:r>
                      <a:r>
                        <a:rPr lang="en-US" sz="2400" b="1" dirty="0" smtClean="0">
                          <a:solidFill>
                            <a:schemeClr val="tx1"/>
                          </a:solidFill>
                        </a:rPr>
                        <a:t>ocial Media (communication)</a:t>
                      </a:r>
                      <a:endParaRPr lang="th-TH" sz="2400" b="1" dirty="0">
                        <a:solidFill>
                          <a:schemeClr val="tx1"/>
                        </a:solidFill>
                      </a:endParaRPr>
                    </a:p>
                  </a:txBody>
                  <a:tcPr marL="91434" marR="91434" marT="45694" marB="45694"/>
                </a:tc>
              </a:tr>
              <a:tr h="730448">
                <a:tc>
                  <a:txBody>
                    <a:bodyPr/>
                    <a:lstStyle/>
                    <a:p>
                      <a:pPr algn="ctr"/>
                      <a:r>
                        <a:rPr lang="en-US" sz="2400" b="1" dirty="0" smtClean="0"/>
                        <a:t>I</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I</a:t>
                      </a:r>
                      <a:r>
                        <a:rPr lang="en-US" sz="2400" b="1" dirty="0" smtClean="0">
                          <a:solidFill>
                            <a:schemeClr val="tx1"/>
                          </a:solidFill>
                        </a:rPr>
                        <a:t>nfection and Prevention Control</a:t>
                      </a:r>
                    </a:p>
                  </a:txBody>
                  <a:tcPr marL="91434" marR="91434" marT="45694" marB="45694"/>
                </a:tc>
                <a:tc>
                  <a:txBody>
                    <a:bodyPr/>
                    <a:lstStyle/>
                    <a:p>
                      <a:pPr algn="ctr"/>
                      <a:r>
                        <a:rPr lang="en-US" sz="2400" b="1" dirty="0" smtClean="0"/>
                        <a:t>I</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I</a:t>
                      </a:r>
                      <a:r>
                        <a:rPr lang="en-US" sz="2400" b="1" dirty="0" smtClean="0">
                          <a:solidFill>
                            <a:schemeClr val="tx1"/>
                          </a:solidFill>
                        </a:rPr>
                        <a:t>nfection</a:t>
                      </a:r>
                      <a:r>
                        <a:rPr lang="en-US" sz="2400" b="1" baseline="0" dirty="0" smtClean="0">
                          <a:solidFill>
                            <a:schemeClr val="tx1"/>
                          </a:solidFill>
                        </a:rPr>
                        <a:t> and Exposure</a:t>
                      </a:r>
                      <a:endParaRPr lang="th-TH" sz="2400" b="1" dirty="0">
                        <a:solidFill>
                          <a:schemeClr val="tx1"/>
                        </a:solidFill>
                      </a:endParaRPr>
                    </a:p>
                  </a:txBody>
                  <a:tcPr marL="91434" marR="91434" marT="45694" marB="45694"/>
                </a:tc>
              </a:tr>
              <a:tr h="793096">
                <a:tc>
                  <a:txBody>
                    <a:bodyPr/>
                    <a:lstStyle/>
                    <a:p>
                      <a:pPr algn="ctr"/>
                      <a:r>
                        <a:rPr lang="en-US" sz="2400" b="1" dirty="0" smtClean="0"/>
                        <a:t>M</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M</a:t>
                      </a:r>
                      <a:r>
                        <a:rPr lang="en-US" sz="2400" b="1" dirty="0" smtClean="0">
                          <a:solidFill>
                            <a:schemeClr val="tx1"/>
                          </a:solidFill>
                        </a:rPr>
                        <a:t>edication &amp; Blood Safety</a:t>
                      </a:r>
                      <a:endParaRPr lang="th-TH" sz="2400" b="1" dirty="0">
                        <a:solidFill>
                          <a:schemeClr val="tx1"/>
                        </a:solidFill>
                      </a:endParaRPr>
                    </a:p>
                  </a:txBody>
                  <a:tcPr marL="91434" marR="91434" marT="45694" marB="45694"/>
                </a:tc>
                <a:tc>
                  <a:txBody>
                    <a:bodyPr/>
                    <a:lstStyle/>
                    <a:p>
                      <a:pPr algn="ctr"/>
                      <a:r>
                        <a:rPr lang="en-US" sz="2400" b="1" dirty="0" smtClean="0"/>
                        <a:t>M</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M</a:t>
                      </a:r>
                      <a:r>
                        <a:rPr lang="en-US" sz="2400" b="1" dirty="0" smtClean="0">
                          <a:solidFill>
                            <a:schemeClr val="tx1"/>
                          </a:solidFill>
                        </a:rPr>
                        <a:t>ental Health</a:t>
                      </a:r>
                      <a:r>
                        <a:rPr lang="en-US" sz="2400" b="1" baseline="0" dirty="0" smtClean="0">
                          <a:solidFill>
                            <a:schemeClr val="tx1"/>
                          </a:solidFill>
                        </a:rPr>
                        <a:t> and </a:t>
                      </a:r>
                      <a:r>
                        <a:rPr lang="en-US" sz="2400" b="1" baseline="0" dirty="0" smtClean="0">
                          <a:solidFill>
                            <a:srgbClr val="C00000"/>
                          </a:solidFill>
                        </a:rPr>
                        <a:t>M</a:t>
                      </a:r>
                      <a:r>
                        <a:rPr lang="en-US" sz="2400" b="1" baseline="0" dirty="0" smtClean="0">
                          <a:solidFill>
                            <a:schemeClr val="tx1"/>
                          </a:solidFill>
                        </a:rPr>
                        <a:t>ediation</a:t>
                      </a:r>
                      <a:endParaRPr lang="th-TH" sz="2400" b="1" dirty="0">
                        <a:solidFill>
                          <a:schemeClr val="tx1"/>
                        </a:solidFill>
                      </a:endParaRPr>
                    </a:p>
                  </a:txBody>
                  <a:tcPr marL="91434" marR="91434" marT="45694" marB="45694"/>
                </a:tc>
              </a:tr>
              <a:tr h="524792">
                <a:tc>
                  <a:txBody>
                    <a:bodyPr/>
                    <a:lstStyle/>
                    <a:p>
                      <a:pPr algn="ctr"/>
                      <a:r>
                        <a:rPr lang="en-US" sz="2400" b="1" dirty="0" smtClean="0"/>
                        <a:t>P</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P</a:t>
                      </a:r>
                      <a:r>
                        <a:rPr lang="en-US" sz="2400" b="1" dirty="0" smtClean="0">
                          <a:solidFill>
                            <a:schemeClr val="tx1"/>
                          </a:solidFill>
                        </a:rPr>
                        <a:t>atient Care Processes</a:t>
                      </a:r>
                    </a:p>
                  </a:txBody>
                  <a:tcPr marL="91434" marR="91434" marT="45694" marB="45694"/>
                </a:tc>
                <a:tc>
                  <a:txBody>
                    <a:bodyPr/>
                    <a:lstStyle/>
                    <a:p>
                      <a:pPr algn="ctr"/>
                      <a:r>
                        <a:rPr lang="en-US" sz="2400" b="1" dirty="0" smtClean="0"/>
                        <a:t>P</a:t>
                      </a:r>
                      <a:endParaRPr lang="th-TH" sz="2400" b="1" dirty="0"/>
                    </a:p>
                  </a:txBody>
                  <a:tcPr marL="91434" marR="91434" marT="45694" marB="45694">
                    <a:solidFill>
                      <a:srgbClr val="FB11DF"/>
                    </a:solidFill>
                  </a:tcPr>
                </a:tc>
                <a:tc>
                  <a:txBody>
                    <a:bodyPr/>
                    <a:lstStyle/>
                    <a:p>
                      <a:pPr algn="ctr"/>
                      <a:r>
                        <a:rPr lang="en-US" sz="2400" b="1" baseline="0" dirty="0" smtClean="0">
                          <a:solidFill>
                            <a:srgbClr val="C00000"/>
                          </a:solidFill>
                        </a:rPr>
                        <a:t>P</a:t>
                      </a:r>
                      <a:r>
                        <a:rPr lang="en-US" sz="2400" b="1" baseline="0" dirty="0" smtClean="0">
                          <a:solidFill>
                            <a:schemeClr val="tx1"/>
                          </a:solidFill>
                        </a:rPr>
                        <a:t>rocess of work</a:t>
                      </a:r>
                    </a:p>
                  </a:txBody>
                  <a:tcPr marL="91434" marR="91434" marT="45694" marB="45694"/>
                </a:tc>
              </a:tr>
              <a:tr h="793096">
                <a:tc>
                  <a:txBody>
                    <a:bodyPr/>
                    <a:lstStyle/>
                    <a:p>
                      <a:pPr algn="ctr"/>
                      <a:r>
                        <a:rPr lang="en-US" sz="2400" b="1" dirty="0" smtClean="0"/>
                        <a:t>L</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L</a:t>
                      </a:r>
                      <a:r>
                        <a:rPr lang="en-US" sz="2400" b="1" dirty="0" smtClean="0">
                          <a:solidFill>
                            <a:schemeClr val="tx1"/>
                          </a:solidFill>
                        </a:rPr>
                        <a:t>ine, Tube &amp; Catheter, Device and </a:t>
                      </a:r>
                      <a:r>
                        <a:rPr lang="en-US" sz="2400" b="1" dirty="0" smtClean="0">
                          <a:solidFill>
                            <a:srgbClr val="C00000"/>
                          </a:solidFill>
                        </a:rPr>
                        <a:t>L</a:t>
                      </a:r>
                      <a:r>
                        <a:rPr lang="en-US" sz="2400" b="1" dirty="0" smtClean="0">
                          <a:solidFill>
                            <a:schemeClr val="tx1"/>
                          </a:solidFill>
                        </a:rPr>
                        <a:t>aboratory</a:t>
                      </a:r>
                    </a:p>
                  </a:txBody>
                  <a:tcPr marL="91434" marR="91434" marT="45694" marB="45694"/>
                </a:tc>
                <a:tc>
                  <a:txBody>
                    <a:bodyPr/>
                    <a:lstStyle/>
                    <a:p>
                      <a:pPr algn="ctr"/>
                      <a:r>
                        <a:rPr lang="en-US" sz="2400" b="1" dirty="0" smtClean="0"/>
                        <a:t>L</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L</a:t>
                      </a:r>
                      <a:r>
                        <a:rPr lang="en-US" sz="2400" b="1" dirty="0" smtClean="0">
                          <a:solidFill>
                            <a:schemeClr val="tx1"/>
                          </a:solidFill>
                        </a:rPr>
                        <a:t>ane (ambulance),</a:t>
                      </a:r>
                      <a:r>
                        <a:rPr lang="en-US" sz="2400" b="1" baseline="0" dirty="0" smtClean="0">
                          <a:solidFill>
                            <a:schemeClr val="tx1"/>
                          </a:solidFill>
                        </a:rPr>
                        <a:t> </a:t>
                      </a:r>
                      <a:r>
                        <a:rPr lang="en-US" sz="2400" b="1" baseline="0" dirty="0" smtClean="0">
                          <a:solidFill>
                            <a:srgbClr val="C00000"/>
                          </a:solidFill>
                        </a:rPr>
                        <a:t>L</a:t>
                      </a:r>
                      <a:r>
                        <a:rPr lang="en-US" sz="2400" b="1" baseline="0" dirty="0" smtClean="0">
                          <a:solidFill>
                            <a:schemeClr val="tx1"/>
                          </a:solidFill>
                        </a:rPr>
                        <a:t>egal Issues regulation (medical legal)</a:t>
                      </a:r>
                      <a:endParaRPr lang="th-TH" sz="2400" b="1" dirty="0">
                        <a:solidFill>
                          <a:schemeClr val="tx1"/>
                        </a:solidFill>
                      </a:endParaRPr>
                    </a:p>
                  </a:txBody>
                  <a:tcPr marL="91434" marR="91434" marT="45694" marB="45694"/>
                </a:tc>
              </a:tr>
              <a:tr h="457432">
                <a:tc>
                  <a:txBody>
                    <a:bodyPr/>
                    <a:lstStyle/>
                    <a:p>
                      <a:pPr algn="ctr"/>
                      <a:r>
                        <a:rPr lang="en-US" sz="2400" b="1" dirty="0" smtClean="0"/>
                        <a:t>E</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E</a:t>
                      </a:r>
                      <a:r>
                        <a:rPr lang="en-US" sz="2400" b="1" dirty="0" smtClean="0">
                          <a:solidFill>
                            <a:schemeClr val="tx1"/>
                          </a:solidFill>
                        </a:rPr>
                        <a:t>mergency Response</a:t>
                      </a:r>
                    </a:p>
                  </a:txBody>
                  <a:tcPr marL="91434" marR="91434" marT="45694" marB="45694"/>
                </a:tc>
                <a:tc>
                  <a:txBody>
                    <a:bodyPr/>
                    <a:lstStyle/>
                    <a:p>
                      <a:pPr algn="ctr"/>
                      <a:r>
                        <a:rPr lang="en-US" sz="2400" b="1" dirty="0" smtClean="0"/>
                        <a:t>E</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E</a:t>
                      </a:r>
                      <a:r>
                        <a:rPr lang="en-US" sz="2400" b="1" dirty="0" smtClean="0">
                          <a:solidFill>
                            <a:schemeClr val="tx1"/>
                          </a:solidFill>
                        </a:rPr>
                        <a:t>nvironment &amp; Working</a:t>
                      </a:r>
                      <a:r>
                        <a:rPr lang="en-US" sz="2400" b="1" baseline="0" dirty="0" smtClean="0">
                          <a:solidFill>
                            <a:schemeClr val="tx1"/>
                          </a:solidFill>
                        </a:rPr>
                        <a:t> conditions</a:t>
                      </a:r>
                      <a:endParaRPr lang="th-TH" sz="2400" b="1" dirty="0">
                        <a:solidFill>
                          <a:schemeClr val="tx1"/>
                        </a:solidFill>
                      </a:endParaRPr>
                    </a:p>
                  </a:txBody>
                  <a:tcPr marL="91434" marR="91434" marT="45694" marB="45694"/>
                </a:tc>
              </a:tr>
              <a:tr h="499338">
                <a:tc gridSpan="4">
                  <a:txBody>
                    <a:bodyPr/>
                    <a:lstStyle/>
                    <a:p>
                      <a:pPr algn="ctr"/>
                      <a:r>
                        <a:rPr lang="th-TH" sz="2800" b="1" dirty="0" smtClean="0"/>
                        <a:t>ประกาศเป้าหมายความปลอดภัยของประเทศเพื่อผู้ให้และผู้รับบริการ</a:t>
                      </a:r>
                      <a:endParaRPr lang="th-TH" sz="2800" b="1" dirty="0"/>
                    </a:p>
                  </a:txBody>
                  <a:tcPr marL="91434" marR="91434" marT="45694" marB="45694">
                    <a:solidFill>
                      <a:srgbClr val="13F939"/>
                    </a:solidFill>
                  </a:tcPr>
                </a:tc>
                <a:tc hMerge="1">
                  <a:txBody>
                    <a:bodyPr/>
                    <a:lstStyle/>
                    <a:p>
                      <a:pPr algn="ctr"/>
                      <a:endParaRPr lang="th-TH" b="1" dirty="0"/>
                    </a:p>
                  </a:txBody>
                  <a:tcPr/>
                </a:tc>
                <a:tc hMerge="1">
                  <a:txBody>
                    <a:bodyPr/>
                    <a:lstStyle/>
                    <a:p>
                      <a:pPr algn="ctr"/>
                      <a:endParaRPr lang="th-TH" b="1" dirty="0"/>
                    </a:p>
                  </a:txBody>
                  <a:tcPr/>
                </a:tc>
                <a:tc hMerge="1">
                  <a:txBody>
                    <a:bodyPr/>
                    <a:lstStyle/>
                    <a:p>
                      <a:pPr algn="ctr"/>
                      <a:endParaRPr lang="th-TH" b="1" dirty="0"/>
                    </a:p>
                  </a:txBody>
                  <a:tcPr/>
                </a:tc>
              </a:tr>
            </a:tbl>
          </a:graphicData>
        </a:graphic>
      </p:graphicFrame>
      <p:sp>
        <p:nvSpPr>
          <p:cNvPr id="2" name="Rectangle 1"/>
          <p:cNvSpPr/>
          <p:nvPr/>
        </p:nvSpPr>
        <p:spPr>
          <a:xfrm>
            <a:off x="107504" y="908720"/>
            <a:ext cx="3816424" cy="511256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itle 1"/>
          <p:cNvSpPr>
            <a:spLocks noGrp="1"/>
          </p:cNvSpPr>
          <p:nvPr>
            <p:ph type="title"/>
          </p:nvPr>
        </p:nvSpPr>
        <p:spPr>
          <a:xfrm>
            <a:off x="107504" y="114880"/>
            <a:ext cx="6912768" cy="649824"/>
          </a:xfrm>
          <a:solidFill>
            <a:srgbClr val="0033CC"/>
          </a:solidFill>
        </p:spPr>
        <p:txBody>
          <a:bodyPr/>
          <a:lstStyle/>
          <a:p>
            <a:r>
              <a:rPr lang="en-US" altLang="th-TH" sz="5400" b="1" dirty="0" smtClean="0">
                <a:solidFill>
                  <a:schemeClr val="bg1"/>
                </a:solidFill>
              </a:rPr>
              <a:t>2P Safety Goals</a:t>
            </a:r>
            <a:endParaRPr lang="th-TH" altLang="th-TH" sz="5400" b="1" dirty="0" smtClean="0">
              <a:solidFill>
                <a:schemeClr val="bg1"/>
              </a:solidFill>
            </a:endParaRPr>
          </a:p>
        </p:txBody>
      </p:sp>
    </p:spTree>
    <p:extLst>
      <p:ext uri="{BB962C8B-B14F-4D97-AF65-F5344CB8AC3E}">
        <p14:creationId xmlns:p14="http://schemas.microsoft.com/office/powerpoint/2010/main" val="2995469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484784"/>
            <a:ext cx="8568952"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4400" b="1" dirty="0" smtClean="0">
                <a:solidFill>
                  <a:srgbClr val="0000FF"/>
                </a:solidFill>
                <a:latin typeface="TH SarabunPSK" panose="020B0500040200020003" pitchFamily="34" charset="-34"/>
                <a:cs typeface="TH SarabunPSK" panose="020B0500040200020003" pitchFamily="34" charset="-34"/>
              </a:rPr>
              <a:t>      </a:t>
            </a:r>
            <a:endParaRPr lang="th-TH" sz="4400" b="1" dirty="0">
              <a:solidFill>
                <a:srgbClr val="0000FF"/>
              </a:solidFill>
              <a:latin typeface="TH SarabunPSK" panose="020B0500040200020003" pitchFamily="34" charset="-34"/>
              <a:cs typeface="TH SarabunPSK" panose="020B0500040200020003" pitchFamily="34" charset="-34"/>
            </a:endParaRPr>
          </a:p>
          <a:p>
            <a:pPr algn="ctr"/>
            <a:r>
              <a:rPr lang="th-TH" sz="600" b="1" dirty="0">
                <a:solidFill>
                  <a:srgbClr val="0000FF"/>
                </a:solidFill>
                <a:latin typeface="TH SarabunPSK" panose="020B0500040200020003" pitchFamily="34" charset="-34"/>
                <a:cs typeface="TH SarabunPSK" panose="020B0500040200020003" pitchFamily="34" charset="-34"/>
              </a:rPr>
              <a:t>                          </a:t>
            </a:r>
            <a:r>
              <a:rPr lang="th-TH" b="1" dirty="0">
                <a:solidFill>
                  <a:srgbClr val="0000FF"/>
                </a:solidFill>
                <a:latin typeface="TH SarabunPSK" panose="020B0500040200020003" pitchFamily="34" charset="-34"/>
                <a:cs typeface="TH SarabunPSK" panose="020B0500040200020003" pitchFamily="34" charset="-34"/>
              </a:rPr>
              <a:t>    </a:t>
            </a:r>
          </a:p>
          <a:p>
            <a:endParaRPr lang="th-TH" sz="4000" b="1" dirty="0" smtClean="0">
              <a:solidFill>
                <a:srgbClr val="0000FF"/>
              </a:solidFill>
              <a:latin typeface="TH SarabunPSK" panose="020B0500040200020003" pitchFamily="34" charset="-34"/>
              <a:cs typeface="TH SarabunPSK" panose="020B0500040200020003" pitchFamily="34" charset="-34"/>
            </a:endParaRPr>
          </a:p>
        </p:txBody>
      </p:sp>
      <p:graphicFrame>
        <p:nvGraphicFramePr>
          <p:cNvPr id="7" name="Content Placeholder 4"/>
          <p:cNvGraphicFramePr>
            <a:graphicFrameLocks noGrp="1"/>
          </p:cNvGraphicFramePr>
          <p:nvPr>
            <p:ph idx="1"/>
            <p:extLst/>
          </p:nvPr>
        </p:nvGraphicFramePr>
        <p:xfrm>
          <a:off x="72008" y="908720"/>
          <a:ext cx="9071992" cy="5614872"/>
        </p:xfrm>
        <a:graphic>
          <a:graphicData uri="http://schemas.openxmlformats.org/drawingml/2006/table">
            <a:tbl>
              <a:tblPr firstRow="1" bandRow="1">
                <a:tableStyleId>{5C22544A-7EE6-4342-B048-85BDC9FD1C3A}</a:tableStyleId>
              </a:tblPr>
              <a:tblGrid>
                <a:gridCol w="529025"/>
                <a:gridCol w="3292562"/>
                <a:gridCol w="571527"/>
                <a:gridCol w="4678878"/>
              </a:tblGrid>
              <a:tr h="440586">
                <a:tc gridSpan="2">
                  <a:txBody>
                    <a:bodyPr/>
                    <a:lstStyle/>
                    <a:p>
                      <a:pPr algn="ctr"/>
                      <a:r>
                        <a:rPr lang="en-US" sz="2400" b="1" dirty="0" smtClean="0"/>
                        <a:t>Patient Safety Goals</a:t>
                      </a:r>
                      <a:endParaRPr lang="th-TH" sz="2400" b="1" dirty="0"/>
                    </a:p>
                  </a:txBody>
                  <a:tcPr marL="91434" marR="91434" marT="45694" marB="45694"/>
                </a:tc>
                <a:tc hMerge="1">
                  <a:txBody>
                    <a:bodyPr/>
                    <a:lstStyle/>
                    <a:p>
                      <a:endParaRPr lang="th-TH" dirty="0"/>
                    </a:p>
                  </a:txBody>
                  <a:tcPr/>
                </a:tc>
                <a:tc gridSpan="2">
                  <a:txBody>
                    <a:bodyPr/>
                    <a:lstStyle/>
                    <a:p>
                      <a:pPr algn="ctr"/>
                      <a:r>
                        <a:rPr lang="en-US" sz="2400" b="1" dirty="0" smtClean="0"/>
                        <a:t>Personnel</a:t>
                      </a:r>
                      <a:r>
                        <a:rPr lang="en-US" sz="2400" b="1" baseline="0" dirty="0" smtClean="0"/>
                        <a:t> Safety Goals</a:t>
                      </a:r>
                      <a:endParaRPr lang="th-TH" sz="2400" b="1" dirty="0"/>
                    </a:p>
                  </a:txBody>
                  <a:tcPr marL="91434" marR="91434" marT="45694" marB="45694"/>
                </a:tc>
                <a:tc hMerge="1">
                  <a:txBody>
                    <a:bodyPr/>
                    <a:lstStyle/>
                    <a:p>
                      <a:endParaRPr lang="th-TH" dirty="0"/>
                    </a:p>
                  </a:txBody>
                  <a:tcPr/>
                </a:tc>
              </a:tr>
              <a:tr h="1147746">
                <a:tc>
                  <a:txBody>
                    <a:bodyPr/>
                    <a:lstStyle/>
                    <a:p>
                      <a:pPr algn="ctr"/>
                      <a:r>
                        <a:rPr lang="en-US" sz="2400" b="1" dirty="0" smtClean="0"/>
                        <a:t>S</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S</a:t>
                      </a:r>
                      <a:r>
                        <a:rPr lang="en-US" sz="2400" b="1" dirty="0" smtClean="0">
                          <a:solidFill>
                            <a:schemeClr val="tx1"/>
                          </a:solidFill>
                        </a:rPr>
                        <a:t>afe Surgery and Invasive Procedures</a:t>
                      </a:r>
                      <a:endParaRPr lang="th-TH" sz="2400" b="1" dirty="0">
                        <a:solidFill>
                          <a:schemeClr val="tx1"/>
                        </a:solidFill>
                      </a:endParaRPr>
                    </a:p>
                  </a:txBody>
                  <a:tcPr marL="91434" marR="91434" marT="45694" marB="45694"/>
                </a:tc>
                <a:tc>
                  <a:txBody>
                    <a:bodyPr/>
                    <a:lstStyle/>
                    <a:p>
                      <a:pPr algn="ctr"/>
                      <a:r>
                        <a:rPr lang="en-US" sz="2400" b="1" dirty="0" smtClean="0"/>
                        <a:t>S</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S</a:t>
                      </a:r>
                      <a:r>
                        <a:rPr lang="en-US" sz="2400" b="1" dirty="0" smtClean="0">
                          <a:solidFill>
                            <a:schemeClr val="tx1"/>
                          </a:solidFill>
                        </a:rPr>
                        <a:t>ecurity and privacy</a:t>
                      </a:r>
                      <a:r>
                        <a:rPr lang="en-US" sz="2400" b="1" baseline="0" dirty="0" smtClean="0">
                          <a:solidFill>
                            <a:schemeClr val="tx1"/>
                          </a:solidFill>
                        </a:rPr>
                        <a:t> of </a:t>
                      </a:r>
                      <a:r>
                        <a:rPr lang="en-US" sz="2400" b="1" dirty="0" smtClean="0">
                          <a:solidFill>
                            <a:schemeClr val="tx1"/>
                          </a:solidFill>
                        </a:rPr>
                        <a:t>information</a:t>
                      </a:r>
                      <a:r>
                        <a:rPr lang="en-US" sz="2400" b="1" baseline="0" dirty="0" smtClean="0">
                          <a:solidFill>
                            <a:schemeClr val="tx1"/>
                          </a:solidFill>
                        </a:rPr>
                        <a:t> and</a:t>
                      </a:r>
                      <a:endParaRPr lang="en-US" sz="2400" b="1" dirty="0" smtClean="0">
                        <a:solidFill>
                          <a:schemeClr val="tx1"/>
                        </a:solidFill>
                      </a:endParaRPr>
                    </a:p>
                    <a:p>
                      <a:pPr algn="ctr"/>
                      <a:r>
                        <a:rPr lang="en-US" sz="2400" b="1" dirty="0" smtClean="0">
                          <a:solidFill>
                            <a:srgbClr val="C00000"/>
                          </a:solidFill>
                        </a:rPr>
                        <a:t>S</a:t>
                      </a:r>
                      <a:r>
                        <a:rPr lang="en-US" sz="2400" b="1" dirty="0" smtClean="0">
                          <a:solidFill>
                            <a:schemeClr val="tx1"/>
                          </a:solidFill>
                        </a:rPr>
                        <a:t>ocial Media (communication)</a:t>
                      </a:r>
                      <a:endParaRPr lang="th-TH" sz="2400" b="1" dirty="0">
                        <a:solidFill>
                          <a:schemeClr val="tx1"/>
                        </a:solidFill>
                      </a:endParaRPr>
                    </a:p>
                  </a:txBody>
                  <a:tcPr marL="91434" marR="91434" marT="45694" marB="45694"/>
                </a:tc>
              </a:tr>
              <a:tr h="730448">
                <a:tc>
                  <a:txBody>
                    <a:bodyPr/>
                    <a:lstStyle/>
                    <a:p>
                      <a:pPr algn="ctr"/>
                      <a:r>
                        <a:rPr lang="en-US" sz="2400" b="1" dirty="0" smtClean="0"/>
                        <a:t>I</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I</a:t>
                      </a:r>
                      <a:r>
                        <a:rPr lang="en-US" sz="2400" b="1" dirty="0" smtClean="0">
                          <a:solidFill>
                            <a:schemeClr val="tx1"/>
                          </a:solidFill>
                        </a:rPr>
                        <a:t>nfection  Prevention and Control</a:t>
                      </a:r>
                    </a:p>
                  </a:txBody>
                  <a:tcPr marL="91434" marR="91434" marT="45694" marB="45694"/>
                </a:tc>
                <a:tc>
                  <a:txBody>
                    <a:bodyPr/>
                    <a:lstStyle/>
                    <a:p>
                      <a:pPr algn="ctr"/>
                      <a:r>
                        <a:rPr lang="en-US" sz="2400" b="1" dirty="0" smtClean="0"/>
                        <a:t>I</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I</a:t>
                      </a:r>
                      <a:r>
                        <a:rPr lang="en-US" sz="2400" b="1" dirty="0" smtClean="0">
                          <a:solidFill>
                            <a:schemeClr val="tx1"/>
                          </a:solidFill>
                        </a:rPr>
                        <a:t>nfection</a:t>
                      </a:r>
                      <a:r>
                        <a:rPr lang="en-US" sz="2400" b="1" baseline="0" dirty="0" smtClean="0">
                          <a:solidFill>
                            <a:schemeClr val="tx1"/>
                          </a:solidFill>
                        </a:rPr>
                        <a:t> and Exposure</a:t>
                      </a:r>
                      <a:endParaRPr lang="th-TH" sz="2400" b="1" dirty="0">
                        <a:solidFill>
                          <a:schemeClr val="tx1"/>
                        </a:solidFill>
                      </a:endParaRPr>
                    </a:p>
                  </a:txBody>
                  <a:tcPr marL="91434" marR="91434" marT="45694" marB="45694"/>
                </a:tc>
              </a:tr>
              <a:tr h="793096">
                <a:tc>
                  <a:txBody>
                    <a:bodyPr/>
                    <a:lstStyle/>
                    <a:p>
                      <a:pPr algn="ctr"/>
                      <a:r>
                        <a:rPr lang="en-US" sz="2400" b="1" dirty="0" smtClean="0"/>
                        <a:t>M</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M</a:t>
                      </a:r>
                      <a:r>
                        <a:rPr lang="en-US" sz="2400" b="1" dirty="0" smtClean="0">
                          <a:solidFill>
                            <a:schemeClr val="tx1"/>
                          </a:solidFill>
                        </a:rPr>
                        <a:t>edication &amp; Blood Safety</a:t>
                      </a:r>
                      <a:endParaRPr lang="th-TH" sz="2400" b="1" dirty="0">
                        <a:solidFill>
                          <a:schemeClr val="tx1"/>
                        </a:solidFill>
                      </a:endParaRPr>
                    </a:p>
                  </a:txBody>
                  <a:tcPr marL="91434" marR="91434" marT="45694" marB="45694"/>
                </a:tc>
                <a:tc>
                  <a:txBody>
                    <a:bodyPr/>
                    <a:lstStyle/>
                    <a:p>
                      <a:pPr algn="ctr"/>
                      <a:r>
                        <a:rPr lang="en-US" sz="2400" b="1" dirty="0" smtClean="0"/>
                        <a:t>M</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M</a:t>
                      </a:r>
                      <a:r>
                        <a:rPr lang="en-US" sz="2400" b="1" dirty="0" smtClean="0">
                          <a:solidFill>
                            <a:schemeClr val="tx1"/>
                          </a:solidFill>
                        </a:rPr>
                        <a:t>ental Health</a:t>
                      </a:r>
                      <a:r>
                        <a:rPr lang="en-US" sz="2400" b="1" baseline="0" dirty="0" smtClean="0">
                          <a:solidFill>
                            <a:schemeClr val="tx1"/>
                          </a:solidFill>
                        </a:rPr>
                        <a:t> and </a:t>
                      </a:r>
                      <a:r>
                        <a:rPr lang="en-US" sz="2400" b="1" baseline="0" dirty="0" smtClean="0">
                          <a:solidFill>
                            <a:srgbClr val="C00000"/>
                          </a:solidFill>
                        </a:rPr>
                        <a:t>M</a:t>
                      </a:r>
                      <a:r>
                        <a:rPr lang="en-US" sz="2400" b="1" baseline="0" dirty="0" smtClean="0">
                          <a:solidFill>
                            <a:schemeClr val="tx1"/>
                          </a:solidFill>
                        </a:rPr>
                        <a:t>ediation</a:t>
                      </a:r>
                      <a:endParaRPr lang="th-TH" sz="2400" b="1" dirty="0">
                        <a:solidFill>
                          <a:schemeClr val="tx1"/>
                        </a:solidFill>
                      </a:endParaRPr>
                    </a:p>
                  </a:txBody>
                  <a:tcPr marL="91434" marR="91434" marT="45694" marB="45694"/>
                </a:tc>
              </a:tr>
              <a:tr h="524792">
                <a:tc>
                  <a:txBody>
                    <a:bodyPr/>
                    <a:lstStyle/>
                    <a:p>
                      <a:pPr algn="ctr"/>
                      <a:r>
                        <a:rPr lang="en-US" sz="2400" b="1" dirty="0" smtClean="0"/>
                        <a:t>P</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P</a:t>
                      </a:r>
                      <a:r>
                        <a:rPr lang="en-US" sz="2400" b="1" dirty="0" smtClean="0">
                          <a:solidFill>
                            <a:schemeClr val="tx1"/>
                          </a:solidFill>
                        </a:rPr>
                        <a:t>atient Care Processes</a:t>
                      </a:r>
                    </a:p>
                  </a:txBody>
                  <a:tcPr marL="91434" marR="91434" marT="45694" marB="45694"/>
                </a:tc>
                <a:tc>
                  <a:txBody>
                    <a:bodyPr/>
                    <a:lstStyle/>
                    <a:p>
                      <a:pPr algn="ctr"/>
                      <a:r>
                        <a:rPr lang="en-US" sz="2400" b="1" dirty="0" smtClean="0"/>
                        <a:t>P</a:t>
                      </a:r>
                      <a:endParaRPr lang="th-TH" sz="2400" b="1" dirty="0"/>
                    </a:p>
                  </a:txBody>
                  <a:tcPr marL="91434" marR="91434" marT="45694" marB="45694">
                    <a:solidFill>
                      <a:srgbClr val="FB11DF"/>
                    </a:solidFill>
                  </a:tcPr>
                </a:tc>
                <a:tc>
                  <a:txBody>
                    <a:bodyPr/>
                    <a:lstStyle/>
                    <a:p>
                      <a:pPr algn="ctr"/>
                      <a:r>
                        <a:rPr lang="en-US" sz="2400" b="1" baseline="0" dirty="0" smtClean="0">
                          <a:solidFill>
                            <a:srgbClr val="C00000"/>
                          </a:solidFill>
                        </a:rPr>
                        <a:t>P</a:t>
                      </a:r>
                      <a:r>
                        <a:rPr lang="en-US" sz="2400" b="1" baseline="0" dirty="0" smtClean="0">
                          <a:solidFill>
                            <a:schemeClr val="tx1"/>
                          </a:solidFill>
                        </a:rPr>
                        <a:t>rocess of work</a:t>
                      </a:r>
                    </a:p>
                  </a:txBody>
                  <a:tcPr marL="91434" marR="91434" marT="45694" marB="45694"/>
                </a:tc>
              </a:tr>
              <a:tr h="793096">
                <a:tc>
                  <a:txBody>
                    <a:bodyPr/>
                    <a:lstStyle/>
                    <a:p>
                      <a:pPr algn="ctr"/>
                      <a:r>
                        <a:rPr lang="en-US" sz="2400" b="1" dirty="0" smtClean="0"/>
                        <a:t>L</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L</a:t>
                      </a:r>
                      <a:r>
                        <a:rPr lang="en-US" sz="2400" b="1" dirty="0" smtClean="0">
                          <a:solidFill>
                            <a:schemeClr val="tx1"/>
                          </a:solidFill>
                        </a:rPr>
                        <a:t>ine, Tube &amp; Catheter, Device and </a:t>
                      </a:r>
                      <a:r>
                        <a:rPr lang="en-US" sz="2400" b="1" dirty="0" smtClean="0">
                          <a:solidFill>
                            <a:srgbClr val="C00000"/>
                          </a:solidFill>
                        </a:rPr>
                        <a:t>L</a:t>
                      </a:r>
                      <a:r>
                        <a:rPr lang="en-US" sz="2400" b="1" dirty="0" smtClean="0">
                          <a:solidFill>
                            <a:schemeClr val="tx1"/>
                          </a:solidFill>
                        </a:rPr>
                        <a:t>aboratory</a:t>
                      </a:r>
                    </a:p>
                  </a:txBody>
                  <a:tcPr marL="91434" marR="91434" marT="45694" marB="45694"/>
                </a:tc>
                <a:tc>
                  <a:txBody>
                    <a:bodyPr/>
                    <a:lstStyle/>
                    <a:p>
                      <a:pPr algn="ctr"/>
                      <a:r>
                        <a:rPr lang="en-US" sz="2400" b="1" dirty="0" smtClean="0"/>
                        <a:t>L</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L</a:t>
                      </a:r>
                      <a:r>
                        <a:rPr lang="en-US" sz="2400" b="1" dirty="0" smtClean="0">
                          <a:solidFill>
                            <a:schemeClr val="tx1"/>
                          </a:solidFill>
                        </a:rPr>
                        <a:t>ane (ambulance),</a:t>
                      </a:r>
                      <a:r>
                        <a:rPr lang="en-US" sz="2400" b="1" baseline="0" dirty="0" smtClean="0">
                          <a:solidFill>
                            <a:schemeClr val="tx1"/>
                          </a:solidFill>
                        </a:rPr>
                        <a:t> </a:t>
                      </a:r>
                      <a:r>
                        <a:rPr lang="en-US" sz="2400" b="1" baseline="0" dirty="0" smtClean="0">
                          <a:solidFill>
                            <a:srgbClr val="C00000"/>
                          </a:solidFill>
                        </a:rPr>
                        <a:t>L</a:t>
                      </a:r>
                      <a:r>
                        <a:rPr lang="en-US" sz="2400" b="1" baseline="0" dirty="0" smtClean="0">
                          <a:solidFill>
                            <a:schemeClr val="tx1"/>
                          </a:solidFill>
                        </a:rPr>
                        <a:t>egal Issues regulation (medical legal)</a:t>
                      </a:r>
                      <a:endParaRPr lang="th-TH" sz="2400" b="1" dirty="0">
                        <a:solidFill>
                          <a:schemeClr val="tx1"/>
                        </a:solidFill>
                      </a:endParaRPr>
                    </a:p>
                  </a:txBody>
                  <a:tcPr marL="91434" marR="91434" marT="45694" marB="45694"/>
                </a:tc>
              </a:tr>
              <a:tr h="457432">
                <a:tc>
                  <a:txBody>
                    <a:bodyPr/>
                    <a:lstStyle/>
                    <a:p>
                      <a:pPr algn="ctr"/>
                      <a:r>
                        <a:rPr lang="en-US" sz="2400" b="1" dirty="0" smtClean="0"/>
                        <a:t>E</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E</a:t>
                      </a:r>
                      <a:r>
                        <a:rPr lang="en-US" sz="2400" b="1" dirty="0" smtClean="0">
                          <a:solidFill>
                            <a:schemeClr val="tx1"/>
                          </a:solidFill>
                        </a:rPr>
                        <a:t>mergency Response</a:t>
                      </a:r>
                    </a:p>
                  </a:txBody>
                  <a:tcPr marL="91434" marR="91434" marT="45694" marB="45694"/>
                </a:tc>
                <a:tc>
                  <a:txBody>
                    <a:bodyPr/>
                    <a:lstStyle/>
                    <a:p>
                      <a:pPr algn="ctr"/>
                      <a:r>
                        <a:rPr lang="en-US" sz="2400" b="1" dirty="0" smtClean="0"/>
                        <a:t>E</a:t>
                      </a:r>
                      <a:endParaRPr lang="th-TH" sz="2400" b="1" dirty="0"/>
                    </a:p>
                  </a:txBody>
                  <a:tcPr marL="91434" marR="91434" marT="45694" marB="45694">
                    <a:solidFill>
                      <a:srgbClr val="FB11DF"/>
                    </a:solidFill>
                  </a:tcPr>
                </a:tc>
                <a:tc>
                  <a:txBody>
                    <a:bodyPr/>
                    <a:lstStyle/>
                    <a:p>
                      <a:pPr algn="ctr"/>
                      <a:r>
                        <a:rPr lang="en-US" sz="2400" b="1" dirty="0" smtClean="0">
                          <a:solidFill>
                            <a:srgbClr val="C00000"/>
                          </a:solidFill>
                        </a:rPr>
                        <a:t>E</a:t>
                      </a:r>
                      <a:r>
                        <a:rPr lang="en-US" sz="2400" b="1" dirty="0" smtClean="0">
                          <a:solidFill>
                            <a:schemeClr val="tx1"/>
                          </a:solidFill>
                        </a:rPr>
                        <a:t>nvironment &amp; Working</a:t>
                      </a:r>
                      <a:r>
                        <a:rPr lang="en-US" sz="2400" b="1" baseline="0" dirty="0" smtClean="0">
                          <a:solidFill>
                            <a:schemeClr val="tx1"/>
                          </a:solidFill>
                        </a:rPr>
                        <a:t> conditions</a:t>
                      </a:r>
                      <a:endParaRPr lang="th-TH" sz="2400" b="1" dirty="0">
                        <a:solidFill>
                          <a:schemeClr val="tx1"/>
                        </a:solidFill>
                      </a:endParaRPr>
                    </a:p>
                  </a:txBody>
                  <a:tcPr marL="91434" marR="91434" marT="45694" marB="45694"/>
                </a:tc>
              </a:tr>
              <a:tr h="499338">
                <a:tc gridSpan="4">
                  <a:txBody>
                    <a:bodyPr/>
                    <a:lstStyle/>
                    <a:p>
                      <a:pPr algn="ctr"/>
                      <a:r>
                        <a:rPr lang="th-TH" sz="2800" b="1" dirty="0" smtClean="0"/>
                        <a:t>ประกาศเป้าหมายความปลอดภัยของประเทศเพื่อผู้ให้และผู้รับบริการ</a:t>
                      </a:r>
                      <a:endParaRPr lang="th-TH" sz="2800" b="1" dirty="0"/>
                    </a:p>
                  </a:txBody>
                  <a:tcPr marL="91434" marR="91434" marT="45694" marB="45694">
                    <a:solidFill>
                      <a:srgbClr val="13F939"/>
                    </a:solidFill>
                  </a:tcPr>
                </a:tc>
                <a:tc hMerge="1">
                  <a:txBody>
                    <a:bodyPr/>
                    <a:lstStyle/>
                    <a:p>
                      <a:pPr algn="ctr"/>
                      <a:endParaRPr lang="th-TH" b="1" dirty="0"/>
                    </a:p>
                  </a:txBody>
                  <a:tcPr/>
                </a:tc>
                <a:tc hMerge="1">
                  <a:txBody>
                    <a:bodyPr/>
                    <a:lstStyle/>
                    <a:p>
                      <a:pPr algn="ctr"/>
                      <a:endParaRPr lang="th-TH" b="1" dirty="0"/>
                    </a:p>
                  </a:txBody>
                  <a:tcPr/>
                </a:tc>
                <a:tc hMerge="1">
                  <a:txBody>
                    <a:bodyPr/>
                    <a:lstStyle/>
                    <a:p>
                      <a:pPr algn="ctr"/>
                      <a:endParaRPr lang="th-TH" b="1" dirty="0"/>
                    </a:p>
                  </a:txBody>
                  <a:tcPr/>
                </a:tc>
              </a:tr>
            </a:tbl>
          </a:graphicData>
        </a:graphic>
      </p:graphicFrame>
      <p:sp>
        <p:nvSpPr>
          <p:cNvPr id="2" name="Rectangle 1"/>
          <p:cNvSpPr/>
          <p:nvPr/>
        </p:nvSpPr>
        <p:spPr>
          <a:xfrm>
            <a:off x="3851920" y="908720"/>
            <a:ext cx="5256584" cy="511256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itle 1"/>
          <p:cNvSpPr>
            <a:spLocks noGrp="1"/>
          </p:cNvSpPr>
          <p:nvPr>
            <p:ph type="title"/>
          </p:nvPr>
        </p:nvSpPr>
        <p:spPr>
          <a:xfrm>
            <a:off x="107504" y="114880"/>
            <a:ext cx="6912768" cy="649824"/>
          </a:xfrm>
          <a:solidFill>
            <a:srgbClr val="0033CC"/>
          </a:solidFill>
        </p:spPr>
        <p:txBody>
          <a:bodyPr/>
          <a:lstStyle/>
          <a:p>
            <a:r>
              <a:rPr lang="en-US" altLang="th-TH" sz="5400" b="1" dirty="0" smtClean="0">
                <a:solidFill>
                  <a:schemeClr val="bg1"/>
                </a:solidFill>
              </a:rPr>
              <a:t>2P Safety Goals/Guides</a:t>
            </a:r>
            <a:endParaRPr lang="th-TH" altLang="th-TH" sz="5400" b="1" dirty="0" smtClean="0">
              <a:solidFill>
                <a:schemeClr val="bg1"/>
              </a:solidFill>
            </a:endParaRPr>
          </a:p>
        </p:txBody>
      </p:sp>
      <p:pic>
        <p:nvPicPr>
          <p:cNvPr id="3" name="Picture 2"/>
          <p:cNvPicPr>
            <a:picLocks noChangeAspect="1"/>
          </p:cNvPicPr>
          <p:nvPr/>
        </p:nvPicPr>
        <p:blipFill>
          <a:blip r:embed="rId3"/>
          <a:stretch>
            <a:fillRect/>
          </a:stretch>
        </p:blipFill>
        <p:spPr>
          <a:xfrm>
            <a:off x="3851920" y="764704"/>
            <a:ext cx="5258945" cy="6093296"/>
          </a:xfrm>
          <a:prstGeom prst="rect">
            <a:avLst/>
          </a:prstGeom>
        </p:spPr>
      </p:pic>
      <p:sp>
        <p:nvSpPr>
          <p:cNvPr id="4" name="Right Arrow 3"/>
          <p:cNvSpPr/>
          <p:nvPr/>
        </p:nvSpPr>
        <p:spPr>
          <a:xfrm>
            <a:off x="3491880" y="1484784"/>
            <a:ext cx="720080"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5436096" y="908720"/>
            <a:ext cx="3743332" cy="523220"/>
          </a:xfrm>
          <a:prstGeom prst="rect">
            <a:avLst/>
          </a:prstGeom>
          <a:solidFill>
            <a:srgbClr val="C00000"/>
          </a:solidFill>
        </p:spPr>
        <p:txBody>
          <a:bodyPr wrap="none" rtlCol="0">
            <a:spAutoFit/>
          </a:bodyPr>
          <a:lstStyle/>
          <a:p>
            <a:r>
              <a:rPr lang="en-US" dirty="0" smtClean="0">
                <a:solidFill>
                  <a:schemeClr val="bg1"/>
                </a:solidFill>
              </a:rPr>
              <a:t>Safe surgery incidents</a:t>
            </a:r>
            <a:endParaRPr lang="th-TH" dirty="0">
              <a:solidFill>
                <a:schemeClr val="bg1"/>
              </a:solidFill>
            </a:endParaRPr>
          </a:p>
        </p:txBody>
      </p:sp>
      <p:sp>
        <p:nvSpPr>
          <p:cNvPr id="9" name="TextBox 8"/>
          <p:cNvSpPr txBox="1"/>
          <p:nvPr/>
        </p:nvSpPr>
        <p:spPr>
          <a:xfrm>
            <a:off x="3923928" y="5517232"/>
            <a:ext cx="5101333" cy="523220"/>
          </a:xfrm>
          <a:prstGeom prst="rect">
            <a:avLst/>
          </a:prstGeom>
          <a:solidFill>
            <a:srgbClr val="C00000"/>
          </a:solidFill>
        </p:spPr>
        <p:txBody>
          <a:bodyPr wrap="none" rtlCol="0">
            <a:spAutoFit/>
          </a:bodyPr>
          <a:lstStyle/>
          <a:p>
            <a:r>
              <a:rPr lang="en-US" dirty="0" smtClean="0">
                <a:solidFill>
                  <a:schemeClr val="bg1"/>
                </a:solidFill>
              </a:rPr>
              <a:t>To learning with Experts (RCA)</a:t>
            </a:r>
            <a:endParaRPr lang="th-TH" dirty="0">
              <a:solidFill>
                <a:schemeClr val="bg1"/>
              </a:solidFill>
            </a:endParaRPr>
          </a:p>
        </p:txBody>
      </p:sp>
    </p:spTree>
    <p:extLst>
      <p:ext uri="{BB962C8B-B14F-4D97-AF65-F5344CB8AC3E}">
        <p14:creationId xmlns:p14="http://schemas.microsoft.com/office/powerpoint/2010/main" val="2757045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spcBef>
                <a:spcPct val="0"/>
              </a:spcBef>
              <a:buFontTx/>
              <a:buNone/>
            </a:pPr>
            <a:fld id="{7B98D013-4979-47F2-BA6F-961E85EDEA85}" type="slidenum">
              <a:rPr lang="en-US" altLang="en-US" sz="1400" smtClean="0"/>
              <a:pPr>
                <a:spcBef>
                  <a:spcPct val="0"/>
                </a:spcBef>
                <a:buFontTx/>
                <a:buNone/>
              </a:pPr>
              <a:t>43</a:t>
            </a:fld>
            <a:endParaRPr lang="en-US" altLang="en-US" sz="1400" smtClean="0"/>
          </a:p>
        </p:txBody>
      </p:sp>
      <p:sp>
        <p:nvSpPr>
          <p:cNvPr id="9" name="TextBox 8"/>
          <p:cNvSpPr txBox="1"/>
          <p:nvPr/>
        </p:nvSpPr>
        <p:spPr>
          <a:xfrm>
            <a:off x="323528" y="478413"/>
            <a:ext cx="6854677"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II-1.2 </a:t>
            </a:r>
            <a:r>
              <a:rPr lang="th-TH" sz="3600" b="1" dirty="0">
                <a:solidFill>
                  <a:schemeClr val="bg1"/>
                </a:solidFill>
                <a:latin typeface="BrowalliaUPC" panose="020B0604020202020204" pitchFamily="34" charset="-34"/>
                <a:cs typeface="BrowalliaUPC" panose="020B0604020202020204" pitchFamily="34" charset="-34"/>
              </a:rPr>
              <a:t>ข. ข้อกำหนดเฉพาะประเด็น</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5" name="Content Placeholder 2"/>
          <p:cNvSpPr>
            <a:spLocks noGrp="1"/>
          </p:cNvSpPr>
          <p:nvPr>
            <p:ph idx="1"/>
          </p:nvPr>
        </p:nvSpPr>
        <p:spPr>
          <a:xfrm>
            <a:off x="57150" y="1293813"/>
            <a:ext cx="9051925" cy="5303837"/>
          </a:xfrm>
        </p:spPr>
        <p:txBody>
          <a:bodyPr/>
          <a:lstStyle/>
          <a:p>
            <a:pPr>
              <a:spcBef>
                <a:spcPts val="0"/>
              </a:spcBef>
              <a:defRPr/>
            </a:pPr>
            <a:r>
              <a:rPr lang="th-TH" sz="3600" b="1" dirty="0" smtClean="0">
                <a:latin typeface="BrowalliaUPC" panose="020B0604020202020204" pitchFamily="34" charset="-34"/>
                <a:cs typeface="BrowalliaUPC" panose="020B0604020202020204" pitchFamily="34" charset="-34"/>
              </a:rPr>
              <a:t>ที่มา</a:t>
            </a:r>
            <a:endParaRPr lang="en-US" sz="3600" b="1" dirty="0">
              <a:latin typeface="BrowalliaUPC" panose="020B0604020202020204" pitchFamily="34" charset="-34"/>
              <a:cs typeface="BrowalliaUPC" panose="020B0604020202020204" pitchFamily="34" charset="-34"/>
            </a:endParaRPr>
          </a:p>
          <a:p>
            <a:pPr marL="800100" indent="-457200">
              <a:spcBef>
                <a:spcPts val="0"/>
              </a:spcBef>
              <a:defRPr/>
            </a:pPr>
            <a:r>
              <a:rPr lang="th-TH" b="1" dirty="0" smtClean="0">
                <a:solidFill>
                  <a:srgbClr val="0000FF"/>
                </a:solidFill>
                <a:latin typeface="BrowalliaUPC" panose="020B0604020202020204" pitchFamily="34" charset="-34"/>
                <a:cs typeface="BrowalliaUPC" panose="020B0604020202020204" pitchFamily="34" charset="-34"/>
              </a:rPr>
              <a:t>เป็นการนำข้อกำหนดที่ </a:t>
            </a:r>
            <a:r>
              <a:rPr lang="en-US" b="1" dirty="0" err="1" smtClean="0">
                <a:solidFill>
                  <a:srgbClr val="0000FF"/>
                </a:solidFill>
                <a:latin typeface="BrowalliaUPC" panose="020B0604020202020204" pitchFamily="34" charset="-34"/>
                <a:cs typeface="BrowalliaUPC" panose="020B0604020202020204" pitchFamily="34" charset="-34"/>
              </a:rPr>
              <a:t>ISQua</a:t>
            </a:r>
            <a:r>
              <a:rPr lang="en-US" b="1" dirty="0" smtClean="0">
                <a:solidFill>
                  <a:srgbClr val="0000FF"/>
                </a:solidFill>
                <a:latin typeface="BrowalliaUPC" panose="020B0604020202020204" pitchFamily="34" charset="-34"/>
                <a:cs typeface="BrowalliaUPC" panose="020B0604020202020204" pitchFamily="34" charset="-34"/>
              </a:rPr>
              <a:t> </a:t>
            </a:r>
            <a:r>
              <a:rPr lang="th-TH" b="1" dirty="0" smtClean="0">
                <a:solidFill>
                  <a:srgbClr val="0000FF"/>
                </a:solidFill>
                <a:latin typeface="BrowalliaUPC" panose="020B0604020202020204" pitchFamily="34" charset="-34"/>
                <a:cs typeface="BrowalliaUPC" panose="020B0604020202020204" pitchFamily="34" charset="-34"/>
              </a:rPr>
              <a:t>เน้นว่ากระบวนการบริหารความเสี่ยงเหล่านี้เป็นสิ่งที่ควรครอบคลุม</a:t>
            </a:r>
          </a:p>
          <a:p>
            <a:pPr marL="800100" indent="-457200">
              <a:spcBef>
                <a:spcPts val="0"/>
              </a:spcBef>
              <a:defRPr/>
            </a:pPr>
            <a:r>
              <a:rPr lang="th-TH" b="1" dirty="0" smtClean="0">
                <a:solidFill>
                  <a:srgbClr val="0000FF"/>
                </a:solidFill>
                <a:latin typeface="BrowalliaUPC" panose="020B0604020202020204" pitchFamily="34" charset="-34"/>
                <a:cs typeface="BrowalliaUPC" panose="020B0604020202020204" pitchFamily="34" charset="-34"/>
              </a:rPr>
              <a:t>ข้อกำหนดเหล่านี้มีอยู่สมบูรณ์แล้วในมาตรฐานที่อ้างถึง</a:t>
            </a:r>
          </a:p>
          <a:p>
            <a:pPr>
              <a:spcBef>
                <a:spcPts val="0"/>
              </a:spcBef>
              <a:defRPr/>
            </a:pPr>
            <a:r>
              <a:rPr lang="th-TH" sz="3600" b="1" dirty="0" smtClean="0">
                <a:latin typeface="BrowalliaUPC" panose="020B0604020202020204" pitchFamily="34" charset="-34"/>
                <a:cs typeface="BrowalliaUPC" panose="020B0604020202020204" pitchFamily="34" charset="-34"/>
              </a:rPr>
              <a:t>แนวทางการใช้</a:t>
            </a:r>
            <a:endParaRPr lang="en-US" sz="3600" b="1" dirty="0" smtClean="0">
              <a:latin typeface="BrowalliaUPC" panose="020B0604020202020204" pitchFamily="34" charset="-34"/>
              <a:cs typeface="BrowalliaUPC" panose="020B0604020202020204" pitchFamily="34" charset="-34"/>
            </a:endParaRPr>
          </a:p>
          <a:p>
            <a:pPr marL="800100" indent="-457200">
              <a:spcBef>
                <a:spcPts val="0"/>
              </a:spcBef>
              <a:defRPr/>
            </a:pPr>
            <a:r>
              <a:rPr lang="th-TH" b="1" dirty="0" smtClean="0">
                <a:solidFill>
                  <a:srgbClr val="0000FF"/>
                </a:solidFill>
                <a:latin typeface="BrowalliaUPC" panose="020B0604020202020204" pitchFamily="34" charset="-34"/>
                <a:cs typeface="BrowalliaUPC" panose="020B0604020202020204" pitchFamily="34" charset="-34"/>
              </a:rPr>
              <a:t>ใช้เพื่อเชื่อมโยงระบบที่เกี่ยวข้องกับการบริหารความเสี่ยงในการปฏิบัติงาน</a:t>
            </a:r>
          </a:p>
          <a:p>
            <a:pPr marL="800100" indent="-457200">
              <a:spcBef>
                <a:spcPts val="0"/>
              </a:spcBef>
              <a:defRPr/>
            </a:pPr>
            <a:r>
              <a:rPr lang="th-TH" b="1" dirty="0" smtClean="0">
                <a:solidFill>
                  <a:srgbClr val="0000FF"/>
                </a:solidFill>
                <a:latin typeface="BrowalliaUPC" panose="020B0604020202020204" pitchFamily="34" charset="-34"/>
                <a:cs typeface="BrowalliaUPC" panose="020B0604020202020204" pitchFamily="34" charset="-34"/>
              </a:rPr>
              <a:t>ประเมินตามมาตรฐานที่ถูกอ้างอิงถึง ไม่ต้องประเมินในส่วนนี้ซ้ำ</a:t>
            </a:r>
          </a:p>
        </p:txBody>
      </p:sp>
    </p:spTree>
    <p:extLst>
      <p:ext uri="{BB962C8B-B14F-4D97-AF65-F5344CB8AC3E}">
        <p14:creationId xmlns:p14="http://schemas.microsoft.com/office/powerpoint/2010/main" val="2140151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00834"/>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a:solidFill>
                  <a:schemeClr val="bg1"/>
                </a:solidFill>
                <a:latin typeface="BrowalliaUPC" panose="020B0604020202020204" pitchFamily="34" charset="-34"/>
                <a:cs typeface="BrowalliaUPC" panose="020B0604020202020204" pitchFamily="34" charset="-34"/>
              </a:rPr>
              <a:t>มาตรฐานที่มีการสลับที่/ควบ</a:t>
            </a:r>
            <a:r>
              <a:rPr lang="th-TH" sz="4000" b="1" dirty="0" smtClean="0">
                <a:solidFill>
                  <a:schemeClr val="bg1"/>
                </a:solidFill>
                <a:latin typeface="BrowalliaUPC" panose="020B0604020202020204" pitchFamily="34" charset="-34"/>
                <a:cs typeface="BrowalliaUPC" panose="020B0604020202020204" pitchFamily="34" charset="-34"/>
              </a:rPr>
              <a:t>รวม</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395536" y="980728"/>
            <a:ext cx="8424936" cy="5016758"/>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มาตรฐานที่มีการสลับที่/ควบรวม</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รวมการตัดสินใจเชิงกลยุทธ์จาก </a:t>
            </a:r>
            <a:r>
              <a:rPr lang="en-US" sz="3200" dirty="0" smtClean="0">
                <a:latin typeface="BrowalliaUPC" panose="020B0604020202020204" pitchFamily="34" charset="-34"/>
                <a:cs typeface="BrowalliaUPC" panose="020B0604020202020204" pitchFamily="34" charset="-34"/>
              </a:rPr>
              <a:t>I-6 </a:t>
            </a:r>
            <a:r>
              <a:rPr lang="th-TH" sz="3200" dirty="0" smtClean="0">
                <a:latin typeface="BrowalliaUPC" panose="020B0604020202020204" pitchFamily="34" charset="-34"/>
                <a:cs typeface="BrowalliaUPC" panose="020B0604020202020204" pitchFamily="34" charset="-34"/>
              </a:rPr>
              <a:t>มาอยู่ </a:t>
            </a:r>
            <a:r>
              <a:rPr lang="en-US" sz="3200" dirty="0" smtClean="0">
                <a:latin typeface="BrowalliaUPC" panose="020B0604020202020204" pitchFamily="34" charset="-34"/>
                <a:cs typeface="BrowalliaUPC" panose="020B0604020202020204" pitchFamily="34" charset="-34"/>
              </a:rPr>
              <a:t>I-2 </a:t>
            </a:r>
            <a:r>
              <a:rPr lang="th-TH" sz="3200" dirty="0" smtClean="0">
                <a:latin typeface="BrowalliaUPC" panose="020B0604020202020204" pitchFamily="34" charset="-34"/>
                <a:cs typeface="BrowalliaUPC" panose="020B0604020202020204" pitchFamily="34" charset="-34"/>
              </a:rPr>
              <a:t>เช่น การตัดสินใจเกี่ยวกับระบบงาน และสมรรถนะหลักขององค์กร</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เปลี่ยน คุณภาพของข้อมูล สารสนเทศและความรู้ ใน</a:t>
            </a:r>
            <a:r>
              <a:rPr lang="en-US" sz="3200" dirty="0" smtClean="0">
                <a:latin typeface="BrowalliaUPC" panose="020B0604020202020204" pitchFamily="34" charset="-34"/>
                <a:cs typeface="BrowalliaUPC" panose="020B0604020202020204" pitchFamily="34" charset="-34"/>
              </a:rPr>
              <a:t> I-4.2 </a:t>
            </a:r>
            <a:r>
              <a:rPr lang="th-TH" sz="3200" dirty="0" smtClean="0">
                <a:latin typeface="BrowalliaUPC" panose="020B0604020202020204" pitchFamily="34" charset="-34"/>
                <a:cs typeface="BrowalliaUPC" panose="020B0604020202020204" pitchFamily="34" charset="-34"/>
              </a:rPr>
              <a:t>ค. เป็น </a:t>
            </a:r>
            <a:r>
              <a:rPr lang="th-TH" sz="3200" b="1" dirty="0" smtClean="0">
                <a:latin typeface="BrowalliaUPC" panose="020B0604020202020204" pitchFamily="34" charset="-34"/>
                <a:cs typeface="BrowalliaUPC" panose="020B0604020202020204" pitchFamily="34" charset="-34"/>
              </a:rPr>
              <a:t>การจัดการสารสนเทศ </a:t>
            </a:r>
            <a:r>
              <a:rPr lang="th-TH" sz="3200" dirty="0" smtClean="0">
                <a:latin typeface="BrowalliaUPC" panose="020B0604020202020204" pitchFamily="34" charset="-34"/>
                <a:cs typeface="BrowalliaUPC" panose="020B0604020202020204" pitchFamily="34" charset="-34"/>
              </a:rPr>
              <a:t>แล้วย้ายมาเป็น </a:t>
            </a:r>
            <a:r>
              <a:rPr lang="en-US" sz="3200" dirty="0" smtClean="0">
                <a:latin typeface="BrowalliaUPC" panose="020B0604020202020204" pitchFamily="34" charset="-34"/>
                <a:cs typeface="BrowalliaUPC" panose="020B0604020202020204" pitchFamily="34" charset="-34"/>
              </a:rPr>
              <a:t>I-4.2 </a:t>
            </a:r>
            <a:r>
              <a:rPr lang="th-TH" sz="3200" dirty="0" smtClean="0">
                <a:latin typeface="BrowalliaUPC" panose="020B0604020202020204" pitchFamily="34" charset="-34"/>
                <a:cs typeface="BrowalliaUPC" panose="020B0604020202020204" pitchFamily="34" charset="-34"/>
              </a:rPr>
              <a:t>ข. สลับกับการจัดการความรู้ กับ</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สลับ </a:t>
            </a:r>
            <a:r>
              <a:rPr lang="en-US" sz="3200" dirty="0" smtClean="0">
                <a:latin typeface="BrowalliaUPC" panose="020B0604020202020204" pitchFamily="34" charset="-34"/>
                <a:cs typeface="BrowalliaUPC" panose="020B0604020202020204" pitchFamily="34" charset="-34"/>
              </a:rPr>
              <a:t>I-5.1 </a:t>
            </a:r>
            <a:r>
              <a:rPr lang="th-TH" sz="3200" dirty="0" smtClean="0">
                <a:latin typeface="BrowalliaUPC" panose="020B0604020202020204" pitchFamily="34" charset="-34"/>
                <a:cs typeface="BrowalliaUPC" panose="020B0604020202020204" pitchFamily="34" charset="-34"/>
              </a:rPr>
              <a:t>กับ</a:t>
            </a:r>
            <a:r>
              <a:rPr lang="en-US" sz="3200" dirty="0" smtClean="0">
                <a:latin typeface="BrowalliaUPC" panose="020B0604020202020204" pitchFamily="34" charset="-34"/>
                <a:cs typeface="BrowalliaUPC" panose="020B0604020202020204" pitchFamily="34" charset="-34"/>
              </a:rPr>
              <a:t> I-5.2</a:t>
            </a:r>
            <a:r>
              <a:rPr lang="th-TH" sz="3200" dirty="0" smtClean="0">
                <a:latin typeface="BrowalliaUPC" panose="020B0604020202020204" pitchFamily="34" charset="-34"/>
                <a:cs typeface="BrowalliaUPC" panose="020B0604020202020204" pitchFamily="34" charset="-34"/>
              </a:rPr>
              <a:t> เป็น </a:t>
            </a:r>
            <a:r>
              <a:rPr lang="en-US" sz="3200" dirty="0" smtClean="0">
                <a:latin typeface="BrowalliaUPC" panose="020B0604020202020204" pitchFamily="34" charset="-34"/>
                <a:cs typeface="BrowalliaUPC" panose="020B0604020202020204" pitchFamily="34" charset="-34"/>
              </a:rPr>
              <a:t>I-5.1 </a:t>
            </a:r>
            <a:r>
              <a:rPr lang="th-TH" sz="3200" dirty="0" smtClean="0">
                <a:latin typeface="BrowalliaUPC" panose="020B0604020202020204" pitchFamily="34" charset="-34"/>
                <a:cs typeface="BrowalliaUPC" panose="020B0604020202020204" pitchFamily="34" charset="-34"/>
              </a:rPr>
              <a:t>สภาพแวดล้อมของกำลังคน, </a:t>
            </a:r>
            <a:r>
              <a:rPr lang="en-US" sz="3200" dirty="0" smtClean="0">
                <a:latin typeface="BrowalliaUPC" panose="020B0604020202020204" pitchFamily="34" charset="-34"/>
                <a:cs typeface="BrowalliaUPC" panose="020B0604020202020204" pitchFamily="34" charset="-34"/>
              </a:rPr>
              <a:t>I-5.2 </a:t>
            </a:r>
            <a:r>
              <a:rPr lang="th-TH" sz="3200" dirty="0" smtClean="0">
                <a:latin typeface="BrowalliaUPC" panose="020B0604020202020204" pitchFamily="34" charset="-34"/>
                <a:cs typeface="BrowalliaUPC" panose="020B0604020202020204" pitchFamily="34" charset="-34"/>
              </a:rPr>
              <a:t>ความผูกพันของกำลังคน</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I-5.1 </a:t>
            </a:r>
            <a:r>
              <a:rPr lang="th-TH" sz="3200" dirty="0">
                <a:latin typeface="BrowalliaUPC" panose="020B0604020202020204" pitchFamily="34" charset="-34"/>
                <a:cs typeface="BrowalliaUPC" panose="020B0604020202020204" pitchFamily="34" charset="-34"/>
              </a:rPr>
              <a:t>ค.(1) </a:t>
            </a:r>
            <a:r>
              <a:rPr lang="th-TH" sz="3200" dirty="0" smtClean="0">
                <a:latin typeface="BrowalliaUPC" panose="020B0604020202020204" pitchFamily="34" charset="-34"/>
                <a:cs typeface="BrowalliaUPC" panose="020B0604020202020204" pitchFamily="34" charset="-34"/>
              </a:rPr>
              <a:t>รวมข้อกำหนดเกี่ยวกับโปรแกรม</a:t>
            </a:r>
            <a:r>
              <a:rPr lang="th-TH" sz="3200" b="1" dirty="0">
                <a:latin typeface="BrowalliaUPC" panose="020B0604020202020204" pitchFamily="34" charset="-34"/>
                <a:cs typeface="BrowalliaUPC" panose="020B0604020202020204" pitchFamily="34" charset="-34"/>
              </a:rPr>
              <a:t>สุขภาพและความ</a:t>
            </a:r>
            <a:r>
              <a:rPr lang="th-TH" sz="3200" b="1" dirty="0" smtClean="0">
                <a:latin typeface="BrowalliaUPC" panose="020B0604020202020204" pitchFamily="34" charset="-34"/>
                <a:cs typeface="BrowalliaUPC" panose="020B0604020202020204" pitchFamily="34" charset="-34"/>
              </a:rPr>
              <a:t>ปลอดภัย</a:t>
            </a:r>
            <a:r>
              <a:rPr lang="th-TH" sz="3200" dirty="0" smtClean="0">
                <a:latin typeface="BrowalliaUPC" panose="020B0604020202020204" pitchFamily="34" charset="-34"/>
                <a:cs typeface="BrowalliaUPC" panose="020B0604020202020204" pitchFamily="34" charset="-34"/>
              </a:rPr>
              <a:t>ของกำลังคนไว้ด้วยกัน</a:t>
            </a:r>
            <a:endParaRPr lang="en-US" sz="3200" dirty="0" smtClean="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885726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08" y="980728"/>
            <a:ext cx="9036496" cy="6001643"/>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มาตรฐานที่มีการสลับที่/ควบรวม</a:t>
            </a:r>
          </a:p>
          <a:p>
            <a:pPr marL="571500" indent="-342900">
              <a:buFont typeface="Arial" panose="020B0604020202020204" pitchFamily="34" charset="0"/>
              <a:buChar char="•"/>
            </a:pPr>
            <a:r>
              <a:rPr lang="th-TH" sz="3200" dirty="0">
                <a:latin typeface="BrowalliaUPC" panose="020B0604020202020204" pitchFamily="34" charset="-34"/>
                <a:cs typeface="BrowalliaUPC" panose="020B0604020202020204" pitchFamily="34" charset="-34"/>
              </a:rPr>
              <a:t>ย้าย</a:t>
            </a:r>
            <a:r>
              <a:rPr lang="th-TH" sz="3200" b="1" dirty="0">
                <a:latin typeface="BrowalliaUPC" panose="020B0604020202020204" pitchFamily="34" charset="-34"/>
                <a:cs typeface="BrowalliaUPC" panose="020B0604020202020204" pitchFamily="34" charset="-34"/>
              </a:rPr>
              <a:t>การจัดการและปรับปรุงกระบวนการทำงาน</a:t>
            </a:r>
            <a:r>
              <a:rPr lang="th-TH" sz="3200" dirty="0">
                <a:latin typeface="BrowalliaUPC" panose="020B0604020202020204" pitchFamily="34" charset="-34"/>
                <a:cs typeface="BrowalliaUPC" panose="020B0604020202020204" pitchFamily="34" charset="-34"/>
              </a:rPr>
              <a:t> จาก </a:t>
            </a:r>
            <a:r>
              <a:rPr lang="en-US" sz="3200" dirty="0">
                <a:latin typeface="BrowalliaUPC" panose="020B0604020202020204" pitchFamily="34" charset="-34"/>
                <a:cs typeface="BrowalliaUPC" panose="020B0604020202020204" pitchFamily="34" charset="-34"/>
              </a:rPr>
              <a:t>I-6.2 </a:t>
            </a:r>
            <a:r>
              <a:rPr lang="th-TH" sz="3200" dirty="0" smtClean="0">
                <a:latin typeface="BrowalliaUPC" panose="020B0604020202020204" pitchFamily="34" charset="-34"/>
                <a:cs typeface="BrowalliaUPC" panose="020B0604020202020204" pitchFamily="34" charset="-34"/>
              </a:rPr>
              <a:t>มา </a:t>
            </a:r>
            <a:r>
              <a:rPr lang="en-US" sz="3200" dirty="0">
                <a:latin typeface="BrowalliaUPC" panose="020B0604020202020204" pitchFamily="34" charset="-34"/>
                <a:cs typeface="BrowalliaUPC" panose="020B0604020202020204" pitchFamily="34" charset="-34"/>
              </a:rPr>
              <a:t>I-6.1</a:t>
            </a:r>
            <a:r>
              <a:rPr lang="th-TH" sz="3200" dirty="0">
                <a:latin typeface="BrowalliaUPC" panose="020B0604020202020204" pitchFamily="34" charset="-34"/>
                <a:cs typeface="BrowalliaUPC" panose="020B0604020202020204" pitchFamily="34" charset="-34"/>
              </a:rPr>
              <a:t> ข.</a:t>
            </a:r>
            <a:endParaRPr lang="en-US"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ย้าย </a:t>
            </a:r>
            <a:r>
              <a:rPr lang="th-TH" sz="3200" b="1" dirty="0" smtClean="0">
                <a:latin typeface="BrowalliaUPC" panose="020B0604020202020204" pitchFamily="34" charset="-34"/>
                <a:cs typeface="BrowalliaUPC" panose="020B0604020202020204" pitchFamily="34" charset="-34"/>
              </a:rPr>
              <a:t>ความพร้อมต่อภาวะฉุกเฉิน </a:t>
            </a:r>
            <a:r>
              <a:rPr lang="th-TH" sz="3200" dirty="0" smtClean="0">
                <a:latin typeface="BrowalliaUPC" panose="020B0604020202020204" pitchFamily="34" charset="-34"/>
                <a:cs typeface="BrowalliaUPC" panose="020B0604020202020204" pitchFamily="34" charset="-34"/>
              </a:rPr>
              <a:t>จาก </a:t>
            </a:r>
            <a:r>
              <a:rPr lang="en-US" sz="3200" dirty="0" smtClean="0">
                <a:latin typeface="BrowalliaUPC" panose="020B0604020202020204" pitchFamily="34" charset="-34"/>
                <a:cs typeface="BrowalliaUPC" panose="020B0604020202020204" pitchFamily="34" charset="-34"/>
              </a:rPr>
              <a:t>I-6.1 </a:t>
            </a:r>
            <a:r>
              <a:rPr lang="th-TH" sz="3200" dirty="0" smtClean="0">
                <a:latin typeface="BrowalliaUPC" panose="020B0604020202020204" pitchFamily="34" charset="-34"/>
                <a:cs typeface="BrowalliaUPC" panose="020B0604020202020204" pitchFamily="34" charset="-34"/>
              </a:rPr>
              <a:t>ค.</a:t>
            </a:r>
            <a:r>
              <a:rPr lang="en-US" sz="3200" dirty="0" smtClean="0">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มาอยู่ </a:t>
            </a:r>
            <a:r>
              <a:rPr lang="en-US" sz="3200" dirty="0" smtClean="0">
                <a:latin typeface="BrowalliaUPC" panose="020B0604020202020204" pitchFamily="34" charset="-34"/>
                <a:cs typeface="BrowalliaUPC" panose="020B0604020202020204" pitchFamily="34" charset="-34"/>
              </a:rPr>
              <a:t>I-6.2 </a:t>
            </a:r>
            <a:r>
              <a:rPr lang="th-TH" sz="3200" dirty="0" smtClean="0">
                <a:latin typeface="BrowalliaUPC" panose="020B0604020202020204" pitchFamily="34" charset="-34"/>
                <a:cs typeface="BrowalliaUPC" panose="020B0604020202020204" pitchFamily="34" charset="-34"/>
              </a:rPr>
              <a:t>ข.</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ย้าย </a:t>
            </a:r>
            <a:r>
              <a:rPr lang="en-US" sz="3200" dirty="0" smtClean="0">
                <a:latin typeface="BrowalliaUPC" panose="020B0604020202020204" pitchFamily="34" charset="-34"/>
                <a:cs typeface="BrowalliaUPC" panose="020B0604020202020204" pitchFamily="34" charset="-34"/>
              </a:rPr>
              <a:t>II-4.3 </a:t>
            </a:r>
            <a:r>
              <a:rPr lang="th-TH" sz="3200" b="1" dirty="0" smtClean="0">
                <a:latin typeface="BrowalliaUPC" panose="020B0604020202020204" pitchFamily="34" charset="-34"/>
                <a:cs typeface="BrowalliaUPC" panose="020B0604020202020204" pitchFamily="34" charset="-34"/>
              </a:rPr>
              <a:t>การเฝ้าระวังการติดเชื้อ</a:t>
            </a:r>
            <a:r>
              <a:rPr lang="th-TH" sz="3200" dirty="0" smtClean="0">
                <a:latin typeface="BrowalliaUPC" panose="020B0604020202020204" pitchFamily="34" charset="-34"/>
                <a:cs typeface="BrowalliaUPC" panose="020B0604020202020204" pitchFamily="34" charset="-34"/>
              </a:rPr>
              <a:t>ในโรงพยาบาลมาอยู่รวมกับ </a:t>
            </a:r>
            <a:r>
              <a:rPr lang="en-US" sz="3200" dirty="0" smtClean="0">
                <a:latin typeface="BrowalliaUPC" panose="020B0604020202020204" pitchFamily="34" charset="-34"/>
                <a:cs typeface="BrowalliaUPC" panose="020B0604020202020204" pitchFamily="34" charset="-34"/>
              </a:rPr>
              <a:t>II-4.1</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แยก </a:t>
            </a:r>
            <a:r>
              <a:rPr lang="en-US" sz="3200" dirty="0" smtClean="0">
                <a:latin typeface="BrowalliaUPC" panose="020B0604020202020204" pitchFamily="34" charset="-34"/>
                <a:cs typeface="BrowalliaUPC" panose="020B0604020202020204" pitchFamily="34" charset="-34"/>
              </a:rPr>
              <a:t>II-7 </a:t>
            </a:r>
            <a:r>
              <a:rPr lang="th-TH" sz="3200" dirty="0" smtClean="0">
                <a:latin typeface="BrowalliaUPC" panose="020B0604020202020204" pitchFamily="34" charset="-34"/>
                <a:cs typeface="BrowalliaUPC" panose="020B0604020202020204" pitchFamily="34" charset="-34"/>
              </a:rPr>
              <a:t>เป็น </a:t>
            </a:r>
            <a:r>
              <a:rPr lang="en-US" sz="3200" dirty="0" smtClean="0">
                <a:latin typeface="BrowalliaUPC" panose="020B0604020202020204" pitchFamily="34" charset="-34"/>
                <a:cs typeface="BrowalliaUPC" panose="020B0604020202020204" pitchFamily="34" charset="-34"/>
              </a:rPr>
              <a:t>II-7.1 </a:t>
            </a:r>
            <a:r>
              <a:rPr lang="th-TH" sz="3200" dirty="0" smtClean="0">
                <a:latin typeface="BrowalliaUPC" panose="020B0604020202020204" pitchFamily="34" charset="-34"/>
                <a:cs typeface="BrowalliaUPC" panose="020B0604020202020204" pitchFamily="34" charset="-34"/>
              </a:rPr>
              <a:t>บริการรังสีวิทยา, </a:t>
            </a:r>
            <a:r>
              <a:rPr lang="en-US" sz="3200" dirty="0" smtClean="0">
                <a:latin typeface="BrowalliaUPC" panose="020B0604020202020204" pitchFamily="34" charset="-34"/>
                <a:cs typeface="BrowalliaUPC" panose="020B0604020202020204" pitchFamily="34" charset="-34"/>
              </a:rPr>
              <a:t>II-7.2 </a:t>
            </a:r>
            <a:r>
              <a:rPr lang="th-TH" sz="3200" dirty="0" smtClean="0">
                <a:latin typeface="BrowalliaUPC" panose="020B0604020202020204" pitchFamily="34" charset="-34"/>
                <a:cs typeface="BrowalliaUPC" panose="020B0604020202020204" pitchFamily="34" charset="-34"/>
              </a:rPr>
              <a:t>บริการป้องปฏิบัติการทางการแพทย์</a:t>
            </a:r>
            <a:r>
              <a:rPr lang="en-US" sz="3200" dirty="0" smtClean="0">
                <a:latin typeface="BrowalliaUPC" panose="020B0604020202020204" pitchFamily="34" charset="-34"/>
                <a:cs typeface="BrowalliaUPC" panose="020B0604020202020204" pitchFamily="34" charset="-34"/>
              </a:rPr>
              <a:t>, II-7.3 </a:t>
            </a:r>
            <a:r>
              <a:rPr lang="th-TH" sz="3200" dirty="0" smtClean="0">
                <a:latin typeface="BrowalliaUPC" panose="020B0604020202020204" pitchFamily="34" charset="-34"/>
                <a:cs typeface="BrowalliaUPC" panose="020B0604020202020204" pitchFamily="34" charset="-34"/>
              </a:rPr>
              <a:t>บริการพยาธิวิทยากายวิภาค</a:t>
            </a:r>
            <a:r>
              <a:rPr lang="en-US" sz="3200" dirty="0" smtClean="0">
                <a:latin typeface="BrowalliaUPC" panose="020B0604020202020204" pitchFamily="34" charset="-34"/>
                <a:cs typeface="BrowalliaUPC" panose="020B0604020202020204" pitchFamily="34" charset="-34"/>
              </a:rPr>
              <a:t>, II-7.4 </a:t>
            </a:r>
            <a:r>
              <a:rPr lang="th-TH" sz="3200" dirty="0" smtClean="0">
                <a:latin typeface="BrowalliaUPC" panose="020B0604020202020204" pitchFamily="34" charset="-34"/>
                <a:cs typeface="BrowalliaUPC" panose="020B0604020202020204" pitchFamily="34" charset="-34"/>
              </a:rPr>
              <a:t>ธนาคารเลือด</a:t>
            </a:r>
            <a:r>
              <a:rPr lang="en-US" sz="3200" dirty="0" smtClean="0">
                <a:latin typeface="BrowalliaUPC" panose="020B0604020202020204" pitchFamily="34" charset="-34"/>
                <a:cs typeface="BrowalliaUPC" panose="020B0604020202020204" pitchFamily="34" charset="-34"/>
              </a:rPr>
              <a:t>, II-7.5 </a:t>
            </a:r>
            <a:r>
              <a:rPr lang="th-TH" sz="3200" dirty="0" smtClean="0">
                <a:latin typeface="BrowalliaUPC" panose="020B0604020202020204" pitchFamily="34" charset="-34"/>
                <a:cs typeface="BrowalliaUPC" panose="020B0604020202020204" pitchFamily="34" charset="-34"/>
              </a:rPr>
              <a:t>บริการตรวจวินิจฉัยโรคอื่นๆ</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ย้าย</a:t>
            </a:r>
            <a:r>
              <a:rPr lang="th-TH" sz="3200" b="1" dirty="0" smtClean="0">
                <a:latin typeface="BrowalliaUPC" panose="020B0604020202020204" pitchFamily="34" charset="-34"/>
                <a:cs typeface="BrowalliaUPC" panose="020B0604020202020204" pitchFamily="34" charset="-34"/>
              </a:rPr>
              <a:t>ผลลัพธ์ด้านการสร้างเสริมสุขภาพ </a:t>
            </a:r>
            <a:r>
              <a:rPr lang="th-TH" sz="3200" dirty="0" smtClean="0">
                <a:latin typeface="BrowalliaUPC" panose="020B0604020202020204" pitchFamily="34" charset="-34"/>
                <a:cs typeface="BrowalliaUPC" panose="020B0604020202020204" pitchFamily="34" charset="-34"/>
              </a:rPr>
              <a:t>ไปรวมกับผลลัพธ์ด้านการดูแลสุขภาพ </a:t>
            </a:r>
            <a:r>
              <a:rPr lang="en-US" sz="3200" dirty="0" smtClean="0">
                <a:latin typeface="BrowalliaUPC" panose="020B0604020202020204" pitchFamily="34" charset="-34"/>
                <a:cs typeface="BrowalliaUPC" panose="020B0604020202020204" pitchFamily="34" charset="-34"/>
              </a:rPr>
              <a:t>IV-1 </a:t>
            </a:r>
            <a:r>
              <a:rPr lang="en-US" sz="3200" dirty="0">
                <a:latin typeface="BrowalliaUPC" panose="020B0604020202020204" pitchFamily="34" charset="-34"/>
                <a:cs typeface="BrowalliaUPC" panose="020B0604020202020204" pitchFamily="34" charset="-34"/>
              </a:rPr>
              <a:t>(2) </a:t>
            </a:r>
            <a:endParaRPr lang="th-TH"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ย้ายสลับตำแหน่งของ</a:t>
            </a:r>
            <a:r>
              <a:rPr lang="th-TH" sz="3200" b="1" dirty="0" smtClean="0">
                <a:latin typeface="BrowalliaUPC" panose="020B0604020202020204" pitchFamily="34" charset="-34"/>
                <a:cs typeface="BrowalliaUPC" panose="020B0604020202020204" pitchFamily="34" charset="-34"/>
              </a:rPr>
              <a:t>ผลการดำเนินการ</a:t>
            </a:r>
            <a:r>
              <a:rPr lang="th-TH" sz="3200" dirty="0" smtClean="0">
                <a:latin typeface="BrowalliaUPC" panose="020B0604020202020204" pitchFamily="34" charset="-34"/>
                <a:cs typeface="BrowalliaUPC" panose="020B0604020202020204" pitchFamily="34" charset="-34"/>
              </a:rPr>
              <a:t>ดังนี้ </a:t>
            </a:r>
            <a:r>
              <a:rPr lang="en-US" sz="3200" dirty="0" smtClean="0">
                <a:latin typeface="BrowalliaUPC" panose="020B0604020202020204" pitchFamily="34" charset="-34"/>
                <a:cs typeface="BrowalliaUPC" panose="020B0604020202020204" pitchFamily="34" charset="-34"/>
              </a:rPr>
              <a:t>IV-3 </a:t>
            </a:r>
            <a:r>
              <a:rPr lang="th-TH" sz="3200" dirty="0" smtClean="0">
                <a:latin typeface="BrowalliaUPC" panose="020B0604020202020204" pitchFamily="34" charset="-34"/>
                <a:cs typeface="BrowalliaUPC" panose="020B0604020202020204" pitchFamily="34" charset="-34"/>
              </a:rPr>
              <a:t>ผลด้านกำลังคน, </a:t>
            </a:r>
            <a:r>
              <a:rPr lang="en-US" sz="3200" dirty="0" smtClean="0">
                <a:latin typeface="BrowalliaUPC" panose="020B0604020202020204" pitchFamily="34" charset="-34"/>
                <a:cs typeface="BrowalliaUPC" panose="020B0604020202020204" pitchFamily="34" charset="-34"/>
              </a:rPr>
              <a:t>IV-4 </a:t>
            </a:r>
            <a:r>
              <a:rPr lang="th-TH" sz="3200" dirty="0" smtClean="0">
                <a:latin typeface="BrowalliaUPC" panose="020B0604020202020204" pitchFamily="34" charset="-34"/>
                <a:cs typeface="BrowalliaUPC" panose="020B0604020202020204" pitchFamily="34" charset="-34"/>
              </a:rPr>
              <a:t>ผลด้านการนำ, </a:t>
            </a:r>
            <a:r>
              <a:rPr lang="en-US" sz="3200" dirty="0" smtClean="0">
                <a:latin typeface="BrowalliaUPC" panose="020B0604020202020204" pitchFamily="34" charset="-34"/>
                <a:cs typeface="BrowalliaUPC" panose="020B0604020202020204" pitchFamily="34" charset="-34"/>
              </a:rPr>
              <a:t>IV-5 </a:t>
            </a:r>
            <a:r>
              <a:rPr lang="th-TH" sz="3200" dirty="0" smtClean="0">
                <a:latin typeface="BrowalliaUPC" panose="020B0604020202020204" pitchFamily="34" charset="-34"/>
                <a:cs typeface="BrowalliaUPC" panose="020B0604020202020204" pitchFamily="34" charset="-34"/>
              </a:rPr>
              <a:t>ผลด้านประสิทธิผลของกระบวนการ </a:t>
            </a:r>
            <a:r>
              <a:rPr lang="en-US" sz="3200" dirty="0" smtClean="0">
                <a:latin typeface="BrowalliaUPC" panose="020B0604020202020204" pitchFamily="34" charset="-34"/>
                <a:cs typeface="BrowalliaUPC" panose="020B0604020202020204" pitchFamily="34" charset="-34"/>
              </a:rPr>
              <a:t>IV-6 </a:t>
            </a:r>
            <a:r>
              <a:rPr lang="th-TH" sz="3200" dirty="0" smtClean="0">
                <a:latin typeface="BrowalliaUPC" panose="020B0604020202020204" pitchFamily="34" charset="-34"/>
                <a:cs typeface="BrowalliaUPC" panose="020B0604020202020204" pitchFamily="34" charset="-34"/>
              </a:rPr>
              <a:t>ผลด้านการเงิน</a:t>
            </a:r>
          </a:p>
        </p:txBody>
      </p:sp>
      <p:sp>
        <p:nvSpPr>
          <p:cNvPr id="4" name="TextBox 3"/>
          <p:cNvSpPr txBox="1"/>
          <p:nvPr/>
        </p:nvSpPr>
        <p:spPr>
          <a:xfrm>
            <a:off x="179512" y="272842"/>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a:solidFill>
                  <a:schemeClr val="bg1"/>
                </a:solidFill>
                <a:latin typeface="BrowalliaUPC" panose="020B0604020202020204" pitchFamily="34" charset="-34"/>
                <a:cs typeface="BrowalliaUPC" panose="020B0604020202020204" pitchFamily="34" charset="-34"/>
              </a:rPr>
              <a:t>มาตรฐานที่มีการสลับที่/ควบ</a:t>
            </a:r>
            <a:r>
              <a:rPr lang="th-TH" sz="4000" b="1" dirty="0" smtClean="0">
                <a:solidFill>
                  <a:schemeClr val="bg1"/>
                </a:solidFill>
                <a:latin typeface="BrowalliaUPC" panose="020B0604020202020204" pitchFamily="34" charset="-34"/>
                <a:cs typeface="BrowalliaUPC" panose="020B0604020202020204" pitchFamily="34" charset="-34"/>
              </a:rPr>
              <a:t>รวม</a:t>
            </a:r>
            <a:endParaRPr lang="en-US" sz="40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849063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33353"/>
            <a:ext cx="8424936" cy="1323439"/>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a:solidFill>
                  <a:schemeClr val="bg1"/>
                </a:solidFill>
                <a:latin typeface="BrowalliaUPC" panose="020B0604020202020204" pitchFamily="34" charset="-34"/>
                <a:cs typeface="BrowalliaUPC" panose="020B0604020202020204" pitchFamily="34" charset="-34"/>
              </a:rPr>
              <a:t>มาตรฐานที่มีการเปลี่ยนแปลง</a:t>
            </a:r>
            <a:r>
              <a:rPr lang="th-TH" sz="4000" b="1" dirty="0" smtClean="0">
                <a:solidFill>
                  <a:schemeClr val="bg1"/>
                </a:solidFill>
                <a:latin typeface="BrowalliaUPC" panose="020B0604020202020204" pitchFamily="34" charset="-34"/>
                <a:cs typeface="BrowalliaUPC" panose="020B0604020202020204" pitchFamily="34" charset="-34"/>
              </a:rPr>
              <a:t>/</a:t>
            </a:r>
            <a:endParaRPr lang="en-US" sz="4000" b="1" dirty="0" smtClean="0">
              <a:solidFill>
                <a:schemeClr val="bg1"/>
              </a:solidFill>
              <a:latin typeface="BrowalliaUPC" panose="020B0604020202020204" pitchFamily="34" charset="-34"/>
              <a:cs typeface="BrowalliaUPC" panose="020B0604020202020204" pitchFamily="34" charset="-34"/>
            </a:endParaRPr>
          </a:p>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เพิ่มเติม</a:t>
            </a:r>
            <a:r>
              <a:rPr lang="th-TH" sz="4000" b="1" dirty="0">
                <a:solidFill>
                  <a:schemeClr val="bg1"/>
                </a:solidFill>
                <a:latin typeface="BrowalliaUPC" panose="020B0604020202020204" pitchFamily="34" charset="-34"/>
                <a:cs typeface="BrowalliaUPC" panose="020B0604020202020204" pitchFamily="34" charset="-34"/>
              </a:rPr>
              <a:t>เนื้อความในข้อย่อยที่มีอยู่</a:t>
            </a:r>
            <a:r>
              <a:rPr lang="th-TH" sz="4000" b="1" dirty="0" smtClean="0">
                <a:solidFill>
                  <a:schemeClr val="bg1"/>
                </a:solidFill>
                <a:latin typeface="BrowalliaUPC" panose="020B0604020202020204" pitchFamily="34" charset="-34"/>
                <a:cs typeface="BrowalliaUPC" panose="020B0604020202020204" pitchFamily="34" charset="-34"/>
              </a:rPr>
              <a:t>เดิม</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395536" y="1857013"/>
            <a:ext cx="8640960" cy="4524315"/>
          </a:xfrm>
          <a:prstGeom prst="rect">
            <a:avLst/>
          </a:prstGeom>
          <a:noFill/>
        </p:spPr>
        <p:txBody>
          <a:bodyPr wrap="square" rtlCol="0">
            <a:spAutoFit/>
          </a:bodyPr>
          <a:lstStyle/>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I-1.2 </a:t>
            </a:r>
            <a:r>
              <a:rPr lang="th-TH" sz="3200" dirty="0">
                <a:latin typeface="BrowalliaUPC" panose="020B0604020202020204" pitchFamily="34" charset="-34"/>
                <a:cs typeface="BrowalliaUPC" panose="020B0604020202020204" pitchFamily="34" charset="-34"/>
              </a:rPr>
              <a:t>ก.(1) </a:t>
            </a:r>
            <a:r>
              <a:rPr lang="th-TH" sz="3200" b="1" dirty="0">
                <a:latin typeface="BrowalliaUPC" panose="020B0604020202020204" pitchFamily="34" charset="-34"/>
                <a:cs typeface="BrowalliaUPC" panose="020B0604020202020204" pitchFamily="34" charset="-34"/>
              </a:rPr>
              <a:t>ระบบกำกับดูแล</a:t>
            </a:r>
            <a:r>
              <a:rPr lang="th-TH" sz="3200" b="1" dirty="0" smtClean="0">
                <a:latin typeface="BrowalliaUPC" panose="020B0604020202020204" pitchFamily="34" charset="-34"/>
                <a:cs typeface="BrowalliaUPC" panose="020B0604020202020204" pitchFamily="34" charset="-34"/>
              </a:rPr>
              <a:t>องค์กร</a:t>
            </a:r>
            <a:r>
              <a:rPr lang="th-TH" sz="3200" dirty="0" smtClean="0">
                <a:latin typeface="BrowalliaUPC" panose="020B0604020202020204" pitchFamily="34" charset="-34"/>
                <a:cs typeface="BrowalliaUPC" panose="020B0604020202020204" pitchFamily="34" charset="-34"/>
              </a:rPr>
              <a:t>กับความ</a:t>
            </a:r>
            <a:r>
              <a:rPr lang="th-TH" sz="3200" dirty="0">
                <a:latin typeface="BrowalliaUPC" panose="020B0604020202020204" pitchFamily="34" charset="-34"/>
                <a:cs typeface="BrowalliaUPC" panose="020B0604020202020204" pitchFamily="34" charset="-34"/>
              </a:rPr>
              <a:t>รับผิดชอบต่อ</a:t>
            </a:r>
            <a:r>
              <a:rPr lang="th-TH" sz="3200" b="1" dirty="0">
                <a:latin typeface="BrowalliaUPC" panose="020B0604020202020204" pitchFamily="34" charset="-34"/>
                <a:cs typeface="BrowalliaUPC" panose="020B0604020202020204" pitchFamily="34" charset="-34"/>
              </a:rPr>
              <a:t>แผนกล</a:t>
            </a:r>
            <a:r>
              <a:rPr lang="th-TH" sz="3200" b="1" dirty="0" smtClean="0">
                <a:latin typeface="BrowalliaUPC" panose="020B0604020202020204" pitchFamily="34" charset="-34"/>
                <a:cs typeface="BrowalliaUPC" panose="020B0604020202020204" pitchFamily="34" charset="-34"/>
              </a:rPr>
              <a:t>ยุทธ์</a:t>
            </a:r>
            <a:endParaRPr lang="th-TH" sz="3200" b="1"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I-1.2 </a:t>
            </a:r>
            <a:r>
              <a:rPr lang="th-TH" sz="3200" dirty="0">
                <a:latin typeface="BrowalliaUPC" panose="020B0604020202020204" pitchFamily="34" charset="-34"/>
                <a:cs typeface="BrowalliaUPC" panose="020B0604020202020204" pitchFamily="34" charset="-34"/>
              </a:rPr>
              <a:t>ค.(1) </a:t>
            </a:r>
            <a:r>
              <a:rPr lang="th-TH" sz="3200" dirty="0" smtClean="0">
                <a:latin typeface="BrowalliaUPC" panose="020B0604020202020204" pitchFamily="34" charset="-34"/>
                <a:cs typeface="BrowalliaUPC" panose="020B0604020202020204" pitchFamily="34" charset="-34"/>
              </a:rPr>
              <a:t>การรับผิดชอบ</a:t>
            </a:r>
            <a:r>
              <a:rPr lang="th-TH" sz="3200" dirty="0">
                <a:latin typeface="BrowalliaUPC" panose="020B0604020202020204" pitchFamily="34" charset="-34"/>
                <a:cs typeface="BrowalliaUPC" panose="020B0604020202020204" pitchFamily="34" charset="-34"/>
              </a:rPr>
              <a:t>ต่อ</a:t>
            </a:r>
            <a:r>
              <a:rPr lang="th-TH" sz="3200" b="1" dirty="0">
                <a:latin typeface="BrowalliaUPC" panose="020B0604020202020204" pitchFamily="34" charset="-34"/>
                <a:cs typeface="BrowalliaUPC" panose="020B0604020202020204" pitchFamily="34" charset="-34"/>
              </a:rPr>
              <a:t>ความผาสุกของสังคม</a:t>
            </a:r>
            <a:r>
              <a:rPr lang="th-TH" sz="3200" dirty="0">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(สิ่งแวดล้อม </a:t>
            </a:r>
            <a:r>
              <a:rPr lang="th-TH" sz="3200" dirty="0">
                <a:latin typeface="BrowalliaUPC" panose="020B0604020202020204" pitchFamily="34" charset="-34"/>
                <a:cs typeface="BrowalliaUPC" panose="020B0604020202020204" pitchFamily="34" charset="-34"/>
              </a:rPr>
              <a:t>สังคม และ</a:t>
            </a:r>
            <a:r>
              <a:rPr lang="th-TH" sz="3200" dirty="0" smtClean="0">
                <a:latin typeface="BrowalliaUPC" panose="020B0604020202020204" pitchFamily="34" charset="-34"/>
                <a:cs typeface="BrowalliaUPC" panose="020B0604020202020204" pitchFamily="34" charset="-34"/>
              </a:rPr>
              <a:t>เศรษฐกิจ)</a:t>
            </a:r>
            <a:endParaRPr lang="en-US"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I-2.1 </a:t>
            </a:r>
            <a:r>
              <a:rPr lang="th-TH" sz="3200" dirty="0">
                <a:latin typeface="BrowalliaUPC" panose="020B0604020202020204" pitchFamily="34" charset="-34"/>
                <a:cs typeface="BrowalliaUPC" panose="020B0604020202020204" pitchFamily="34" charset="-34"/>
              </a:rPr>
              <a:t>ก.(1) </a:t>
            </a:r>
            <a:r>
              <a:rPr lang="th-TH" sz="3200" dirty="0" smtClean="0">
                <a:latin typeface="BrowalliaUPC" panose="020B0604020202020204" pitchFamily="34" charset="-34"/>
                <a:cs typeface="BrowalliaUPC" panose="020B0604020202020204" pitchFamily="34" charset="-34"/>
              </a:rPr>
              <a:t>การ</a:t>
            </a:r>
            <a:r>
              <a:rPr lang="th-TH" sz="3200" dirty="0">
                <a:latin typeface="BrowalliaUPC" panose="020B0604020202020204" pitchFamily="34" charset="-34"/>
                <a:cs typeface="BrowalliaUPC" panose="020B0604020202020204" pitchFamily="34" charset="-34"/>
              </a:rPr>
              <a:t>พิจารณาความจำเป็นใน</a:t>
            </a:r>
            <a:r>
              <a:rPr lang="th-TH" sz="3200" b="1" dirty="0">
                <a:latin typeface="BrowalliaUPC" panose="020B0604020202020204" pitchFamily="34" charset="-34"/>
                <a:cs typeface="BrowalliaUPC" panose="020B0604020202020204" pitchFamily="34" charset="-34"/>
              </a:rPr>
              <a:t>การเปลี่ยนแปลงแบบพลิกโฉม </a:t>
            </a:r>
            <a:r>
              <a:rPr lang="th-TH" sz="3200" dirty="0">
                <a:latin typeface="BrowalliaUPC" panose="020B0604020202020204" pitchFamily="34" charset="-34"/>
                <a:cs typeface="BrowalliaUPC" panose="020B0604020202020204" pitchFamily="34" charset="-34"/>
              </a:rPr>
              <a:t>และ</a:t>
            </a:r>
            <a:r>
              <a:rPr lang="th-TH" sz="3200" b="1" dirty="0">
                <a:latin typeface="BrowalliaUPC" panose="020B0604020202020204" pitchFamily="34" charset="-34"/>
                <a:cs typeface="BrowalliaUPC" panose="020B0604020202020204" pitchFamily="34" charset="-34"/>
              </a:rPr>
              <a:t>ความคล่องตัวของ</a:t>
            </a:r>
            <a:r>
              <a:rPr lang="th-TH" sz="3200" b="1" dirty="0" smtClean="0">
                <a:latin typeface="BrowalliaUPC" panose="020B0604020202020204" pitchFamily="34" charset="-34"/>
                <a:cs typeface="BrowalliaUPC" panose="020B0604020202020204" pitchFamily="34" charset="-34"/>
              </a:rPr>
              <a:t>องค์กร</a:t>
            </a:r>
            <a:r>
              <a:rPr lang="th-TH" sz="3200" dirty="0" smtClean="0">
                <a:latin typeface="BrowalliaUPC" panose="020B0604020202020204" pitchFamily="34" charset="-34"/>
                <a:cs typeface="BrowalliaUPC" panose="020B0604020202020204" pitchFamily="34" charset="-34"/>
              </a:rPr>
              <a:t>ในการวางแผนกลยุทธ์</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I-2.1 </a:t>
            </a:r>
            <a:r>
              <a:rPr lang="th-TH" sz="3200" dirty="0" smtClean="0">
                <a:latin typeface="BrowalliaUPC" panose="020B0604020202020204" pitchFamily="34" charset="-34"/>
                <a:cs typeface="BrowalliaUPC" panose="020B0604020202020204" pitchFamily="34" charset="-34"/>
              </a:rPr>
              <a:t>ข.</a:t>
            </a:r>
            <a:r>
              <a:rPr lang="en-US" sz="3200" dirty="0" smtClean="0">
                <a:latin typeface="BrowalliaUPC" panose="020B0604020202020204" pitchFamily="34" charset="-34"/>
                <a:cs typeface="BrowalliaUPC" panose="020B0604020202020204" pitchFamily="34" charset="-34"/>
              </a:rPr>
              <a:t>(2) </a:t>
            </a:r>
            <a:r>
              <a:rPr lang="th-TH" sz="3200" dirty="0" smtClean="0">
                <a:latin typeface="BrowalliaUPC" panose="020B0604020202020204" pitchFamily="34" charset="-34"/>
                <a:cs typeface="BrowalliaUPC" panose="020B0604020202020204" pitchFamily="34" charset="-34"/>
              </a:rPr>
              <a:t>การพิจารณา</a:t>
            </a:r>
            <a:r>
              <a:rPr lang="th-TH" sz="3200" b="1" dirty="0" smtClean="0">
                <a:latin typeface="BrowalliaUPC" panose="020B0604020202020204" pitchFamily="34" charset="-34"/>
                <a:cs typeface="BrowalliaUPC" panose="020B0604020202020204" pitchFamily="34" charset="-34"/>
              </a:rPr>
              <a:t>โอกาสเชิงกลยุทธ์</a:t>
            </a:r>
            <a:r>
              <a:rPr lang="th-TH" sz="3200" dirty="0" smtClean="0">
                <a:latin typeface="BrowalliaUPC" panose="020B0604020202020204" pitchFamily="34" charset="-34"/>
                <a:cs typeface="BrowalliaUPC" panose="020B0604020202020204" pitchFamily="34" charset="-34"/>
              </a:rPr>
              <a:t>ในการจัดทำวัตถุประสงค์เชิงกลยุทธ์</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I-3.3 </a:t>
            </a:r>
            <a:r>
              <a:rPr lang="th-TH" sz="3200" dirty="0">
                <a:latin typeface="BrowalliaUPC" panose="020B0604020202020204" pitchFamily="34" charset="-34"/>
                <a:cs typeface="BrowalliaUPC" panose="020B0604020202020204" pitchFamily="34" charset="-34"/>
              </a:rPr>
              <a:t>ข.(4) </a:t>
            </a:r>
            <a:r>
              <a:rPr lang="th-TH" sz="3200" dirty="0" smtClean="0">
                <a:latin typeface="BrowalliaUPC" panose="020B0604020202020204" pitchFamily="34" charset="-34"/>
                <a:cs typeface="BrowalliaUPC" panose="020B0604020202020204" pitchFamily="34" charset="-34"/>
              </a:rPr>
              <a:t>การจัดการ</a:t>
            </a:r>
            <a:r>
              <a:rPr lang="th-TH" sz="3200" b="1" dirty="0" smtClean="0">
                <a:latin typeface="BrowalliaUPC" panose="020B0604020202020204" pitchFamily="34" charset="-34"/>
                <a:cs typeface="BrowalliaUPC" panose="020B0604020202020204" pitchFamily="34" charset="-34"/>
              </a:rPr>
              <a:t>สวัสดิ</a:t>
            </a:r>
            <a:r>
              <a:rPr lang="th-TH" sz="3200" b="1" dirty="0">
                <a:latin typeface="BrowalliaUPC" panose="020B0604020202020204" pitchFamily="34" charset="-34"/>
                <a:cs typeface="BrowalliaUPC" panose="020B0604020202020204" pitchFamily="34" charset="-34"/>
              </a:rPr>
              <a:t>ภาพและความปลอดภัย</a:t>
            </a:r>
            <a:r>
              <a:rPr lang="th-TH" sz="3200" dirty="0">
                <a:latin typeface="BrowalliaUPC" panose="020B0604020202020204" pitchFamily="34" charset="-34"/>
                <a:cs typeface="BrowalliaUPC" panose="020B0604020202020204" pitchFamily="34" charset="-34"/>
              </a:rPr>
              <a:t>แก่</a:t>
            </a:r>
            <a:r>
              <a:rPr lang="th-TH" sz="3200" dirty="0" smtClean="0">
                <a:latin typeface="BrowalliaUPC" panose="020B0604020202020204" pitchFamily="34" charset="-34"/>
                <a:cs typeface="BrowalliaUPC" panose="020B0604020202020204" pitchFamily="34" charset="-34"/>
              </a:rPr>
              <a:t>ผู้ป่วย</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414507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95288" y="981075"/>
            <a:ext cx="86407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nSpc>
                <a:spcPct val="90000"/>
              </a:lnSpc>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(1) ระบบกำกับดูแลองค์กร ทบทวนและประสบความสำเร็จในประเด็นต่อไปนี้:</a:t>
            </a:r>
          </a:p>
          <a:p>
            <a:pPr>
              <a:lnSpc>
                <a:spcPct val="90000"/>
              </a:lnSpc>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ความรับผิดชอบในการกระทำของผู้นำระดับสูง; ความรับผิดชอบต่อแผนกลยุทธ์; ความรับผิดชอบด้านการเงิน; ความโปร่งใสในการดำเนินการ; การตรวจสอบภายในและภายนอกที่เป็นอิสระและมีประสิทธิผล; การพิทักษ์ผลประโยชน์ของผู้มีส่วนได้ส่วนเสีย.</a:t>
            </a:r>
          </a:p>
        </p:txBody>
      </p:sp>
      <p:sp>
        <p:nvSpPr>
          <p:cNvPr id="3" name="TextBox 2"/>
          <p:cNvSpPr txBox="1"/>
          <p:nvPr/>
        </p:nvSpPr>
        <p:spPr>
          <a:xfrm>
            <a:off x="1187624" y="188640"/>
            <a:ext cx="6840760" cy="646331"/>
          </a:xfrm>
          <a:prstGeom prst="rect">
            <a:avLst/>
          </a:prstGeom>
          <a:solidFill>
            <a:srgbClr val="0000CC"/>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I-1.2 </a:t>
            </a:r>
            <a:r>
              <a:rPr lang="th-TH" sz="3600" b="1" dirty="0">
                <a:solidFill>
                  <a:schemeClr val="bg1"/>
                </a:solidFill>
                <a:latin typeface="BrowalliaUPC" panose="020B0604020202020204" pitchFamily="34" charset="-34"/>
                <a:cs typeface="BrowalliaUPC" panose="020B0604020202020204" pitchFamily="34" charset="-34"/>
              </a:rPr>
              <a:t>ก.</a:t>
            </a:r>
            <a:r>
              <a:rPr lang="en-US" sz="3600" b="1" dirty="0">
                <a:solidFill>
                  <a:schemeClr val="bg1"/>
                </a:solidFill>
                <a:latin typeface="BrowalliaUPC" panose="020B0604020202020204" pitchFamily="34" charset="-34"/>
                <a:cs typeface="BrowalliaUPC" panose="020B0604020202020204" pitchFamily="34" charset="-34"/>
              </a:rPr>
              <a:t>(1)</a:t>
            </a:r>
            <a:r>
              <a:rPr lang="th-TH" sz="3600" b="1" dirty="0">
                <a:solidFill>
                  <a:schemeClr val="bg1"/>
                </a:solidFill>
                <a:latin typeface="BrowalliaUPC" panose="020B0604020202020204" pitchFamily="34" charset="-34"/>
                <a:cs typeface="BrowalliaUPC" panose="020B0604020202020204" pitchFamily="34" charset="-34"/>
              </a:rPr>
              <a:t> ระบบกำกับดูแลองค์กร</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4" name="Content Placeholder 2"/>
          <p:cNvSpPr txBox="1">
            <a:spLocks/>
          </p:cNvSpPr>
          <p:nvPr/>
        </p:nvSpPr>
        <p:spPr>
          <a:xfrm>
            <a:off x="395288" y="2565400"/>
            <a:ext cx="8461375" cy="4221163"/>
          </a:xfrm>
          <a:prstGeom prst="rect">
            <a:avLst/>
          </a:prstGeom>
          <a:solidFill>
            <a:srgbClr val="FFFF99"/>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th-TH" sz="3600" b="1" dirty="0" smtClean="0">
                <a:latin typeface="BrowalliaUPC" panose="020B0604020202020204" pitchFamily="34" charset="-34"/>
                <a:cs typeface="BrowalliaUPC" panose="020B0604020202020204" pitchFamily="34" charset="-34"/>
              </a:rPr>
              <a:t>ระบบกำกับดูแลองค์กร</a:t>
            </a:r>
            <a:endParaRPr lang="en-US" sz="3600" b="1" dirty="0" smtClean="0">
              <a:latin typeface="BrowalliaUPC" panose="020B0604020202020204" pitchFamily="34" charset="-34"/>
              <a:cs typeface="BrowalliaUPC" panose="020B0604020202020204" pitchFamily="34" charset="-34"/>
            </a:endParaRP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มิใช่คณะกรรมการบริหารที่อยู่ใต้การกำกับของผู้อำนวยการ</a:t>
            </a: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ในภาคเอกชนมีความชัดเจนว่าคือคณะกรรมการบริษัท</a:t>
            </a:r>
          </a:p>
          <a:p>
            <a:pPr marL="800100"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ในภาครัฐมีกลไกที่ซับซ้อน</a:t>
            </a:r>
          </a:p>
          <a:p>
            <a:pPr marL="1200150" lvl="1"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ผู้บังคับบัญชาตามสายงาน เช่น สสจ. ผู้ตรวจราชการ</a:t>
            </a:r>
          </a:p>
          <a:p>
            <a:pPr marL="1200150" lvl="1"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กลไกการตรวจสอบของภาครัฐ เช่น สตง.</a:t>
            </a:r>
          </a:p>
          <a:p>
            <a:pPr marL="1200150" lvl="1"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กลไกการควบคุมโดยผู้จ่ายเงิน เช่น สปสช. สปส. กรมบัญชีกลาง</a:t>
            </a:r>
          </a:p>
          <a:p>
            <a:pPr marL="1200150" lvl="1"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กลไกการควบคุมโดยองค์กรวิชาชีพ และองค์กรอื่นๆ</a:t>
            </a:r>
          </a:p>
          <a:p>
            <a:pPr marL="1200150" lvl="1" indent="-457200">
              <a:spcBef>
                <a:spcPts val="0"/>
              </a:spcBef>
              <a:defRPr/>
            </a:pPr>
            <a:r>
              <a:rPr lang="th-TH" b="1" dirty="0" smtClean="0">
                <a:solidFill>
                  <a:srgbClr val="003399"/>
                </a:solidFill>
                <a:latin typeface="BrowalliaUPC" panose="020B0604020202020204" pitchFamily="34" charset="-34"/>
                <a:cs typeface="BrowalliaUPC" panose="020B0604020202020204" pitchFamily="34" charset="-34"/>
              </a:rPr>
              <a:t>กลไกของเครือข่ายที่ทำงานร่วมกัน	</a:t>
            </a:r>
          </a:p>
        </p:txBody>
      </p:sp>
    </p:spTree>
    <p:extLst>
      <p:ext uri="{BB962C8B-B14F-4D97-AF65-F5344CB8AC3E}">
        <p14:creationId xmlns:p14="http://schemas.microsoft.com/office/powerpoint/2010/main" val="176079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395288" y="981075"/>
            <a:ext cx="86407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nSpc>
                <a:spcPct val="90000"/>
              </a:lnSpc>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ค. ความรับผิดชอบต่อสังคม</a:t>
            </a:r>
          </a:p>
          <a:p>
            <a:pPr>
              <a:lnSpc>
                <a:spcPct val="90000"/>
              </a:lnSpc>
              <a:spcBef>
                <a:spcPct val="0"/>
              </a:spcBef>
              <a:buFontTx/>
              <a:buNone/>
            </a:pPr>
            <a:r>
              <a:rPr lang="th-TH" altLang="en-US" sz="2800">
                <a:solidFill>
                  <a:srgbClr val="0000FF"/>
                </a:solidFill>
                <a:latin typeface="BrowalliaUPC" panose="020B0604020202020204" pitchFamily="34" charset="-34"/>
                <a:cs typeface="BrowalliaUPC" panose="020B0604020202020204" pitchFamily="34" charset="-34"/>
              </a:rPr>
              <a:t>(1) องค์กรมีส่วนรับผิดชอบต่อความผาสุกของสังคม </a:t>
            </a:r>
            <a:r>
              <a:rPr lang="en-US" altLang="en-US" sz="2800">
                <a:solidFill>
                  <a:srgbClr val="0000FF"/>
                </a:solidFill>
                <a:latin typeface="BrowalliaUPC" panose="020B0604020202020204" pitchFamily="34" charset="-34"/>
                <a:cs typeface="BrowalliaUPC" panose="020B0604020202020204" pitchFamily="34" charset="-34"/>
              </a:rPr>
              <a:t>(societal well-being)</a:t>
            </a:r>
            <a:r>
              <a:rPr lang="th-TH" altLang="en-US" sz="2800">
                <a:solidFill>
                  <a:srgbClr val="0000FF"/>
                </a:solidFill>
                <a:latin typeface="BrowalliaUPC" panose="020B0604020202020204" pitchFamily="34" charset="-34"/>
                <a:cs typeface="BrowalliaUPC" panose="020B0604020202020204" pitchFamily="34" charset="-34"/>
              </a:rPr>
              <a:t> ทั้งในด้านสิ่งแวดล้อม สังคม และเศรษฐกิจ.</a:t>
            </a:r>
          </a:p>
        </p:txBody>
      </p:sp>
      <p:sp>
        <p:nvSpPr>
          <p:cNvPr id="3" name="TextBox 2"/>
          <p:cNvSpPr txBox="1"/>
          <p:nvPr/>
        </p:nvSpPr>
        <p:spPr>
          <a:xfrm>
            <a:off x="1187624" y="188640"/>
            <a:ext cx="6840760" cy="646331"/>
          </a:xfrm>
          <a:prstGeom prst="rect">
            <a:avLst/>
          </a:prstGeom>
          <a:solidFill>
            <a:srgbClr val="0000CC"/>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I-1.2 </a:t>
            </a:r>
            <a:r>
              <a:rPr lang="th-TH" sz="3600" b="1" dirty="0">
                <a:solidFill>
                  <a:schemeClr val="bg1"/>
                </a:solidFill>
                <a:latin typeface="BrowalliaUPC" panose="020B0604020202020204" pitchFamily="34" charset="-34"/>
                <a:cs typeface="BrowalliaUPC" panose="020B0604020202020204" pitchFamily="34" charset="-34"/>
              </a:rPr>
              <a:t>ค.</a:t>
            </a:r>
            <a:r>
              <a:rPr lang="en-US" sz="3600" b="1" dirty="0">
                <a:solidFill>
                  <a:schemeClr val="bg1"/>
                </a:solidFill>
                <a:latin typeface="BrowalliaUPC" panose="020B0604020202020204" pitchFamily="34" charset="-34"/>
                <a:cs typeface="BrowalliaUPC" panose="020B0604020202020204" pitchFamily="34" charset="-34"/>
              </a:rPr>
              <a:t> </a:t>
            </a:r>
            <a:r>
              <a:rPr lang="th-TH" sz="3600" b="1" dirty="0">
                <a:solidFill>
                  <a:schemeClr val="bg1"/>
                </a:solidFill>
                <a:latin typeface="BrowalliaUPC" panose="020B0604020202020204" pitchFamily="34" charset="-34"/>
                <a:cs typeface="BrowalliaUPC" panose="020B0604020202020204" pitchFamily="34" charset="-34"/>
              </a:rPr>
              <a:t>ความรับผิดชอบต่อความผาสุกของสังคม</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4" name="Content Placeholder 2"/>
          <p:cNvSpPr txBox="1">
            <a:spLocks/>
          </p:cNvSpPr>
          <p:nvPr/>
        </p:nvSpPr>
        <p:spPr>
          <a:xfrm>
            <a:off x="323850" y="2276475"/>
            <a:ext cx="8459788" cy="4221163"/>
          </a:xfrm>
          <a:prstGeom prst="rect">
            <a:avLst/>
          </a:prstGeom>
          <a:solidFill>
            <a:srgbClr val="FFFF99"/>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th-TH" b="1" dirty="0" smtClean="0">
                <a:latin typeface="BrowalliaUPC" panose="020B0604020202020204" pitchFamily="34" charset="-34"/>
                <a:cs typeface="BrowalliaUPC" panose="020B0604020202020204" pitchFamily="34" charset="-34"/>
              </a:rPr>
              <a:t>ความผาสุกของสังคมด้านสิ่งแวดล้อม</a:t>
            </a:r>
            <a:endParaRPr lang="en-US" b="1" dirty="0" smtClean="0">
              <a:latin typeface="BrowalliaUPC" panose="020B0604020202020204" pitchFamily="34" charset="-34"/>
              <a:cs typeface="BrowalliaUPC" panose="020B0604020202020204" pitchFamily="34" charset="-34"/>
            </a:endParaRPr>
          </a:p>
          <a:p>
            <a:pPr marL="800100" indent="-457200">
              <a:spcBef>
                <a:spcPts val="0"/>
              </a:spcBef>
              <a:defRPr/>
            </a:pPr>
            <a:r>
              <a:rPr lang="th-TH" sz="2800" b="1" dirty="0" smtClean="0">
                <a:solidFill>
                  <a:srgbClr val="003399"/>
                </a:solidFill>
                <a:latin typeface="BrowalliaUPC" panose="020B0604020202020204" pitchFamily="34" charset="-34"/>
                <a:cs typeface="BrowalliaUPC" panose="020B0604020202020204" pitchFamily="34" charset="-34"/>
              </a:rPr>
              <a:t>การลดการใช้ทรัพยากร การอนุรักษ์พลังงาน การลดภาวะโลกร้อน</a:t>
            </a:r>
          </a:p>
          <a:p>
            <a:pPr marL="800100" indent="-457200">
              <a:spcBef>
                <a:spcPts val="0"/>
              </a:spcBef>
              <a:defRPr/>
            </a:pPr>
            <a:r>
              <a:rPr lang="th-TH" sz="2800" b="1" dirty="0" smtClean="0">
                <a:solidFill>
                  <a:srgbClr val="003399"/>
                </a:solidFill>
                <a:latin typeface="BrowalliaUPC" panose="020B0604020202020204" pitchFamily="34" charset="-34"/>
                <a:cs typeface="BrowalliaUPC" panose="020B0604020202020204" pitchFamily="34" charset="-34"/>
              </a:rPr>
              <a:t>การ </a:t>
            </a:r>
            <a:r>
              <a:rPr lang="en-US" sz="2800" b="1" dirty="0" smtClean="0">
                <a:solidFill>
                  <a:srgbClr val="003399"/>
                </a:solidFill>
                <a:latin typeface="BrowalliaUPC" panose="020B0604020202020204" pitchFamily="34" charset="-34"/>
                <a:cs typeface="BrowalliaUPC" panose="020B0604020202020204" pitchFamily="34" charset="-34"/>
              </a:rPr>
              <a:t>recycle </a:t>
            </a:r>
            <a:r>
              <a:rPr lang="th-TH" sz="2800" b="1" dirty="0" smtClean="0">
                <a:solidFill>
                  <a:srgbClr val="003399"/>
                </a:solidFill>
                <a:latin typeface="BrowalliaUPC" panose="020B0604020202020204" pitchFamily="34" charset="-34"/>
                <a:cs typeface="BrowalliaUPC" panose="020B0604020202020204" pitchFamily="34" charset="-34"/>
              </a:rPr>
              <a:t>หรือ </a:t>
            </a:r>
            <a:r>
              <a:rPr lang="en-US" sz="2800" b="1" dirty="0" smtClean="0">
                <a:solidFill>
                  <a:srgbClr val="003399"/>
                </a:solidFill>
                <a:latin typeface="BrowalliaUPC" panose="020B0604020202020204" pitchFamily="34" charset="-34"/>
                <a:cs typeface="BrowalliaUPC" panose="020B0604020202020204" pitchFamily="34" charset="-34"/>
              </a:rPr>
              <a:t>reuse</a:t>
            </a:r>
            <a:r>
              <a:rPr lang="th-TH" sz="2800" b="1" dirty="0" smtClean="0">
                <a:solidFill>
                  <a:srgbClr val="003399"/>
                </a:solidFill>
                <a:latin typeface="BrowalliaUPC" panose="020B0604020202020204" pitchFamily="34" charset="-34"/>
                <a:cs typeface="BrowalliaUPC" panose="020B0604020202020204" pitchFamily="34" charset="-34"/>
              </a:rPr>
              <a:t> (นำสิ่งของมาใช้ซ้ำ) </a:t>
            </a:r>
          </a:p>
          <a:p>
            <a:pPr marL="800100" indent="-457200">
              <a:spcBef>
                <a:spcPts val="0"/>
              </a:spcBef>
              <a:defRPr/>
            </a:pPr>
            <a:r>
              <a:rPr lang="th-TH" sz="2800" b="1" dirty="0" smtClean="0">
                <a:solidFill>
                  <a:srgbClr val="003399"/>
                </a:solidFill>
                <a:latin typeface="BrowalliaUPC" panose="020B0604020202020204" pitchFamily="34" charset="-34"/>
                <a:cs typeface="BrowalliaUPC" panose="020B0604020202020204" pitchFamily="34" charset="-34"/>
              </a:rPr>
              <a:t>การไม่ปล่อยขยะติดเชื้อ ขยะมีพิษ น้ำเสียที่ไม่ผ่านการบำบัด สู่ชุมชน</a:t>
            </a:r>
          </a:p>
          <a:p>
            <a:pPr marL="0" indent="0">
              <a:spcBef>
                <a:spcPts val="0"/>
              </a:spcBef>
              <a:buFontTx/>
              <a:buNone/>
              <a:defRPr/>
            </a:pPr>
            <a:r>
              <a:rPr lang="th-TH" b="1" dirty="0" smtClean="0">
                <a:latin typeface="BrowalliaUPC" panose="020B0604020202020204" pitchFamily="34" charset="-34"/>
                <a:cs typeface="BrowalliaUPC" panose="020B0604020202020204" pitchFamily="34" charset="-34"/>
              </a:rPr>
              <a:t>ความผาสุกของสังคมด้านสังคม</a:t>
            </a:r>
            <a:endParaRPr lang="en-US" b="1" dirty="0" smtClean="0">
              <a:latin typeface="BrowalliaUPC" panose="020B0604020202020204" pitchFamily="34" charset="-34"/>
              <a:cs typeface="BrowalliaUPC" panose="020B0604020202020204" pitchFamily="34" charset="-34"/>
            </a:endParaRPr>
          </a:p>
          <a:p>
            <a:pPr marL="800100" indent="-457200">
              <a:spcBef>
                <a:spcPts val="0"/>
              </a:spcBef>
              <a:defRPr/>
            </a:pPr>
            <a:r>
              <a:rPr lang="th-TH" sz="2800" b="1" dirty="0" smtClean="0">
                <a:solidFill>
                  <a:srgbClr val="003399"/>
                </a:solidFill>
                <a:latin typeface="BrowalliaUPC" panose="020B0604020202020204" pitchFamily="34" charset="-34"/>
                <a:cs typeface="BrowalliaUPC" panose="020B0604020202020204" pitchFamily="34" charset="-34"/>
              </a:rPr>
              <a:t>การพัฒนาศักยภาพของเยาวชน</a:t>
            </a:r>
          </a:p>
          <a:p>
            <a:pPr marL="800100" indent="-457200">
              <a:spcBef>
                <a:spcPts val="0"/>
              </a:spcBef>
              <a:defRPr/>
            </a:pPr>
            <a:r>
              <a:rPr lang="th-TH" sz="2800" b="1" dirty="0" smtClean="0">
                <a:solidFill>
                  <a:srgbClr val="003399"/>
                </a:solidFill>
                <a:latin typeface="BrowalliaUPC" panose="020B0604020202020204" pitchFamily="34" charset="-34"/>
                <a:cs typeface="BrowalliaUPC" panose="020B0604020202020204" pitchFamily="34" charset="-34"/>
              </a:rPr>
              <a:t>การเป็นตัวอย่าง/ผู้นำด้านการสร้างเสริมสุขภาพแก่ชุมชน</a:t>
            </a:r>
          </a:p>
          <a:p>
            <a:pPr marL="0" indent="0">
              <a:spcBef>
                <a:spcPts val="0"/>
              </a:spcBef>
              <a:buFontTx/>
              <a:buNone/>
              <a:defRPr/>
            </a:pPr>
            <a:r>
              <a:rPr lang="th-TH" b="1" dirty="0">
                <a:latin typeface="BrowalliaUPC" panose="020B0604020202020204" pitchFamily="34" charset="-34"/>
                <a:cs typeface="BrowalliaUPC" panose="020B0604020202020204" pitchFamily="34" charset="-34"/>
              </a:rPr>
              <a:t>ความผาสุกของสังคม</a:t>
            </a:r>
            <a:r>
              <a:rPr lang="th-TH" b="1" dirty="0" smtClean="0">
                <a:latin typeface="BrowalliaUPC" panose="020B0604020202020204" pitchFamily="34" charset="-34"/>
                <a:cs typeface="BrowalliaUPC" panose="020B0604020202020204" pitchFamily="34" charset="-34"/>
              </a:rPr>
              <a:t>ด้านเศรษฐกิจ</a:t>
            </a:r>
            <a:endParaRPr lang="en-US" b="1" dirty="0">
              <a:latin typeface="BrowalliaUPC" panose="020B0604020202020204" pitchFamily="34" charset="-34"/>
              <a:cs typeface="BrowalliaUPC" panose="020B0604020202020204" pitchFamily="34" charset="-34"/>
            </a:endParaRPr>
          </a:p>
          <a:p>
            <a:pPr marL="800100" indent="-457200">
              <a:spcBef>
                <a:spcPts val="0"/>
              </a:spcBef>
              <a:defRPr/>
            </a:pPr>
            <a:r>
              <a:rPr lang="th-TH" sz="2800" b="1" dirty="0" smtClean="0">
                <a:solidFill>
                  <a:srgbClr val="003399"/>
                </a:solidFill>
                <a:latin typeface="BrowalliaUPC" panose="020B0604020202020204" pitchFamily="34" charset="-34"/>
                <a:cs typeface="BrowalliaUPC" panose="020B0604020202020204" pitchFamily="34" charset="-34"/>
              </a:rPr>
              <a:t>การจัดตลาดปลอดสารพิษ</a:t>
            </a:r>
            <a:endParaRPr lang="th-TH" sz="2800" b="1" dirty="0">
              <a:solidFill>
                <a:srgbClr val="003399"/>
              </a:solidFill>
              <a:latin typeface="BrowalliaUPC" panose="020B0604020202020204" pitchFamily="34" charset="-34"/>
              <a:cs typeface="BrowalliaUPC" panose="020B0604020202020204" pitchFamily="34" charset="-34"/>
            </a:endParaRPr>
          </a:p>
          <a:p>
            <a:pPr marL="800100" indent="-457200">
              <a:spcBef>
                <a:spcPts val="0"/>
              </a:spcBef>
              <a:defRPr/>
            </a:pPr>
            <a:endParaRPr lang="th-TH" sz="2800" b="1" dirty="0" smtClean="0">
              <a:solidFill>
                <a:srgbClr val="003399"/>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391435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917407"/>
            <a:ext cx="8640960" cy="4031873"/>
          </a:xfrm>
          <a:prstGeom prst="rect">
            <a:avLst/>
          </a:prstGeom>
          <a:noFill/>
        </p:spPr>
        <p:txBody>
          <a:bodyPr wrap="square" rtlCol="0">
            <a:spAutoFit/>
          </a:bodyPr>
          <a:lstStyle/>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I-4.2 </a:t>
            </a:r>
            <a:r>
              <a:rPr lang="th-TH" sz="3200" dirty="0">
                <a:latin typeface="BrowalliaUPC" panose="020B0604020202020204" pitchFamily="34" charset="-34"/>
                <a:cs typeface="BrowalliaUPC" panose="020B0604020202020204" pitchFamily="34" charset="-34"/>
              </a:rPr>
              <a:t>ข.(2) </a:t>
            </a:r>
            <a:r>
              <a:rPr lang="th-TH" sz="3200" b="1" dirty="0" smtClean="0">
                <a:latin typeface="BrowalliaUPC" panose="020B0604020202020204" pitchFamily="34" charset="-34"/>
                <a:cs typeface="BrowalliaUPC" panose="020B0604020202020204" pitchFamily="34" charset="-34"/>
              </a:rPr>
              <a:t>ความ</a:t>
            </a:r>
            <a:r>
              <a:rPr lang="th-TH" sz="3200" b="1" dirty="0">
                <a:latin typeface="BrowalliaUPC" panose="020B0604020202020204" pitchFamily="34" charset="-34"/>
                <a:cs typeface="BrowalliaUPC" panose="020B0604020202020204" pitchFamily="34" charset="-34"/>
              </a:rPr>
              <a:t>มั่นคงปลอดภัย</a:t>
            </a:r>
            <a:r>
              <a:rPr lang="th-TH" sz="3200" dirty="0">
                <a:latin typeface="BrowalliaUPC" panose="020B0604020202020204" pitchFamily="34" charset="-34"/>
                <a:cs typeface="BrowalliaUPC" panose="020B0604020202020204" pitchFamily="34" charset="-34"/>
              </a:rPr>
              <a:t>ของข้อมูลส่วนบุคคลหรือข้อมูล/สารสนเทศที่ถ้ารั่วไหลแล้วจะเกิดผลกระทบได้มาก </a:t>
            </a:r>
            <a:endParaRPr lang="th-TH"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I-4.2 </a:t>
            </a:r>
            <a:r>
              <a:rPr lang="th-TH" sz="3200" dirty="0">
                <a:latin typeface="BrowalliaUPC" panose="020B0604020202020204" pitchFamily="34" charset="-34"/>
                <a:cs typeface="BrowalliaUPC" panose="020B0604020202020204" pitchFamily="34" charset="-34"/>
              </a:rPr>
              <a:t>ค.(2) </a:t>
            </a:r>
            <a:r>
              <a:rPr lang="th-TH" sz="3200" dirty="0" smtClean="0">
                <a:latin typeface="BrowalliaUPC" panose="020B0604020202020204" pitchFamily="34" charset="-34"/>
                <a:cs typeface="BrowalliaUPC" panose="020B0604020202020204" pitchFamily="34" charset="-34"/>
              </a:rPr>
              <a:t>การแลกเปลี่ยนและขยายผล</a:t>
            </a:r>
            <a:r>
              <a:rPr lang="th-TH" sz="3200" b="1" dirty="0" smtClean="0">
                <a:latin typeface="BrowalliaUPC" panose="020B0604020202020204" pitchFamily="34" charset="-34"/>
                <a:cs typeface="BrowalliaUPC" panose="020B0604020202020204" pitchFamily="34" charset="-34"/>
              </a:rPr>
              <a:t>แนวทางปฏิบัติที่ดี</a:t>
            </a:r>
            <a:endParaRPr lang="th-TH" sz="3200" b="1"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I-4.2 </a:t>
            </a:r>
            <a:r>
              <a:rPr lang="th-TH" sz="3200" dirty="0">
                <a:latin typeface="BrowalliaUPC" panose="020B0604020202020204" pitchFamily="34" charset="-34"/>
                <a:cs typeface="BrowalliaUPC" panose="020B0604020202020204" pitchFamily="34" charset="-34"/>
              </a:rPr>
              <a:t>ค.(3) </a:t>
            </a:r>
            <a:r>
              <a:rPr lang="th-TH" sz="3200" dirty="0" smtClean="0">
                <a:latin typeface="BrowalliaUPC" panose="020B0604020202020204" pitchFamily="34" charset="-34"/>
                <a:cs typeface="BrowalliaUPC" panose="020B0604020202020204" pitchFamily="34" charset="-34"/>
              </a:rPr>
              <a:t>การทำ</a:t>
            </a:r>
            <a:r>
              <a:rPr lang="th-TH" sz="3200" dirty="0">
                <a:latin typeface="BrowalliaUPC" panose="020B0604020202020204" pitchFamily="34" charset="-34"/>
                <a:cs typeface="BrowalliaUPC" panose="020B0604020202020204" pitchFamily="34" charset="-34"/>
              </a:rPr>
              <a:t>ให้</a:t>
            </a:r>
            <a:r>
              <a:rPr lang="th-TH" sz="3200" b="1" dirty="0">
                <a:latin typeface="BrowalliaUPC" panose="020B0604020202020204" pitchFamily="34" charset="-34"/>
                <a:cs typeface="BrowalliaUPC" panose="020B0604020202020204" pitchFamily="34" charset="-34"/>
              </a:rPr>
              <a:t>การเรียนรู้</a:t>
            </a:r>
            <a:r>
              <a:rPr lang="th-TH" sz="3200" dirty="0">
                <a:latin typeface="BrowalliaUPC" panose="020B0604020202020204" pitchFamily="34" charset="-34"/>
                <a:cs typeface="BrowalliaUPC" panose="020B0604020202020204" pitchFamily="34" charset="-34"/>
              </a:rPr>
              <a:t>ฝังลึกไปในวิถีการ</a:t>
            </a:r>
            <a:r>
              <a:rPr lang="th-TH" sz="3200" dirty="0" smtClean="0">
                <a:latin typeface="BrowalliaUPC" panose="020B0604020202020204" pitchFamily="34" charset="-34"/>
                <a:cs typeface="BrowalliaUPC" panose="020B0604020202020204" pitchFamily="34" charset="-34"/>
              </a:rPr>
              <a:t>ปฏิบัติงาน</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I-5.1 </a:t>
            </a:r>
            <a:r>
              <a:rPr lang="th-TH" sz="3200" dirty="0" smtClean="0">
                <a:latin typeface="BrowalliaUPC" panose="020B0604020202020204" pitchFamily="34" charset="-34"/>
                <a:cs typeface="BrowalliaUPC" panose="020B0604020202020204" pitchFamily="34" charset="-34"/>
              </a:rPr>
              <a:t>ก.</a:t>
            </a:r>
            <a:r>
              <a:rPr lang="en-US" sz="3200" dirty="0" smtClean="0">
                <a:latin typeface="BrowalliaUPC" panose="020B0604020202020204" pitchFamily="34" charset="-34"/>
                <a:cs typeface="BrowalliaUPC" panose="020B0604020202020204" pitchFamily="34" charset="-34"/>
              </a:rPr>
              <a:t>(1) </a:t>
            </a:r>
            <a:r>
              <a:rPr lang="th-TH" sz="3200" b="1" dirty="0" smtClean="0">
                <a:latin typeface="BrowalliaUPC" panose="020B0604020202020204" pitchFamily="34" charset="-34"/>
                <a:cs typeface="BrowalliaUPC" panose="020B0604020202020204" pitchFamily="34" charset="-34"/>
              </a:rPr>
              <a:t>แผนบริหารทรัพยากรบุคคล</a:t>
            </a:r>
            <a:r>
              <a:rPr lang="th-TH" sz="3200" dirty="0" smtClean="0">
                <a:latin typeface="BrowalliaUPC" panose="020B0604020202020204" pitchFamily="34" charset="-34"/>
                <a:cs typeface="BrowalliaUPC" panose="020B0604020202020204" pitchFamily="34" charset="-34"/>
              </a:rPr>
              <a:t> หน้าที่รับผิดชอบและการมอบหมายหน้าที่</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I-5.1 </a:t>
            </a:r>
            <a:r>
              <a:rPr lang="th-TH" sz="3200" dirty="0">
                <a:latin typeface="BrowalliaUPC" panose="020B0604020202020204" pitchFamily="34" charset="-34"/>
                <a:cs typeface="BrowalliaUPC" panose="020B0604020202020204" pitchFamily="34" charset="-34"/>
              </a:rPr>
              <a:t>ก.(2) </a:t>
            </a:r>
            <a:r>
              <a:rPr lang="th-TH" sz="3200" dirty="0" smtClean="0">
                <a:latin typeface="BrowalliaUPC" panose="020B0604020202020204" pitchFamily="34" charset="-34"/>
                <a:cs typeface="BrowalliaUPC" panose="020B0604020202020204" pitchFamily="34" charset="-34"/>
              </a:rPr>
              <a:t>การปฐมนิเทศ ฝึกอบรม และแลกเปลี่ยนเรียนรู้สำหรับ</a:t>
            </a:r>
            <a:r>
              <a:rPr lang="th-TH" sz="3200" b="1" dirty="0" smtClean="0">
                <a:latin typeface="BrowalliaUPC" panose="020B0604020202020204" pitchFamily="34" charset="-34"/>
                <a:cs typeface="BrowalliaUPC" panose="020B0604020202020204" pitchFamily="34" charset="-34"/>
              </a:rPr>
              <a:t>กำลังคนใหม่ </a:t>
            </a:r>
            <a:r>
              <a:rPr lang="th-TH" sz="3200" dirty="0" smtClean="0">
                <a:latin typeface="BrowalliaUPC" panose="020B0604020202020204" pitchFamily="34" charset="-34"/>
                <a:cs typeface="BrowalliaUPC" panose="020B0604020202020204" pitchFamily="34" charset="-34"/>
              </a:rPr>
              <a:t>การทบทวนขอบเขตการปฏิบัติงาน</a:t>
            </a:r>
          </a:p>
        </p:txBody>
      </p:sp>
      <p:sp>
        <p:nvSpPr>
          <p:cNvPr id="4" name="TextBox 3"/>
          <p:cNvSpPr txBox="1"/>
          <p:nvPr/>
        </p:nvSpPr>
        <p:spPr>
          <a:xfrm>
            <a:off x="395536" y="644495"/>
            <a:ext cx="8496944" cy="1200329"/>
          </a:xfrm>
          <a:prstGeom prst="rect">
            <a:avLst/>
          </a:prstGeom>
          <a:solidFill>
            <a:srgbClr val="0070C0"/>
          </a:solidFill>
        </p:spPr>
        <p:txBody>
          <a:bodyPr wrap="square" rtlCol="0">
            <a:spAutoFit/>
          </a:bodyPr>
          <a:lstStyle/>
          <a:p>
            <a:r>
              <a:rPr lang="th-TH" sz="3600" b="1" dirty="0">
                <a:solidFill>
                  <a:schemeClr val="bg1"/>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a:t>
            </a:r>
            <a:r>
              <a:rPr lang="th-TH" sz="3600" b="1" dirty="0" smtClean="0">
                <a:solidFill>
                  <a:schemeClr val="bg1"/>
                </a:solidFill>
                <a:latin typeface="BrowalliaUPC" panose="020B0604020202020204" pitchFamily="34" charset="-34"/>
                <a:cs typeface="BrowalliaUPC" panose="020B0604020202020204" pitchFamily="34" charset="-34"/>
              </a:rPr>
              <a:t>ย่อย</a:t>
            </a:r>
            <a:endParaRPr lang="en-US" sz="3600" b="1" dirty="0" smtClean="0">
              <a:solidFill>
                <a:schemeClr val="bg1"/>
              </a:solidFill>
              <a:latin typeface="BrowalliaUPC" panose="020B0604020202020204" pitchFamily="34" charset="-34"/>
              <a:cs typeface="BrowalliaUPC" panose="020B0604020202020204" pitchFamily="34" charset="-34"/>
            </a:endParaRPr>
          </a:p>
          <a:p>
            <a:r>
              <a:rPr lang="th-TH" sz="3600" b="1" dirty="0" smtClean="0">
                <a:solidFill>
                  <a:schemeClr val="bg1"/>
                </a:solidFill>
                <a:latin typeface="BrowalliaUPC" panose="020B0604020202020204" pitchFamily="34" charset="-34"/>
                <a:cs typeface="BrowalliaUPC" panose="020B0604020202020204" pitchFamily="34" charset="-34"/>
              </a:rPr>
              <a:t>ที่</a:t>
            </a:r>
            <a:r>
              <a:rPr lang="th-TH" sz="3600" b="1" dirty="0">
                <a:solidFill>
                  <a:schemeClr val="bg1"/>
                </a:solidFill>
                <a:latin typeface="BrowalliaUPC" panose="020B0604020202020204" pitchFamily="34" charset="-34"/>
                <a:cs typeface="BrowalliaUPC" panose="020B0604020202020204" pitchFamily="34" charset="-34"/>
              </a:rPr>
              <a:t>มีอยู่</a:t>
            </a:r>
            <a:r>
              <a:rPr lang="th-TH" sz="3600" b="1" dirty="0" smtClean="0">
                <a:solidFill>
                  <a:schemeClr val="bg1"/>
                </a:solidFill>
                <a:latin typeface="BrowalliaUPC" panose="020B0604020202020204" pitchFamily="34" charset="-34"/>
                <a:cs typeface="BrowalliaUPC" panose="020B0604020202020204" pitchFamily="34" charset="-34"/>
              </a:rPr>
              <a:t>เดิม</a:t>
            </a:r>
            <a:endParaRPr lang="en-US" dirty="0"/>
          </a:p>
        </p:txBody>
      </p:sp>
    </p:spTree>
    <p:extLst>
      <p:ext uri="{BB962C8B-B14F-4D97-AF65-F5344CB8AC3E}">
        <p14:creationId xmlns:p14="http://schemas.microsoft.com/office/powerpoint/2010/main" val="256603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912" y="2315170"/>
            <a:ext cx="44958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486272" y="333970"/>
            <a:ext cx="6159057" cy="707886"/>
          </a:xfrm>
          <a:prstGeom prst="rect">
            <a:avLst/>
          </a:prstGeom>
          <a:solidFill>
            <a:srgbClr val="0033CC"/>
          </a:solidFill>
          <a:ln>
            <a:noFill/>
          </a:ln>
          <a:effectLst/>
        </p:spPr>
        <p:txBody>
          <a:bodyPr wrap="none">
            <a:spAutoFit/>
          </a:bodyPr>
          <a:lstStyle/>
          <a:p>
            <a:pPr algn="ctr"/>
            <a:r>
              <a:rPr lang="en-US" sz="2000" b="1" dirty="0">
                <a:solidFill>
                  <a:schemeClr val="bg1"/>
                </a:solidFill>
                <a:latin typeface="Comic Sans MS" panose="030F0702030302020204" pitchFamily="66" charset="0"/>
              </a:rPr>
              <a:t>Key Characteristics of the Healthcare Criteria </a:t>
            </a:r>
          </a:p>
          <a:p>
            <a:pPr algn="ctr"/>
            <a:r>
              <a:rPr lang="en-US" sz="2000" b="1" dirty="0">
                <a:solidFill>
                  <a:schemeClr val="bg1"/>
                </a:solidFill>
                <a:latin typeface="Comic Sans MS" panose="030F0702030302020204" pitchFamily="66" charset="0"/>
              </a:rPr>
              <a:t>for Performance Excellence</a:t>
            </a:r>
          </a:p>
        </p:txBody>
      </p:sp>
      <p:sp>
        <p:nvSpPr>
          <p:cNvPr id="6" name="Text Box 4"/>
          <p:cNvSpPr txBox="1">
            <a:spLocks noChangeArrowheads="1"/>
          </p:cNvSpPr>
          <p:nvPr/>
        </p:nvSpPr>
        <p:spPr bwMode="auto">
          <a:xfrm>
            <a:off x="6504112" y="2162770"/>
            <a:ext cx="2446338" cy="11906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anose="030F0702030302020204" pitchFamily="66" charset="0"/>
              </a:rPr>
              <a:t>Focus on result</a:t>
            </a:r>
          </a:p>
          <a:p>
            <a:r>
              <a:rPr lang="en-US" sz="1800" b="1">
                <a:latin typeface="Comic Sans MS" panose="030F0702030302020204" pitchFamily="66" charset="0"/>
              </a:rPr>
              <a:t>Use composite score</a:t>
            </a:r>
          </a:p>
          <a:p>
            <a:r>
              <a:rPr lang="en-US" sz="1800" b="1">
                <a:latin typeface="Comic Sans MS" panose="030F0702030302020204" pitchFamily="66" charset="0"/>
              </a:rPr>
              <a:t>-&gt; ensure balance </a:t>
            </a:r>
          </a:p>
          <a:p>
            <a:r>
              <a:rPr lang="en-US" sz="1800" b="1">
                <a:latin typeface="Comic Sans MS" panose="030F0702030302020204" pitchFamily="66" charset="0"/>
              </a:rPr>
              <a:t>of strategies</a:t>
            </a:r>
          </a:p>
        </p:txBody>
      </p:sp>
      <p:sp>
        <p:nvSpPr>
          <p:cNvPr id="7" name="Line 5"/>
          <p:cNvSpPr>
            <a:spLocks noChangeShapeType="1"/>
          </p:cNvSpPr>
          <p:nvPr/>
        </p:nvSpPr>
        <p:spPr bwMode="auto">
          <a:xfrm>
            <a:off x="4294312" y="3610570"/>
            <a:ext cx="1524000" cy="304800"/>
          </a:xfrm>
          <a:prstGeom prst="line">
            <a:avLst/>
          </a:prstGeom>
          <a:noFill/>
          <a:ln w="5715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6"/>
          <p:cNvSpPr txBox="1">
            <a:spLocks noChangeArrowheads="1"/>
          </p:cNvSpPr>
          <p:nvPr/>
        </p:nvSpPr>
        <p:spPr bwMode="auto">
          <a:xfrm>
            <a:off x="331912" y="1476970"/>
            <a:ext cx="190500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latin typeface="Comic Sans MS" panose="030F0702030302020204" pitchFamily="66" charset="0"/>
              </a:rPr>
              <a:t>Nonprescriptive</a:t>
            </a:r>
          </a:p>
          <a:p>
            <a:r>
              <a:rPr lang="en-US" sz="1800" b="1" dirty="0">
                <a:latin typeface="Comic Sans MS" panose="030F0702030302020204" pitchFamily="66" charset="0"/>
              </a:rPr>
              <a:t>&amp; adaptable</a:t>
            </a:r>
          </a:p>
        </p:txBody>
      </p:sp>
      <p:sp>
        <p:nvSpPr>
          <p:cNvPr id="9" name="Text Box 7"/>
          <p:cNvSpPr txBox="1">
            <a:spLocks noChangeArrowheads="1"/>
          </p:cNvSpPr>
          <p:nvPr/>
        </p:nvSpPr>
        <p:spPr bwMode="auto">
          <a:xfrm>
            <a:off x="179512" y="3212108"/>
            <a:ext cx="1400175" cy="146526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anose="030F0702030302020204" pitchFamily="66" charset="0"/>
              </a:rPr>
              <a:t>Complex </a:t>
            </a:r>
          </a:p>
          <a:p>
            <a:r>
              <a:rPr lang="en-US" sz="1800" b="1">
                <a:latin typeface="Comic Sans MS" panose="030F0702030302020204" pitchFamily="66" charset="0"/>
              </a:rPr>
              <a:t>leadership</a:t>
            </a:r>
          </a:p>
          <a:p>
            <a:r>
              <a:rPr lang="en-US" sz="1800" b="1">
                <a:latin typeface="Comic Sans MS" panose="030F0702030302020204" pitchFamily="66" charset="0"/>
              </a:rPr>
              <a:t>Structure:</a:t>
            </a:r>
          </a:p>
          <a:p>
            <a:r>
              <a:rPr lang="en-US" sz="1800" b="1">
                <a:latin typeface="Comic Sans MS" panose="030F0702030302020204" pitchFamily="66" charset="0"/>
              </a:rPr>
              <a:t>Admin &amp; </a:t>
            </a:r>
          </a:p>
          <a:p>
            <a:r>
              <a:rPr lang="en-US" sz="1800" b="1">
                <a:latin typeface="Comic Sans MS" panose="030F0702030302020204" pitchFamily="66" charset="0"/>
              </a:rPr>
              <a:t>Healthcare</a:t>
            </a:r>
          </a:p>
        </p:txBody>
      </p:sp>
      <p:sp>
        <p:nvSpPr>
          <p:cNvPr id="10" name="Text Box 8"/>
          <p:cNvSpPr txBox="1">
            <a:spLocks noChangeArrowheads="1"/>
          </p:cNvSpPr>
          <p:nvPr/>
        </p:nvSpPr>
        <p:spPr bwMode="auto">
          <a:xfrm>
            <a:off x="1446337" y="5515570"/>
            <a:ext cx="176530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anose="030F0702030302020204" pitchFamily="66" charset="0"/>
              </a:rPr>
              <a:t>Patients as </a:t>
            </a:r>
          </a:p>
          <a:p>
            <a:r>
              <a:rPr lang="en-US" sz="1800" b="1">
                <a:latin typeface="Comic Sans MS" panose="030F0702030302020204" pitchFamily="66" charset="0"/>
              </a:rPr>
              <a:t>key customers</a:t>
            </a:r>
          </a:p>
        </p:txBody>
      </p:sp>
      <p:sp>
        <p:nvSpPr>
          <p:cNvPr id="11" name="Text Box 9"/>
          <p:cNvSpPr txBox="1">
            <a:spLocks noChangeArrowheads="1"/>
          </p:cNvSpPr>
          <p:nvPr/>
        </p:nvSpPr>
        <p:spPr bwMode="auto">
          <a:xfrm>
            <a:off x="4510212" y="5667970"/>
            <a:ext cx="3330575"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anose="030F0702030302020204" pitchFamily="66" charset="0"/>
              </a:rPr>
              <a:t>Healthcare service delivery </a:t>
            </a:r>
          </a:p>
          <a:p>
            <a:r>
              <a:rPr lang="en-US" sz="1800" b="1">
                <a:latin typeface="Comic Sans MS" panose="030F0702030302020204" pitchFamily="66" charset="0"/>
              </a:rPr>
              <a:t>as key processes</a:t>
            </a:r>
          </a:p>
        </p:txBody>
      </p:sp>
      <p:sp>
        <p:nvSpPr>
          <p:cNvPr id="12" name="Text Box 10"/>
          <p:cNvSpPr txBox="1">
            <a:spLocks noChangeArrowheads="1"/>
          </p:cNvSpPr>
          <p:nvPr/>
        </p:nvSpPr>
        <p:spPr bwMode="auto">
          <a:xfrm>
            <a:off x="6451725" y="4172545"/>
            <a:ext cx="2490787" cy="11906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anose="030F0702030302020204" pitchFamily="66" charset="0"/>
              </a:rPr>
              <a:t>Goal alignment</a:t>
            </a:r>
          </a:p>
          <a:p>
            <a:r>
              <a:rPr lang="en-US" sz="1800" b="1">
                <a:latin typeface="Comic Sans MS" panose="030F0702030302020204" pitchFamily="66" charset="0"/>
              </a:rPr>
              <a:t>Measures -&gt; deploy </a:t>
            </a:r>
          </a:p>
          <a:p>
            <a:r>
              <a:rPr lang="en-US" sz="1800" b="1">
                <a:latin typeface="Comic Sans MS" panose="030F0702030302020204" pitchFamily="66" charset="0"/>
              </a:rPr>
              <a:t>overall requirement</a:t>
            </a:r>
          </a:p>
          <a:p>
            <a:r>
              <a:rPr lang="en-US" sz="1800" b="1">
                <a:latin typeface="Comic Sans MS" panose="030F0702030302020204" pitchFamily="66" charset="0"/>
              </a:rPr>
              <a:t>Learning: PDCA</a:t>
            </a:r>
          </a:p>
        </p:txBody>
      </p:sp>
      <p:sp>
        <p:nvSpPr>
          <p:cNvPr id="13" name="Text Box 11"/>
          <p:cNvSpPr txBox="1">
            <a:spLocks noChangeArrowheads="1"/>
          </p:cNvSpPr>
          <p:nvPr/>
        </p:nvSpPr>
        <p:spPr bwMode="auto">
          <a:xfrm>
            <a:off x="3456112" y="1400770"/>
            <a:ext cx="3914775"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anose="030F0702030302020204" pitchFamily="66" charset="0"/>
              </a:rPr>
              <a:t>Diagnostic assessment -&gt; Actions</a:t>
            </a:r>
          </a:p>
          <a:p>
            <a:r>
              <a:rPr lang="en-US" sz="1800" b="1">
                <a:latin typeface="Comic Sans MS" panose="030F0702030302020204" pitchFamily="66" charset="0"/>
              </a:rPr>
              <a:t> -&gt; Performance improvement</a:t>
            </a:r>
          </a:p>
        </p:txBody>
      </p:sp>
      <p:sp>
        <p:nvSpPr>
          <p:cNvPr id="14" name="Line 12"/>
          <p:cNvSpPr>
            <a:spLocks noChangeShapeType="1"/>
          </p:cNvSpPr>
          <p:nvPr/>
        </p:nvSpPr>
        <p:spPr bwMode="auto">
          <a:xfrm flipV="1">
            <a:off x="2313112" y="4601170"/>
            <a:ext cx="1295400" cy="9144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3"/>
          <p:cNvSpPr>
            <a:spLocks noChangeShapeType="1"/>
          </p:cNvSpPr>
          <p:nvPr/>
        </p:nvSpPr>
        <p:spPr bwMode="auto">
          <a:xfrm flipH="1" flipV="1">
            <a:off x="5208712" y="4524970"/>
            <a:ext cx="838200" cy="12192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4"/>
          <p:cNvSpPr>
            <a:spLocks noChangeShapeType="1"/>
          </p:cNvSpPr>
          <p:nvPr/>
        </p:nvSpPr>
        <p:spPr bwMode="auto">
          <a:xfrm flipH="1">
            <a:off x="6199312" y="2772370"/>
            <a:ext cx="304800" cy="76200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5"/>
          <p:cNvSpPr>
            <a:spLocks noChangeShapeType="1"/>
          </p:cNvSpPr>
          <p:nvPr/>
        </p:nvSpPr>
        <p:spPr bwMode="auto">
          <a:xfrm>
            <a:off x="1627312" y="3915370"/>
            <a:ext cx="685800" cy="0"/>
          </a:xfrm>
          <a:prstGeom prst="line">
            <a:avLst/>
          </a:prstGeom>
          <a:noFill/>
          <a:ln w="571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6"/>
          <p:cNvSpPr>
            <a:spLocks noChangeShapeType="1"/>
          </p:cNvSpPr>
          <p:nvPr/>
        </p:nvSpPr>
        <p:spPr bwMode="auto">
          <a:xfrm flipH="1" flipV="1">
            <a:off x="6123112" y="4296370"/>
            <a:ext cx="304800" cy="304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7"/>
          <p:cNvSpPr>
            <a:spLocks noChangeShapeType="1"/>
          </p:cNvSpPr>
          <p:nvPr/>
        </p:nvSpPr>
        <p:spPr bwMode="auto">
          <a:xfrm flipH="1">
            <a:off x="6199312" y="4753570"/>
            <a:ext cx="228600" cy="2286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8"/>
          <p:cNvSpPr>
            <a:spLocks noChangeShapeType="1"/>
          </p:cNvSpPr>
          <p:nvPr/>
        </p:nvSpPr>
        <p:spPr bwMode="auto">
          <a:xfrm flipH="1" flipV="1">
            <a:off x="4370512" y="3686770"/>
            <a:ext cx="2057400" cy="10668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29264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084650"/>
            <a:ext cx="8640960" cy="5016758"/>
          </a:xfrm>
          <a:prstGeom prst="rect">
            <a:avLst/>
          </a:prstGeom>
          <a:noFill/>
        </p:spPr>
        <p:txBody>
          <a:bodyPr wrap="square" rtlCol="0">
            <a:spAutoFit/>
          </a:bodyPr>
          <a:lstStyle/>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I-6.1 </a:t>
            </a:r>
            <a:r>
              <a:rPr lang="th-TH" sz="3200" dirty="0" smtClean="0">
                <a:latin typeface="BrowalliaUPC" panose="020B0604020202020204" pitchFamily="34" charset="-34"/>
                <a:cs typeface="BrowalliaUPC" panose="020B0604020202020204" pitchFamily="34" charset="-34"/>
              </a:rPr>
              <a:t>ข.(2) </a:t>
            </a:r>
            <a:r>
              <a:rPr lang="th-TH" sz="3200" b="1" dirty="0" smtClean="0">
                <a:latin typeface="BrowalliaUPC" panose="020B0604020202020204" pitchFamily="34" charset="-34"/>
                <a:cs typeface="BrowalliaUPC" panose="020B0604020202020204" pitchFamily="34" charset="-34"/>
              </a:rPr>
              <a:t>กระบวนการสนับสนุน</a:t>
            </a:r>
            <a:r>
              <a:rPr lang="th-TH" sz="3200" dirty="0" smtClean="0">
                <a:latin typeface="BrowalliaUPC" panose="020B0604020202020204" pitchFamily="34" charset="-34"/>
                <a:cs typeface="BrowalliaUPC" panose="020B0604020202020204" pitchFamily="34" charset="-34"/>
              </a:rPr>
              <a:t>ที่สำคัญ</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I-6.2 </a:t>
            </a:r>
            <a:r>
              <a:rPr lang="th-TH" sz="3200" dirty="0">
                <a:latin typeface="BrowalliaUPC" panose="020B0604020202020204" pitchFamily="34" charset="-34"/>
                <a:cs typeface="BrowalliaUPC" panose="020B0604020202020204" pitchFamily="34" charset="-34"/>
              </a:rPr>
              <a:t>ข.(1) </a:t>
            </a:r>
            <a:r>
              <a:rPr lang="th-TH" sz="3200" dirty="0" smtClean="0">
                <a:latin typeface="BrowalliaUPC" panose="020B0604020202020204" pitchFamily="34" charset="-34"/>
                <a:cs typeface="BrowalliaUPC" panose="020B0604020202020204" pitchFamily="34" charset="-34"/>
              </a:rPr>
              <a:t>สภาพแวดล้อม</a:t>
            </a:r>
            <a:r>
              <a:rPr lang="th-TH" sz="3200" dirty="0">
                <a:latin typeface="BrowalliaUPC" panose="020B0604020202020204" pitchFamily="34" charset="-34"/>
                <a:cs typeface="BrowalliaUPC" panose="020B0604020202020204" pitchFamily="34" charset="-34"/>
              </a:rPr>
              <a:t>ของการปฏิบัติการที่</a:t>
            </a:r>
            <a:r>
              <a:rPr lang="th-TH" sz="3200" b="1" dirty="0" smtClean="0">
                <a:latin typeface="BrowalliaUPC" panose="020B0604020202020204" pitchFamily="34" charset="-34"/>
                <a:cs typeface="BrowalliaUPC" panose="020B0604020202020204" pitchFamily="34" charset="-34"/>
              </a:rPr>
              <a:t>ปลอดภัย</a:t>
            </a:r>
            <a:endParaRPr lang="th-TH" sz="3200" b="1"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I-6.2 </a:t>
            </a:r>
            <a:r>
              <a:rPr lang="th-TH" sz="3200" dirty="0">
                <a:latin typeface="BrowalliaUPC" panose="020B0604020202020204" pitchFamily="34" charset="-34"/>
                <a:cs typeface="BrowalliaUPC" panose="020B0604020202020204" pitchFamily="34" charset="-34"/>
              </a:rPr>
              <a:t>ข.(2) </a:t>
            </a:r>
            <a:r>
              <a:rPr lang="th-TH" sz="3200" dirty="0" smtClean="0">
                <a:latin typeface="BrowalliaUPC" panose="020B0604020202020204" pitchFamily="34" charset="-34"/>
                <a:cs typeface="BrowalliaUPC" panose="020B0604020202020204" pitchFamily="34" charset="-34"/>
              </a:rPr>
              <a:t>การเตรียมพร้อมต่อ</a:t>
            </a:r>
            <a:r>
              <a:rPr lang="th-TH" sz="3200" b="1" dirty="0">
                <a:latin typeface="BrowalliaUPC" panose="020B0604020202020204" pitchFamily="34" charset="-34"/>
                <a:cs typeface="BrowalliaUPC" panose="020B0604020202020204" pitchFamily="34" charset="-34"/>
              </a:rPr>
              <a:t>ภัยพิบัติหรือภาวะฉุกเฉิน</a:t>
            </a:r>
            <a:r>
              <a:rPr lang="th-TH" sz="3200" dirty="0">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เพิ่มการ</a:t>
            </a:r>
            <a:r>
              <a:rPr lang="th-TH" sz="3200" dirty="0">
                <a:latin typeface="BrowalliaUPC" panose="020B0604020202020204" pitchFamily="34" charset="-34"/>
                <a:cs typeface="BrowalliaUPC" panose="020B0604020202020204" pitchFamily="34" charset="-34"/>
              </a:rPr>
              <a:t>พึ่งพากำลังคน ผู้ส่งมอบ และ</a:t>
            </a:r>
            <a:r>
              <a:rPr lang="th-TH" sz="3200" dirty="0" smtClean="0">
                <a:latin typeface="BrowalliaUPC" panose="020B0604020202020204" pitchFamily="34" charset="-34"/>
                <a:cs typeface="BrowalliaUPC" panose="020B0604020202020204" pitchFamily="34" charset="-34"/>
              </a:rPr>
              <a:t>พันธมิตร รวมทั้งความมั่นคงปลอดภัยและพร้อมใช้งานต่อเนื่องของระบบสารสนเทศ</a:t>
            </a:r>
            <a:endParaRPr lang="en-US"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II-1.2 </a:t>
            </a:r>
            <a:r>
              <a:rPr lang="th-TH" sz="3200" dirty="0" smtClean="0">
                <a:latin typeface="BrowalliaUPC" panose="020B0604020202020204" pitchFamily="34" charset="-34"/>
                <a:cs typeface="BrowalliaUPC" panose="020B0604020202020204" pitchFamily="34" charset="-34"/>
              </a:rPr>
              <a:t>ก</a:t>
            </a:r>
            <a:r>
              <a:rPr lang="en-US" sz="3200" dirty="0" smtClean="0">
                <a:latin typeface="BrowalliaUPC" panose="020B0604020202020204" pitchFamily="34" charset="-34"/>
                <a:cs typeface="BrowalliaUPC" panose="020B0604020202020204" pitchFamily="34" charset="-34"/>
              </a:rPr>
              <a:t>.(1) </a:t>
            </a:r>
            <a:r>
              <a:rPr lang="th-TH" sz="3200" dirty="0" smtClean="0">
                <a:latin typeface="BrowalliaUPC" panose="020B0604020202020204" pitchFamily="34" charset="-34"/>
                <a:cs typeface="BrowalliaUPC" panose="020B0604020202020204" pitchFamily="34" charset="-34"/>
              </a:rPr>
              <a:t>กรอบการบริหารงานคุณภาพ </a:t>
            </a:r>
            <a:r>
              <a:rPr lang="en-US" sz="3200" dirty="0" smtClean="0">
                <a:latin typeface="BrowalliaUPC" panose="020B0604020202020204" pitchFamily="34" charset="-34"/>
                <a:cs typeface="BrowalliaUPC" panose="020B0604020202020204" pitchFamily="34" charset="-34"/>
              </a:rPr>
              <a:t>(6) </a:t>
            </a:r>
            <a:r>
              <a:rPr lang="th-TH" sz="3200" dirty="0" smtClean="0">
                <a:latin typeface="BrowalliaUPC" panose="020B0604020202020204" pitchFamily="34" charset="-34"/>
                <a:cs typeface="BrowalliaUPC" panose="020B0604020202020204" pitchFamily="34" charset="-34"/>
              </a:rPr>
              <a:t>การวัดผลการดำเนินการ </a:t>
            </a:r>
            <a:r>
              <a:rPr lang="en-US" sz="3200" dirty="0" smtClean="0">
                <a:latin typeface="BrowalliaUPC" panose="020B0604020202020204" pitchFamily="34" charset="-34"/>
                <a:cs typeface="BrowalliaUPC" panose="020B0604020202020204" pitchFamily="34" charset="-34"/>
              </a:rPr>
              <a:t>(7) </a:t>
            </a:r>
            <a:r>
              <a:rPr lang="th-TH" sz="3200" dirty="0" smtClean="0">
                <a:latin typeface="BrowalliaUPC" panose="020B0604020202020204" pitchFamily="34" charset="-34"/>
                <a:cs typeface="BrowalliaUPC" panose="020B0604020202020204" pitchFamily="34" charset="-34"/>
              </a:rPr>
              <a:t>การประเมินและชี้นำการพัฒนาคุณภาพ </a:t>
            </a:r>
            <a:r>
              <a:rPr lang="en-US" sz="3200" dirty="0" smtClean="0">
                <a:latin typeface="BrowalliaUPC" panose="020B0604020202020204" pitchFamily="34" charset="-34"/>
                <a:cs typeface="BrowalliaUPC" panose="020B0604020202020204" pitchFamily="34" charset="-34"/>
              </a:rPr>
              <a:t>(8) </a:t>
            </a:r>
            <a:r>
              <a:rPr lang="th-TH" sz="3200" dirty="0" smtClean="0">
                <a:latin typeface="BrowalliaUPC" panose="020B0604020202020204" pitchFamily="34" charset="-34"/>
                <a:cs typeface="BrowalliaUPC" panose="020B0604020202020204" pitchFamily="34" charset="-34"/>
              </a:rPr>
              <a:t>การจัดทำแผนพัฒนาคุณภาพ </a:t>
            </a:r>
            <a:r>
              <a:rPr lang="en-US" sz="3200" dirty="0" smtClean="0">
                <a:latin typeface="BrowalliaUPC" panose="020B0604020202020204" pitchFamily="34" charset="-34"/>
                <a:cs typeface="BrowalliaUPC" panose="020B0604020202020204" pitchFamily="34" charset="-34"/>
              </a:rPr>
              <a:t>(9) </a:t>
            </a:r>
            <a:r>
              <a:rPr lang="th-TH" sz="3200" dirty="0" smtClean="0">
                <a:latin typeface="BrowalliaUPC" panose="020B0604020202020204" pitchFamily="34" charset="-34"/>
                <a:cs typeface="BrowalliaUPC" panose="020B0604020202020204" pitchFamily="34" charset="-34"/>
              </a:rPr>
              <a:t>การนำแผนไปปฏิบัติ </a:t>
            </a:r>
            <a:r>
              <a:rPr lang="en-US" sz="3200" dirty="0" smtClean="0">
                <a:latin typeface="BrowalliaUPC" panose="020B0604020202020204" pitchFamily="34" charset="-34"/>
                <a:cs typeface="BrowalliaUPC" panose="020B0604020202020204" pitchFamily="34" charset="-34"/>
              </a:rPr>
              <a:t>(10) </a:t>
            </a:r>
            <a:r>
              <a:rPr lang="th-TH" sz="3200" dirty="0" smtClean="0">
                <a:latin typeface="BrowalliaUPC" panose="020B0604020202020204" pitchFamily="34" charset="-34"/>
                <a:cs typeface="BrowalliaUPC" panose="020B0604020202020204" pitchFamily="34" charset="-34"/>
              </a:rPr>
              <a:t>การเผยแพร่ข้อมูล</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II-3.2 </a:t>
            </a:r>
            <a:r>
              <a:rPr lang="th-TH" sz="3200" dirty="0">
                <a:latin typeface="BrowalliaUPC" panose="020B0604020202020204" pitchFamily="34" charset="-34"/>
                <a:cs typeface="BrowalliaUPC" panose="020B0604020202020204" pitchFamily="34" charset="-34"/>
              </a:rPr>
              <a:t>ข.(2) </a:t>
            </a:r>
            <a:r>
              <a:rPr lang="th-TH" sz="3200" dirty="0" smtClean="0">
                <a:latin typeface="BrowalliaUPC" panose="020B0604020202020204" pitchFamily="34" charset="-34"/>
                <a:cs typeface="BrowalliaUPC" panose="020B0604020202020204" pitchFamily="34" charset="-34"/>
              </a:rPr>
              <a:t>ระบบ</a:t>
            </a:r>
            <a:r>
              <a:rPr lang="th-TH" sz="3200" dirty="0">
                <a:latin typeface="BrowalliaUPC" panose="020B0604020202020204" pitchFamily="34" charset="-34"/>
                <a:cs typeface="BrowalliaUPC" panose="020B0604020202020204" pitchFamily="34" charset="-34"/>
              </a:rPr>
              <a:t>สำรองสำหรับ</a:t>
            </a:r>
            <a:r>
              <a:rPr lang="th-TH" sz="3200" b="1" dirty="0">
                <a:latin typeface="BrowalliaUPC" panose="020B0604020202020204" pitchFamily="34" charset="-34"/>
                <a:cs typeface="BrowalliaUPC" panose="020B0604020202020204" pitchFamily="34" charset="-34"/>
              </a:rPr>
              <a:t>แก๊สที่ใช้ในทางการแพทย์</a:t>
            </a:r>
          </a:p>
          <a:p>
            <a:pPr marL="228600"/>
            <a:endParaRPr lang="th-TH" sz="3200" dirty="0" smtClean="0">
              <a:latin typeface="BrowalliaUPC" panose="020B0604020202020204" pitchFamily="34" charset="-34"/>
              <a:cs typeface="BrowalliaUPC" panose="020B0604020202020204" pitchFamily="34" charset="-34"/>
            </a:endParaRPr>
          </a:p>
        </p:txBody>
      </p:sp>
      <p:sp>
        <p:nvSpPr>
          <p:cNvPr id="4" name="TextBox 3"/>
          <p:cNvSpPr txBox="1"/>
          <p:nvPr/>
        </p:nvSpPr>
        <p:spPr>
          <a:xfrm>
            <a:off x="323528" y="644495"/>
            <a:ext cx="8208912" cy="1200329"/>
          </a:xfrm>
          <a:prstGeom prst="rect">
            <a:avLst/>
          </a:prstGeom>
          <a:solidFill>
            <a:srgbClr val="0070C0"/>
          </a:solidFill>
        </p:spPr>
        <p:txBody>
          <a:bodyPr wrap="square" rtlCol="0">
            <a:spAutoFit/>
          </a:bodyPr>
          <a:lstStyle/>
          <a:p>
            <a:r>
              <a:rPr lang="th-TH" sz="3600" b="1" dirty="0">
                <a:solidFill>
                  <a:schemeClr val="bg1"/>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a:t>
            </a:r>
            <a:r>
              <a:rPr lang="th-TH" sz="3600" b="1" dirty="0" smtClean="0">
                <a:solidFill>
                  <a:schemeClr val="bg1"/>
                </a:solidFill>
                <a:latin typeface="BrowalliaUPC" panose="020B0604020202020204" pitchFamily="34" charset="-34"/>
                <a:cs typeface="BrowalliaUPC" panose="020B0604020202020204" pitchFamily="34" charset="-34"/>
              </a:rPr>
              <a:t>ย่อย</a:t>
            </a:r>
            <a:endParaRPr lang="en-US" sz="3600" b="1" dirty="0" smtClean="0">
              <a:solidFill>
                <a:schemeClr val="bg1"/>
              </a:solidFill>
              <a:latin typeface="BrowalliaUPC" panose="020B0604020202020204" pitchFamily="34" charset="-34"/>
              <a:cs typeface="BrowalliaUPC" panose="020B0604020202020204" pitchFamily="34" charset="-34"/>
            </a:endParaRPr>
          </a:p>
          <a:p>
            <a:r>
              <a:rPr lang="th-TH" sz="3600" b="1" dirty="0" smtClean="0">
                <a:solidFill>
                  <a:schemeClr val="bg1"/>
                </a:solidFill>
                <a:latin typeface="BrowalliaUPC" panose="020B0604020202020204" pitchFamily="34" charset="-34"/>
                <a:cs typeface="BrowalliaUPC" panose="020B0604020202020204" pitchFamily="34" charset="-34"/>
              </a:rPr>
              <a:t>ที่</a:t>
            </a:r>
            <a:r>
              <a:rPr lang="th-TH" sz="3600" b="1" dirty="0">
                <a:solidFill>
                  <a:schemeClr val="bg1"/>
                </a:solidFill>
                <a:latin typeface="BrowalliaUPC" panose="020B0604020202020204" pitchFamily="34" charset="-34"/>
                <a:cs typeface="BrowalliaUPC" panose="020B0604020202020204" pitchFamily="34" charset="-34"/>
              </a:rPr>
              <a:t>มีอยู่</a:t>
            </a:r>
            <a:r>
              <a:rPr lang="th-TH" sz="3600" b="1" dirty="0" smtClean="0">
                <a:solidFill>
                  <a:schemeClr val="bg1"/>
                </a:solidFill>
                <a:latin typeface="BrowalliaUPC" panose="020B0604020202020204" pitchFamily="34" charset="-34"/>
                <a:cs typeface="BrowalliaUPC" panose="020B0604020202020204" pitchFamily="34" charset="-34"/>
              </a:rPr>
              <a:t>เดิม</a:t>
            </a:r>
            <a:endParaRPr lang="en-US" dirty="0"/>
          </a:p>
        </p:txBody>
      </p:sp>
    </p:spTree>
    <p:extLst>
      <p:ext uri="{BB962C8B-B14F-4D97-AF65-F5344CB8AC3E}">
        <p14:creationId xmlns:p14="http://schemas.microsoft.com/office/powerpoint/2010/main" val="3882453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24744"/>
            <a:ext cx="8640960" cy="5509200"/>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มาตรฐานที่มีการเปลี่ยนแปลง/เพิ่มเติมเนื้อความในข้อย่อยที่มีอยู่เดิม</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II-4.1 </a:t>
            </a:r>
            <a:r>
              <a:rPr lang="th-TH" sz="3200" dirty="0" smtClean="0">
                <a:latin typeface="BrowalliaUPC" panose="020B0604020202020204" pitchFamily="34" charset="-34"/>
                <a:cs typeface="BrowalliaUPC" panose="020B0604020202020204" pitchFamily="34" charset="-34"/>
              </a:rPr>
              <a:t>ก.</a:t>
            </a:r>
            <a:r>
              <a:rPr lang="en-US" sz="3200" dirty="0" smtClean="0">
                <a:latin typeface="BrowalliaUPC" panose="020B0604020202020204" pitchFamily="34" charset="-34"/>
                <a:cs typeface="BrowalliaUPC" panose="020B0604020202020204" pitchFamily="34" charset="-34"/>
              </a:rPr>
              <a:t>(4) </a:t>
            </a:r>
            <a:r>
              <a:rPr lang="th-TH" sz="3200" b="1" dirty="0" smtClean="0">
                <a:latin typeface="BrowalliaUPC" panose="020B0604020202020204" pitchFamily="34" charset="-34"/>
                <a:cs typeface="BrowalliaUPC" panose="020B0604020202020204" pitchFamily="34" charset="-34"/>
              </a:rPr>
              <a:t>นโยบายและแนวทาง</a:t>
            </a:r>
            <a:r>
              <a:rPr lang="th-TH" sz="3200" dirty="0" smtClean="0">
                <a:latin typeface="BrowalliaUPC" panose="020B0604020202020204" pitchFamily="34" charset="-34"/>
                <a:cs typeface="BrowalliaUPC" panose="020B0604020202020204" pitchFamily="34" charset="-34"/>
              </a:rPr>
              <a:t>ในการป้องกันการติดเชื้อ</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II-4.2 </a:t>
            </a:r>
            <a:r>
              <a:rPr lang="th-TH" sz="3200" dirty="0" smtClean="0">
                <a:latin typeface="BrowalliaUPC" panose="020B0604020202020204" pitchFamily="34" charset="-34"/>
                <a:cs typeface="BrowalliaUPC" panose="020B0604020202020204" pitchFamily="34" charset="-34"/>
              </a:rPr>
              <a:t>ก.</a:t>
            </a:r>
            <a:r>
              <a:rPr lang="en-US" sz="3200" dirty="0" smtClean="0">
                <a:latin typeface="BrowalliaUPC" panose="020B0604020202020204" pitchFamily="34" charset="-34"/>
                <a:cs typeface="BrowalliaUPC" panose="020B0604020202020204" pitchFamily="34" charset="-34"/>
              </a:rPr>
              <a:t>(1) </a:t>
            </a:r>
            <a:r>
              <a:rPr lang="th-TH" sz="3200" dirty="0" smtClean="0">
                <a:latin typeface="BrowalliaUPC" panose="020B0604020202020204" pitchFamily="34" charset="-34"/>
                <a:cs typeface="BrowalliaUPC" panose="020B0604020202020204" pitchFamily="34" charset="-34"/>
              </a:rPr>
              <a:t>การ</a:t>
            </a:r>
            <a:r>
              <a:rPr lang="en-US" sz="3200" dirty="0" smtClean="0">
                <a:latin typeface="BrowalliaUPC" panose="020B0604020202020204" pitchFamily="34" charset="-34"/>
                <a:cs typeface="BrowalliaUPC" panose="020B0604020202020204" pitchFamily="34" charset="-34"/>
              </a:rPr>
              <a:t> </a:t>
            </a:r>
            <a:r>
              <a:rPr lang="en-US" sz="3200" b="1" dirty="0" smtClean="0">
                <a:latin typeface="BrowalliaUPC" panose="020B0604020202020204" pitchFamily="34" charset="-34"/>
                <a:cs typeface="BrowalliaUPC" panose="020B0604020202020204" pitchFamily="34" charset="-34"/>
              </a:rPr>
              <a:t>reprocess</a:t>
            </a:r>
            <a:r>
              <a:rPr lang="en-US" sz="3200" dirty="0" smtClean="0">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กล้องส่องอวัยวะต่างๆ, การจัดการกับวัสดุที่หมดอายุ และการนำอุปกรณ์การแพทย์ที่ออกแบบเพื่อใช้ครั้งเดียวกลับมาใช้ใหม่ </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II-4.2 </a:t>
            </a:r>
            <a:r>
              <a:rPr lang="th-TH" sz="3200" dirty="0">
                <a:latin typeface="BrowalliaUPC" panose="020B0604020202020204" pitchFamily="34" charset="-34"/>
                <a:cs typeface="BrowalliaUPC" panose="020B0604020202020204" pitchFamily="34" charset="-34"/>
              </a:rPr>
              <a:t>ก.</a:t>
            </a:r>
            <a:r>
              <a:rPr lang="en-US" sz="3200" dirty="0" smtClean="0">
                <a:latin typeface="BrowalliaUPC" panose="020B0604020202020204" pitchFamily="34" charset="-34"/>
                <a:cs typeface="BrowalliaUPC" panose="020B0604020202020204" pitchFamily="34" charset="-34"/>
              </a:rPr>
              <a:t>(2) </a:t>
            </a:r>
            <a:r>
              <a:rPr lang="th-TH" sz="3200" dirty="0" smtClean="0">
                <a:latin typeface="BrowalliaUPC" panose="020B0604020202020204" pitchFamily="34" charset="-34"/>
                <a:cs typeface="BrowalliaUPC" panose="020B0604020202020204" pitchFamily="34" charset="-34"/>
              </a:rPr>
              <a:t>การประเมินและลดความเสี่ยงจาก</a:t>
            </a:r>
            <a:r>
              <a:rPr lang="th-TH" sz="3200" b="1" dirty="0" smtClean="0">
                <a:latin typeface="BrowalliaUPC" panose="020B0604020202020204" pitchFamily="34" charset="-34"/>
                <a:cs typeface="BrowalliaUPC" panose="020B0604020202020204" pitchFamily="34" charset="-34"/>
              </a:rPr>
              <a:t>งานก่อสร้าง </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II-4.2 </a:t>
            </a:r>
            <a:r>
              <a:rPr lang="th-TH" sz="3200" dirty="0">
                <a:latin typeface="BrowalliaUPC" panose="020B0604020202020204" pitchFamily="34" charset="-34"/>
                <a:cs typeface="BrowalliaUPC" panose="020B0604020202020204" pitchFamily="34" charset="-34"/>
              </a:rPr>
              <a:t>ก.</a:t>
            </a:r>
            <a:r>
              <a:rPr lang="en-US" sz="3200" dirty="0" smtClean="0">
                <a:latin typeface="BrowalliaUPC" panose="020B0604020202020204" pitchFamily="34" charset="-34"/>
                <a:cs typeface="BrowalliaUPC" panose="020B0604020202020204" pitchFamily="34" charset="-34"/>
              </a:rPr>
              <a:t>(3) </a:t>
            </a:r>
            <a:r>
              <a:rPr lang="th-TH" sz="3200" b="1" dirty="0">
                <a:latin typeface="BrowalliaUPC" panose="020B0604020202020204" pitchFamily="34" charset="-34"/>
                <a:cs typeface="BrowalliaUPC" panose="020B0604020202020204" pitchFamily="34" charset="-34"/>
              </a:rPr>
              <a:t>พื้นที่ที่ต้องใส่ใจ</a:t>
            </a:r>
            <a:r>
              <a:rPr lang="th-TH" sz="3200" dirty="0">
                <a:latin typeface="BrowalliaUPC" panose="020B0604020202020204" pitchFamily="34" charset="-34"/>
                <a:cs typeface="BrowalliaUPC" panose="020B0604020202020204" pitchFamily="34" charset="-34"/>
              </a:rPr>
              <a:t>ในการป้องกันและควบคุม </a:t>
            </a:r>
            <a:r>
              <a:rPr lang="th-TH" sz="3200" dirty="0" smtClean="0">
                <a:latin typeface="BrowalliaUPC" panose="020B0604020202020204" pitchFamily="34" charset="-34"/>
                <a:cs typeface="BrowalliaUPC" panose="020B0604020202020204" pitchFamily="34" charset="-34"/>
              </a:rPr>
              <a:t>เพิ่มเติมหอ</a:t>
            </a:r>
            <a:r>
              <a:rPr lang="th-TH" sz="3200" dirty="0">
                <a:latin typeface="BrowalliaUPC" panose="020B0604020202020204" pitchFamily="34" charset="-34"/>
                <a:cs typeface="BrowalliaUPC" panose="020B0604020202020204" pitchFamily="34" charset="-34"/>
              </a:rPr>
              <a:t>ผู้ป่วยอายุรกรรม ศัลยกรรม กุมารเวชกรรม </a:t>
            </a:r>
            <a:r>
              <a:rPr lang="th-TH" sz="3200" dirty="0" smtClean="0">
                <a:latin typeface="BrowalliaUPC" panose="020B0604020202020204" pitchFamily="34" charset="-34"/>
                <a:cs typeface="BrowalliaUPC" panose="020B0604020202020204" pitchFamily="34" charset="-34"/>
              </a:rPr>
              <a:t>(โดยเฉพาะ</a:t>
            </a:r>
            <a:r>
              <a:rPr lang="th-TH" sz="3200" dirty="0">
                <a:latin typeface="BrowalliaUPC" panose="020B0604020202020204" pitchFamily="34" charset="-34"/>
                <a:cs typeface="BrowalliaUPC" panose="020B0604020202020204" pitchFamily="34" charset="-34"/>
              </a:rPr>
              <a:t>พื้นที่ที่มีความ</a:t>
            </a:r>
            <a:r>
              <a:rPr lang="th-TH" sz="3200" dirty="0" smtClean="0">
                <a:latin typeface="BrowalliaUPC" panose="020B0604020202020204" pitchFamily="34" charset="-34"/>
                <a:cs typeface="BrowalliaUPC" panose="020B0604020202020204" pitchFamily="34" charset="-34"/>
              </a:rPr>
              <a:t>แออัด) หน่วย</a:t>
            </a:r>
            <a:r>
              <a:rPr lang="th-TH" sz="3200" dirty="0">
                <a:latin typeface="BrowalliaUPC" panose="020B0604020202020204" pitchFamily="34" charset="-34"/>
                <a:cs typeface="BrowalliaUPC" panose="020B0604020202020204" pitchFamily="34" charset="-34"/>
              </a:rPr>
              <a:t>บริการ</a:t>
            </a:r>
            <a:r>
              <a:rPr lang="th-TH" sz="3200" dirty="0" smtClean="0">
                <a:latin typeface="BrowalliaUPC" panose="020B0604020202020204" pitchFamily="34" charset="-34"/>
                <a:cs typeface="BrowalliaUPC" panose="020B0604020202020204" pitchFamily="34" charset="-34"/>
              </a:rPr>
              <a:t>ฉุกเฉิน หน่วย</a:t>
            </a:r>
            <a:r>
              <a:rPr lang="th-TH" sz="3200" dirty="0">
                <a:latin typeface="BrowalliaUPC" panose="020B0604020202020204" pitchFamily="34" charset="-34"/>
                <a:cs typeface="BrowalliaUPC" panose="020B0604020202020204" pitchFamily="34" charset="-34"/>
              </a:rPr>
              <a:t>ตรวจผู้ป่วยนอก </a:t>
            </a:r>
            <a:r>
              <a:rPr lang="th-TH" sz="3200" dirty="0" smtClean="0">
                <a:latin typeface="BrowalliaUPC" panose="020B0604020202020204" pitchFamily="34" charset="-34"/>
                <a:cs typeface="BrowalliaUPC" panose="020B0604020202020204" pitchFamily="34" charset="-34"/>
              </a:rPr>
              <a:t>(สำหรับ</a:t>
            </a:r>
            <a:r>
              <a:rPr lang="th-TH" sz="3200" dirty="0">
                <a:latin typeface="BrowalliaUPC" panose="020B0604020202020204" pitchFamily="34" charset="-34"/>
                <a:cs typeface="BrowalliaUPC" panose="020B0604020202020204" pitchFamily="34" charset="-34"/>
              </a:rPr>
              <a:t>ผู้ป่วยความต้านทานต่ำ ผู้ป่วยวัณโรคที่ยังไม่ได้รับการรักษาเพียงพอ และผู้ป่วย</a:t>
            </a:r>
            <a:r>
              <a:rPr lang="th-TH" sz="3200" dirty="0" smtClean="0">
                <a:latin typeface="BrowalliaUPC" panose="020B0604020202020204" pitchFamily="34" charset="-34"/>
                <a:cs typeface="BrowalliaUPC" panose="020B0604020202020204" pitchFamily="34" charset="-34"/>
              </a:rPr>
              <a:t>เด็ก)</a:t>
            </a:r>
          </a:p>
        </p:txBody>
      </p:sp>
    </p:spTree>
    <p:extLst>
      <p:ext uri="{BB962C8B-B14F-4D97-AF65-F5344CB8AC3E}">
        <p14:creationId xmlns:p14="http://schemas.microsoft.com/office/powerpoint/2010/main" val="10618564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55395"/>
            <a:ext cx="8640960" cy="4031873"/>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มาตรฐานที่มีการเปลี่ยนแปลง/เพิ่มเติมเนื้อความในข้อย่อยที่มีอยู่เดิม</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II-5.1 </a:t>
            </a:r>
            <a:r>
              <a:rPr lang="th-TH" sz="3200" dirty="0" smtClean="0">
                <a:latin typeface="BrowalliaUPC" panose="020B0604020202020204" pitchFamily="34" charset="-34"/>
                <a:cs typeface="BrowalliaUPC" panose="020B0604020202020204" pitchFamily="34" charset="-34"/>
              </a:rPr>
              <a:t>ก.</a:t>
            </a:r>
            <a:r>
              <a:rPr lang="en-US" sz="3200" dirty="0" smtClean="0">
                <a:latin typeface="BrowalliaUPC" panose="020B0604020202020204" pitchFamily="34" charset="-34"/>
                <a:cs typeface="BrowalliaUPC" panose="020B0604020202020204" pitchFamily="34" charset="-34"/>
              </a:rPr>
              <a:t>(3) </a:t>
            </a:r>
            <a:r>
              <a:rPr lang="th-TH" sz="3200" dirty="0">
                <a:latin typeface="BrowalliaUPC" panose="020B0604020202020204" pitchFamily="34" charset="-34"/>
                <a:cs typeface="BrowalliaUPC" panose="020B0604020202020204" pitchFamily="34" charset="-34"/>
              </a:rPr>
              <a:t>ข้อกำหนดเกี่ยวกับ</a:t>
            </a:r>
            <a:r>
              <a:rPr lang="th-TH" sz="3200" b="1" dirty="0">
                <a:latin typeface="BrowalliaUPC" panose="020B0604020202020204" pitchFamily="34" charset="-34"/>
                <a:cs typeface="BrowalliaUPC" panose="020B0604020202020204" pitchFamily="34" charset="-34"/>
              </a:rPr>
              <a:t>การบันทึกเวชระเบียน </a:t>
            </a:r>
            <a:r>
              <a:rPr lang="th-TH" sz="3200" dirty="0">
                <a:latin typeface="BrowalliaUPC" panose="020B0604020202020204" pitchFamily="34" charset="-34"/>
                <a:cs typeface="BrowalliaUPC" panose="020B0604020202020204" pitchFamily="34" charset="-34"/>
              </a:rPr>
              <a:t>เพิ่มเติม </a:t>
            </a:r>
            <a:r>
              <a:rPr lang="th-TH" sz="3200" dirty="0" smtClean="0">
                <a:latin typeface="BrowalliaUPC" panose="020B0604020202020204" pitchFamily="34" charset="-34"/>
                <a:cs typeface="BrowalliaUPC" panose="020B0604020202020204" pitchFamily="34" charset="-34"/>
              </a:rPr>
              <a:t>ลายมือ</a:t>
            </a:r>
            <a:r>
              <a:rPr lang="th-TH" sz="3200" dirty="0">
                <a:latin typeface="BrowalliaUPC" panose="020B0604020202020204" pitchFamily="34" charset="-34"/>
                <a:cs typeface="BrowalliaUPC" panose="020B0604020202020204" pitchFamily="34" charset="-34"/>
              </a:rPr>
              <a:t>ที่อ่านออก </a:t>
            </a:r>
            <a:r>
              <a:rPr lang="th-TH" sz="3200" dirty="0" smtClean="0">
                <a:latin typeface="BrowalliaUPC" panose="020B0604020202020204" pitchFamily="34" charset="-34"/>
                <a:cs typeface="BrowalliaUPC" panose="020B0604020202020204" pitchFamily="34" charset="-34"/>
              </a:rPr>
              <a:t>การ</a:t>
            </a:r>
            <a:r>
              <a:rPr lang="th-TH" sz="3200" dirty="0">
                <a:latin typeface="BrowalliaUPC" panose="020B0604020202020204" pitchFamily="34" charset="-34"/>
                <a:cs typeface="BrowalliaUPC" panose="020B0604020202020204" pitchFamily="34" charset="-34"/>
              </a:rPr>
              <a:t>แจ้งเตือนข้อมูล</a:t>
            </a:r>
            <a:r>
              <a:rPr lang="th-TH" sz="3200" dirty="0" smtClean="0">
                <a:latin typeface="BrowalliaUPC" panose="020B0604020202020204" pitchFamily="34" charset="-34"/>
                <a:cs typeface="BrowalliaUPC" panose="020B0604020202020204" pitchFamily="34" charset="-34"/>
              </a:rPr>
              <a:t>สำคัญ บันทึก</a:t>
            </a:r>
            <a:r>
              <a:rPr lang="th-TH" sz="3200" dirty="0">
                <a:latin typeface="BrowalliaUPC" panose="020B0604020202020204" pitchFamily="34" charset="-34"/>
                <a:cs typeface="BrowalliaUPC" panose="020B0604020202020204" pitchFamily="34" charset="-34"/>
              </a:rPr>
              <a:t>ความก้าวหน้า สิ่งที่สังเกตพบ รายงานการให้คำปรึกษา ผลการตรวจ</a:t>
            </a:r>
            <a:r>
              <a:rPr lang="th-TH" sz="3200" dirty="0" smtClean="0">
                <a:latin typeface="BrowalliaUPC" panose="020B0604020202020204" pitchFamily="34" charset="-34"/>
                <a:cs typeface="BrowalliaUPC" panose="020B0604020202020204" pitchFamily="34" charset="-34"/>
              </a:rPr>
              <a:t>วินิจฉัย เหตุการณ์สำคัญ </a:t>
            </a:r>
            <a:r>
              <a:rPr lang="th-TH" sz="3200" dirty="0">
                <a:latin typeface="BrowalliaUPC" panose="020B0604020202020204" pitchFamily="34" charset="-34"/>
                <a:cs typeface="BrowalliaUPC" panose="020B0604020202020204" pitchFamily="34" charset="-34"/>
              </a:rPr>
              <a:t>เหตุการณ์เกือบพลาด หรือเหตุการณ์ไม่พึงประสงค์ที่เกิดขึ้น.</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II-5.1 </a:t>
            </a:r>
            <a:r>
              <a:rPr lang="th-TH" sz="3200" dirty="0" smtClean="0">
                <a:latin typeface="BrowalliaUPC" panose="020B0604020202020204" pitchFamily="34" charset="-34"/>
                <a:cs typeface="BrowalliaUPC" panose="020B0604020202020204" pitchFamily="34" charset="-34"/>
              </a:rPr>
              <a:t>ข.</a:t>
            </a:r>
            <a:r>
              <a:rPr lang="en-US" sz="3200" dirty="0" smtClean="0">
                <a:latin typeface="BrowalliaUPC" panose="020B0604020202020204" pitchFamily="34" charset="-34"/>
                <a:cs typeface="BrowalliaUPC" panose="020B0604020202020204" pitchFamily="34" charset="-34"/>
              </a:rPr>
              <a:t>(1) </a:t>
            </a:r>
            <a:r>
              <a:rPr lang="th-TH" sz="3200" dirty="0" smtClean="0">
                <a:latin typeface="BrowalliaUPC" panose="020B0604020202020204" pitchFamily="34" charset="-34"/>
                <a:cs typeface="BrowalliaUPC" panose="020B0604020202020204" pitchFamily="34" charset="-34"/>
              </a:rPr>
              <a:t>เพิ่มเติม </a:t>
            </a:r>
            <a:r>
              <a:rPr lang="th-TH" sz="3200" b="1" dirty="0" smtClean="0">
                <a:latin typeface="BrowalliaUPC" panose="020B0604020202020204" pitchFamily="34" charset="-34"/>
                <a:cs typeface="BrowalliaUPC" panose="020B0604020202020204" pitchFamily="34" charset="-34"/>
              </a:rPr>
              <a:t>การจัดเก็บเวชระเบียน</a:t>
            </a:r>
            <a:r>
              <a:rPr lang="th-TH" sz="3200" dirty="0" smtClean="0">
                <a:latin typeface="BrowalliaUPC" panose="020B0604020202020204" pitchFamily="34" charset="-34"/>
                <a:cs typeface="BrowalliaUPC" panose="020B0604020202020204" pitchFamily="34" charset="-34"/>
              </a:rPr>
              <a:t>อย่างเหมาะสม รักษาความลับได้  การเก็บ</a:t>
            </a:r>
            <a:r>
              <a:rPr lang="th-TH" sz="3200" dirty="0">
                <a:latin typeface="BrowalliaUPC" panose="020B0604020202020204" pitchFamily="34" charset="-34"/>
                <a:cs typeface="BrowalliaUPC" panose="020B0604020202020204" pitchFamily="34" charset="-34"/>
              </a:rPr>
              <a:t>รักษา</a:t>
            </a:r>
            <a:r>
              <a:rPr lang="th-TH" sz="3200" dirty="0" smtClean="0">
                <a:latin typeface="BrowalliaUPC" panose="020B0604020202020204" pitchFamily="34" charset="-34"/>
                <a:cs typeface="BrowalliaUPC" panose="020B0604020202020204" pitchFamily="34" charset="-34"/>
              </a:rPr>
              <a:t>และทำลาย</a:t>
            </a:r>
            <a:r>
              <a:rPr lang="th-TH" sz="3200" dirty="0">
                <a:latin typeface="BrowalliaUPC" panose="020B0604020202020204" pitchFamily="34" charset="-34"/>
                <a:cs typeface="BrowalliaUPC" panose="020B0604020202020204" pitchFamily="34" charset="-34"/>
              </a:rPr>
              <a:t>ตามที่กำหนดไว้ในกฎหมายและ</a:t>
            </a:r>
            <a:r>
              <a:rPr lang="th-TH" sz="3200" dirty="0" smtClean="0">
                <a:latin typeface="BrowalliaUPC" panose="020B0604020202020204" pitchFamily="34" charset="-34"/>
                <a:cs typeface="BrowalliaUPC" panose="020B0604020202020204" pitchFamily="34" charset="-34"/>
              </a:rPr>
              <a:t>ระเบียบ</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4157101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55395"/>
            <a:ext cx="8640960" cy="3539430"/>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มาตรฐานที่มีการเปลี่ยนแปลง/เพิ่มเติมเนื้อความในข้อย่อยที่มีอยู่เดิม</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II-6.1 </a:t>
            </a:r>
            <a:r>
              <a:rPr lang="th-TH" sz="3200" dirty="0">
                <a:latin typeface="BrowalliaUPC" panose="020B0604020202020204" pitchFamily="34" charset="-34"/>
                <a:cs typeface="BrowalliaUPC" panose="020B0604020202020204" pitchFamily="34" charset="-34"/>
              </a:rPr>
              <a:t>ก.(1) </a:t>
            </a:r>
            <a:r>
              <a:rPr lang="th-TH" sz="3200" b="1" dirty="0" smtClean="0">
                <a:latin typeface="BrowalliaUPC" panose="020B0604020202020204" pitchFamily="34" charset="-34"/>
                <a:cs typeface="BrowalliaUPC" panose="020B0604020202020204" pitchFamily="34" charset="-34"/>
              </a:rPr>
              <a:t>หน้าที่ของ </a:t>
            </a:r>
            <a:r>
              <a:rPr lang="en-US" sz="3200" b="1" dirty="0" smtClean="0">
                <a:latin typeface="BrowalliaUPC" panose="020B0604020202020204" pitchFamily="34" charset="-34"/>
                <a:cs typeface="BrowalliaUPC" panose="020B0604020202020204" pitchFamily="34" charset="-34"/>
              </a:rPr>
              <a:t>PTC</a:t>
            </a:r>
            <a:r>
              <a:rPr lang="th-TH" sz="3200" b="1" dirty="0" smtClean="0">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ในการกำกับ</a:t>
            </a:r>
            <a:r>
              <a:rPr lang="th-TH" sz="3200" dirty="0">
                <a:latin typeface="BrowalliaUPC" panose="020B0604020202020204" pitchFamily="34" charset="-34"/>
                <a:cs typeface="BrowalliaUPC" panose="020B0604020202020204" pitchFamily="34" charset="-34"/>
              </a:rPr>
              <a:t>ดูแลระบบการจัดการด้านยาให้มีความปลอดภัย </a:t>
            </a:r>
            <a:r>
              <a:rPr lang="th-TH" sz="3200" dirty="0" smtClean="0">
                <a:latin typeface="BrowalliaUPC" panose="020B0604020202020204" pitchFamily="34" charset="-34"/>
                <a:cs typeface="BrowalliaUPC" panose="020B0604020202020204" pitchFamily="34" charset="-34"/>
              </a:rPr>
              <a:t>ใช้</a:t>
            </a:r>
            <a:r>
              <a:rPr lang="th-TH" sz="3200" dirty="0">
                <a:latin typeface="BrowalliaUPC" panose="020B0604020202020204" pitchFamily="34" charset="-34"/>
                <a:cs typeface="BrowalliaUPC" panose="020B0604020202020204" pitchFamily="34" charset="-34"/>
              </a:rPr>
              <a:t>ยาอย่างสมเหตุผล มี</a:t>
            </a:r>
            <a:r>
              <a:rPr lang="th-TH" sz="3200" dirty="0" smtClean="0">
                <a:latin typeface="BrowalliaUPC" panose="020B0604020202020204" pitchFamily="34" charset="-34"/>
                <a:cs typeface="BrowalliaUPC" panose="020B0604020202020204" pitchFamily="34" charset="-34"/>
              </a:rPr>
              <a:t>ประสิทธิผล ประสิทธิภาพ</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ก.(2) </a:t>
            </a:r>
            <a:r>
              <a:rPr lang="th-TH" sz="3200" dirty="0" smtClean="0">
                <a:latin typeface="BrowalliaUPC" panose="020B0604020202020204" pitchFamily="34" charset="-34"/>
                <a:cs typeface="BrowalliaUPC" panose="020B0604020202020204" pitchFamily="34" charset="-34"/>
              </a:rPr>
              <a:t>ความ</a:t>
            </a:r>
            <a:r>
              <a:rPr lang="th-TH" sz="3200" dirty="0">
                <a:latin typeface="BrowalliaUPC" panose="020B0604020202020204" pitchFamily="34" charset="-34"/>
                <a:cs typeface="BrowalliaUPC" panose="020B0604020202020204" pitchFamily="34" charset="-34"/>
              </a:rPr>
              <a:t>ถูกต้องของยาที่ผู้ป่วยได้รับในช่วงรอยต่อหรือการส่งต่อการดูแล (</a:t>
            </a:r>
            <a:r>
              <a:rPr lang="en-US" sz="3200" dirty="0">
                <a:latin typeface="BrowalliaUPC" panose="020B0604020202020204" pitchFamily="34" charset="-34"/>
                <a:cs typeface="BrowalliaUPC" panose="020B0604020202020204" pitchFamily="34" charset="-34"/>
              </a:rPr>
              <a:t>medication reconciliation):</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ก.(3) </a:t>
            </a:r>
            <a:r>
              <a:rPr lang="th-TH" sz="3200" b="1" dirty="0" smtClean="0">
                <a:latin typeface="BrowalliaUPC" panose="020B0604020202020204" pitchFamily="34" charset="-34"/>
                <a:cs typeface="BrowalliaUPC" panose="020B0604020202020204" pitchFamily="34" charset="-34"/>
              </a:rPr>
              <a:t>ข้อมูลช่วยสนับสนุนการตัดสินใจ</a:t>
            </a:r>
            <a:r>
              <a:rPr lang="th-TH" sz="3200" dirty="0" smtClean="0">
                <a:latin typeface="BrowalliaUPC" panose="020B0604020202020204" pitchFamily="34" charset="-34"/>
                <a:cs typeface="BrowalliaUPC" panose="020B0604020202020204" pitchFamily="34" charset="-34"/>
              </a:rPr>
              <a:t>ในระบบ </a:t>
            </a:r>
            <a:r>
              <a:rPr lang="en-US" sz="3200" dirty="0" smtClean="0">
                <a:latin typeface="BrowalliaUPC" panose="020B0604020202020204" pitchFamily="34" charset="-34"/>
                <a:cs typeface="BrowalliaUPC" panose="020B0604020202020204" pitchFamily="34" charset="-34"/>
              </a:rPr>
              <a:t>CPOE</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ข.(1) </a:t>
            </a:r>
            <a:r>
              <a:rPr lang="th-TH" sz="3200" dirty="0" smtClean="0">
                <a:latin typeface="BrowalliaUPC" panose="020B0604020202020204" pitchFamily="34" charset="-34"/>
                <a:cs typeface="BrowalliaUPC" panose="020B0604020202020204" pitchFamily="34" charset="-34"/>
              </a:rPr>
              <a:t>ขยายความ</a:t>
            </a:r>
            <a:r>
              <a:rPr lang="th-TH" sz="3200" b="1" dirty="0" smtClean="0">
                <a:latin typeface="BrowalliaUPC" panose="020B0604020202020204" pitchFamily="34" charset="-34"/>
                <a:cs typeface="BrowalliaUPC" panose="020B0604020202020204" pitchFamily="34" charset="-34"/>
              </a:rPr>
              <a:t>การ</a:t>
            </a:r>
            <a:r>
              <a:rPr lang="th-TH" sz="3200" b="1" dirty="0">
                <a:latin typeface="BrowalliaUPC" panose="020B0604020202020204" pitchFamily="34" charset="-34"/>
                <a:cs typeface="BrowalliaUPC" panose="020B0604020202020204" pitchFamily="34" charset="-34"/>
              </a:rPr>
              <a:t>ทบทวนคำสั่งใช้</a:t>
            </a:r>
            <a:r>
              <a:rPr lang="th-TH" sz="3200" b="1" dirty="0" smtClean="0">
                <a:latin typeface="BrowalliaUPC" panose="020B0604020202020204" pitchFamily="34" charset="-34"/>
                <a:cs typeface="BrowalliaUPC" panose="020B0604020202020204" pitchFamily="34" charset="-34"/>
              </a:rPr>
              <a:t>ยา</a:t>
            </a:r>
          </a:p>
        </p:txBody>
      </p:sp>
    </p:spTree>
    <p:extLst>
      <p:ext uri="{BB962C8B-B14F-4D97-AF65-F5344CB8AC3E}">
        <p14:creationId xmlns:p14="http://schemas.microsoft.com/office/powerpoint/2010/main" val="35735860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55395"/>
            <a:ext cx="8640960" cy="5016758"/>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มาตรฐานที่มีการเปลี่ยนแปลง/เพิ่มเติมเนื้อความในข้อย่อยที่มีอยู่เดิม</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ข.(2</a:t>
            </a:r>
            <a:r>
              <a:rPr lang="th-TH" sz="3200" dirty="0" smtClean="0">
                <a:latin typeface="BrowalliaUPC" panose="020B0604020202020204" pitchFamily="34" charset="-34"/>
                <a:cs typeface="BrowalliaUPC" panose="020B0604020202020204" pitchFamily="34" charset="-34"/>
              </a:rPr>
              <a:t>) </a:t>
            </a:r>
            <a:r>
              <a:rPr lang="th-TH" sz="3200" b="1" dirty="0" smtClean="0">
                <a:latin typeface="BrowalliaUPC" panose="020B0604020202020204" pitchFamily="34" charset="-34"/>
                <a:cs typeface="BrowalliaUPC" panose="020B0604020202020204" pitchFamily="34" charset="-34"/>
              </a:rPr>
              <a:t>การ</a:t>
            </a:r>
            <a:r>
              <a:rPr lang="th-TH" sz="3200" b="1" dirty="0">
                <a:latin typeface="BrowalliaUPC" panose="020B0604020202020204" pitchFamily="34" charset="-34"/>
                <a:cs typeface="BrowalliaUPC" panose="020B0604020202020204" pitchFamily="34" charset="-34"/>
              </a:rPr>
              <a:t>จัดเตรียม</a:t>
            </a:r>
            <a:r>
              <a:rPr lang="th-TH" sz="3200" b="1" dirty="0" smtClean="0">
                <a:latin typeface="BrowalliaUPC" panose="020B0604020202020204" pitchFamily="34" charset="-34"/>
                <a:cs typeface="BrowalliaUPC" panose="020B0604020202020204" pitchFamily="34" charset="-34"/>
              </a:rPr>
              <a:t>ยา </a:t>
            </a:r>
            <a:r>
              <a:rPr lang="th-TH" sz="3200" dirty="0" smtClean="0">
                <a:latin typeface="BrowalliaUPC" panose="020B0604020202020204" pitchFamily="34" charset="-34"/>
                <a:cs typeface="BrowalliaUPC" panose="020B0604020202020204" pitchFamily="34" charset="-34"/>
              </a:rPr>
              <a:t>เพิ่มการหลีกเลี่ยง</a:t>
            </a:r>
            <a:r>
              <a:rPr lang="th-TH" sz="3200" dirty="0">
                <a:latin typeface="BrowalliaUPC" panose="020B0604020202020204" pitchFamily="34" charset="-34"/>
                <a:cs typeface="BrowalliaUPC" panose="020B0604020202020204" pitchFamily="34" charset="-34"/>
              </a:rPr>
              <a:t>การสัมผัสยา</a:t>
            </a:r>
            <a:r>
              <a:rPr lang="th-TH" sz="3200" dirty="0" smtClean="0">
                <a:latin typeface="BrowalliaUPC" panose="020B0604020202020204" pitchFamily="34" charset="-34"/>
                <a:cs typeface="BrowalliaUPC" panose="020B0604020202020204" pitchFamily="34" charset="-34"/>
              </a:rPr>
              <a:t>โดยตรง การใช้ </a:t>
            </a:r>
            <a:r>
              <a:rPr lang="en-US" sz="3200" dirty="0" smtClean="0">
                <a:latin typeface="BrowalliaUPC" panose="020B0604020202020204" pitchFamily="34" charset="-34"/>
                <a:cs typeface="BrowalliaUPC" panose="020B0604020202020204" pitchFamily="34" charset="-34"/>
              </a:rPr>
              <a:t>laminar </a:t>
            </a:r>
            <a:r>
              <a:rPr lang="en-US" sz="3200" dirty="0">
                <a:latin typeface="BrowalliaUPC" panose="020B0604020202020204" pitchFamily="34" charset="-34"/>
                <a:cs typeface="BrowalliaUPC" panose="020B0604020202020204" pitchFamily="34" charset="-34"/>
              </a:rPr>
              <a:t>air flow </a:t>
            </a:r>
            <a:r>
              <a:rPr lang="en-US" sz="3200" dirty="0" smtClean="0">
                <a:latin typeface="BrowalliaUPC" panose="020B0604020202020204" pitchFamily="34" charset="-34"/>
                <a:cs typeface="BrowalliaUPC" panose="020B0604020202020204" pitchFamily="34" charset="-34"/>
              </a:rPr>
              <a:t>hood</a:t>
            </a:r>
            <a:endParaRPr lang="en-US"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ข.(4) </a:t>
            </a:r>
            <a:r>
              <a:rPr lang="th-TH" sz="3200" b="1" dirty="0" smtClean="0">
                <a:latin typeface="BrowalliaUPC" panose="020B0604020202020204" pitchFamily="34" charset="-34"/>
                <a:cs typeface="BrowalliaUPC" panose="020B0604020202020204" pitchFamily="34" charset="-34"/>
              </a:rPr>
              <a:t>การ</a:t>
            </a:r>
            <a:r>
              <a:rPr lang="th-TH" sz="3200" b="1" dirty="0">
                <a:latin typeface="BrowalliaUPC" panose="020B0604020202020204" pitchFamily="34" charset="-34"/>
                <a:cs typeface="BrowalliaUPC" panose="020B0604020202020204" pitchFamily="34" charset="-34"/>
              </a:rPr>
              <a:t>ส่งมอบยาให้หน่วยดูแล</a:t>
            </a:r>
            <a:r>
              <a:rPr lang="th-TH" sz="3200" b="1" dirty="0" smtClean="0">
                <a:latin typeface="BrowalliaUPC" panose="020B0604020202020204" pitchFamily="34" charset="-34"/>
                <a:cs typeface="BrowalliaUPC" panose="020B0604020202020204" pitchFamily="34" charset="-34"/>
              </a:rPr>
              <a:t>ผู้ป่วย </a:t>
            </a:r>
            <a:r>
              <a:rPr lang="th-TH" sz="3200" dirty="0" smtClean="0">
                <a:latin typeface="BrowalliaUPC" panose="020B0604020202020204" pitchFamily="34" charset="-34"/>
                <a:cs typeface="BrowalliaUPC" panose="020B0604020202020204" pitchFamily="34" charset="-34"/>
              </a:rPr>
              <a:t>เพิ่มการ</a:t>
            </a:r>
            <a:r>
              <a:rPr lang="th-TH" sz="3200" dirty="0">
                <a:latin typeface="BrowalliaUPC" panose="020B0604020202020204" pitchFamily="34" charset="-34"/>
                <a:cs typeface="BrowalliaUPC" panose="020B0604020202020204" pitchFamily="34" charset="-34"/>
              </a:rPr>
              <a:t>ปกป้องสุขภาพและความปลอดภัยของบุคลากรที่สัมผัสยาเคมีบำบัด </a:t>
            </a:r>
            <a:r>
              <a:rPr lang="th-TH" sz="3200" dirty="0" smtClean="0">
                <a:latin typeface="BrowalliaUPC" panose="020B0604020202020204" pitchFamily="34" charset="-34"/>
                <a:cs typeface="BrowalliaUPC" panose="020B0604020202020204" pitchFamily="34" charset="-34"/>
              </a:rPr>
              <a:t>และการรับคืนยา</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ค.(1) </a:t>
            </a:r>
            <a:r>
              <a:rPr lang="th-TH" sz="3200" b="1" dirty="0" smtClean="0">
                <a:latin typeface="BrowalliaUPC" panose="020B0604020202020204" pitchFamily="34" charset="-34"/>
                <a:cs typeface="BrowalliaUPC" panose="020B0604020202020204" pitchFamily="34" charset="-34"/>
              </a:rPr>
              <a:t>การ</a:t>
            </a:r>
            <a:r>
              <a:rPr lang="th-TH" sz="3200" b="1" dirty="0">
                <a:latin typeface="BrowalliaUPC" panose="020B0604020202020204" pitchFamily="34" charset="-34"/>
                <a:cs typeface="BrowalliaUPC" panose="020B0604020202020204" pitchFamily="34" charset="-34"/>
              </a:rPr>
              <a:t>ให้ยาแก่</a:t>
            </a:r>
            <a:r>
              <a:rPr lang="th-TH" sz="3200" b="1" dirty="0" smtClean="0">
                <a:latin typeface="BrowalliaUPC" panose="020B0604020202020204" pitchFamily="34" charset="-34"/>
                <a:cs typeface="BrowalliaUPC" panose="020B0604020202020204" pitchFamily="34" charset="-34"/>
              </a:rPr>
              <a:t>ผู้ป่วย </a:t>
            </a:r>
            <a:r>
              <a:rPr lang="th-TH" sz="3200" dirty="0" smtClean="0">
                <a:latin typeface="BrowalliaUPC" panose="020B0604020202020204" pitchFamily="34" charset="-34"/>
                <a:cs typeface="BrowalliaUPC" panose="020B0604020202020204" pitchFamily="34" charset="-34"/>
              </a:rPr>
              <a:t>เพิ่ม การ</a:t>
            </a:r>
            <a:r>
              <a:rPr lang="th-TH" sz="3200" dirty="0">
                <a:latin typeface="BrowalliaUPC" panose="020B0604020202020204" pitchFamily="34" charset="-34"/>
                <a:cs typeface="BrowalliaUPC" panose="020B0604020202020204" pitchFamily="34" charset="-34"/>
              </a:rPr>
              <a:t>ตรวจสอบซ้ำโดยอิสระก่อนให้ยาที่ต้องใช้ความระมัดระวังสูง ณ จุด</a:t>
            </a:r>
            <a:r>
              <a:rPr lang="th-TH" sz="3200" dirty="0" smtClean="0">
                <a:latin typeface="BrowalliaUPC" panose="020B0604020202020204" pitchFamily="34" charset="-34"/>
                <a:cs typeface="BrowalliaUPC" panose="020B0604020202020204" pitchFamily="34" charset="-34"/>
              </a:rPr>
              <a:t>ให้บริการ การ</a:t>
            </a:r>
            <a:r>
              <a:rPr lang="th-TH" sz="3200" dirty="0">
                <a:latin typeface="BrowalliaUPC" panose="020B0604020202020204" pitchFamily="34" charset="-34"/>
                <a:cs typeface="BrowalliaUPC" panose="020B0604020202020204" pitchFamily="34" charset="-34"/>
              </a:rPr>
              <a:t>บันทึกเวลาที่ให้ยาจริงสำหรับกรณีการให้ยาล่าช้าหรือลืม</a:t>
            </a:r>
            <a:r>
              <a:rPr lang="th-TH" sz="3200" dirty="0" smtClean="0">
                <a:latin typeface="BrowalliaUPC" panose="020B0604020202020204" pitchFamily="34" charset="-34"/>
                <a:cs typeface="BrowalliaUPC" panose="020B0604020202020204" pitchFamily="34" charset="-34"/>
              </a:rPr>
              <a:t>ให้</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ค.(4) </a:t>
            </a:r>
            <a:r>
              <a:rPr lang="th-TH" sz="3200" dirty="0" smtClean="0">
                <a:latin typeface="BrowalliaUPC" panose="020B0604020202020204" pitchFamily="34" charset="-34"/>
                <a:cs typeface="BrowalliaUPC" panose="020B0604020202020204" pitchFamily="34" charset="-34"/>
              </a:rPr>
              <a:t>การให้ผู้ป่วยบริหาร</a:t>
            </a:r>
            <a:r>
              <a:rPr lang="th-TH" sz="3200" b="1" dirty="0" smtClean="0">
                <a:latin typeface="BrowalliaUPC" panose="020B0604020202020204" pitchFamily="34" charset="-34"/>
                <a:cs typeface="BrowalliaUPC" panose="020B0604020202020204" pitchFamily="34" charset="-34"/>
              </a:rPr>
              <a:t>ยาที่นำติดตัวมา</a:t>
            </a:r>
            <a:r>
              <a:rPr lang="th-TH" sz="3200" dirty="0" smtClean="0">
                <a:latin typeface="BrowalliaUPC" panose="020B0604020202020204" pitchFamily="34" charset="-34"/>
                <a:cs typeface="BrowalliaUPC" panose="020B0604020202020204" pitchFamily="34" charset="-34"/>
              </a:rPr>
              <a:t>ได้เอง</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666586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1124744"/>
            <a:ext cx="9145016" cy="5509200"/>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มาตรฐานที่มีการเปลี่ยนแปลง/เพิ่มเติมเนื้อความในข้อย่อยที่มีอยู่เดิม</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III-1 </a:t>
            </a:r>
            <a:r>
              <a:rPr lang="en-US" sz="3200" dirty="0">
                <a:latin typeface="BrowalliaUPC" panose="020B0604020202020204" pitchFamily="34" charset="-34"/>
                <a:cs typeface="BrowalliaUPC" panose="020B0604020202020204" pitchFamily="34" charset="-34"/>
              </a:rPr>
              <a:t>(2) </a:t>
            </a:r>
            <a:r>
              <a:rPr lang="th-TH" sz="3200" b="1" dirty="0" smtClean="0">
                <a:latin typeface="BrowalliaUPC" panose="020B0604020202020204" pitchFamily="34" charset="-34"/>
                <a:cs typeface="BrowalliaUPC" panose="020B0604020202020204" pitchFamily="34" charset="-34"/>
              </a:rPr>
              <a:t>การประสานงานเพื่อการ</a:t>
            </a:r>
            <a:r>
              <a:rPr lang="th-TH" sz="3200" b="1" dirty="0">
                <a:latin typeface="BrowalliaUPC" panose="020B0604020202020204" pitchFamily="34" charset="-34"/>
                <a:cs typeface="BrowalliaUPC" panose="020B0604020202020204" pitchFamily="34" charset="-34"/>
              </a:rPr>
              <a:t>ส่ง</a:t>
            </a:r>
            <a:r>
              <a:rPr lang="th-TH" sz="3200" b="1" dirty="0" smtClean="0">
                <a:latin typeface="BrowalliaUPC" panose="020B0604020202020204" pitchFamily="34" charset="-34"/>
                <a:cs typeface="BrowalliaUPC" panose="020B0604020202020204" pitchFamily="34" charset="-34"/>
              </a:rPr>
              <a:t>ต่อ </a:t>
            </a:r>
            <a:r>
              <a:rPr lang="th-TH" sz="3200" dirty="0" smtClean="0">
                <a:latin typeface="BrowalliaUPC" panose="020B0604020202020204" pitchFamily="34" charset="-34"/>
                <a:cs typeface="BrowalliaUPC" panose="020B0604020202020204" pitchFamily="34" charset="-34"/>
              </a:rPr>
              <a:t>กับหน่วยงานผู้ส่ง</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III-1 (3) </a:t>
            </a:r>
            <a:r>
              <a:rPr lang="th-TH" sz="3200" b="1" dirty="0" smtClean="0">
                <a:latin typeface="BrowalliaUPC" panose="020B0604020202020204" pitchFamily="34" charset="-34"/>
                <a:cs typeface="BrowalliaUPC" panose="020B0604020202020204" pitchFamily="34" charset="-34"/>
              </a:rPr>
              <a:t>การ</a:t>
            </a:r>
            <a:r>
              <a:rPr lang="th-TH" sz="3200" b="1" dirty="0">
                <a:latin typeface="BrowalliaUPC" panose="020B0604020202020204" pitchFamily="34" charset="-34"/>
                <a:cs typeface="BrowalliaUPC" panose="020B0604020202020204" pitchFamily="34" charset="-34"/>
              </a:rPr>
              <a:t>คัดแยก </a:t>
            </a:r>
            <a:r>
              <a:rPr lang="th-TH" sz="3200" dirty="0">
                <a:latin typeface="BrowalliaUPC" panose="020B0604020202020204" pitchFamily="34" charset="-34"/>
                <a:cs typeface="BrowalliaUPC" panose="020B0604020202020204" pitchFamily="34" charset="-34"/>
              </a:rPr>
              <a:t>(</a:t>
            </a:r>
            <a:r>
              <a:rPr lang="en-US" sz="3200" dirty="0">
                <a:latin typeface="BrowalliaUPC" panose="020B0604020202020204" pitchFamily="34" charset="-34"/>
                <a:cs typeface="BrowalliaUPC" panose="020B0604020202020204" pitchFamily="34" charset="-34"/>
              </a:rPr>
              <a:t>triage</a:t>
            </a:r>
            <a:r>
              <a:rPr lang="en-US" sz="3200" dirty="0" smtClean="0">
                <a:latin typeface="BrowalliaUPC" panose="020B0604020202020204" pitchFamily="34" charset="-34"/>
                <a:cs typeface="BrowalliaUPC" panose="020B0604020202020204" pitchFamily="34" charset="-34"/>
              </a:rPr>
              <a:t>)</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III-1 (7) </a:t>
            </a:r>
            <a:r>
              <a:rPr lang="th-TH" sz="3200" dirty="0" smtClean="0">
                <a:latin typeface="BrowalliaUPC" panose="020B0604020202020204" pitchFamily="34" charset="-34"/>
                <a:cs typeface="BrowalliaUPC" panose="020B0604020202020204" pitchFamily="34" charset="-34"/>
              </a:rPr>
              <a:t>ข้อบ่งชี้ใน</a:t>
            </a:r>
            <a:r>
              <a:rPr lang="th-TH" sz="3200" b="1" dirty="0" smtClean="0">
                <a:latin typeface="BrowalliaUPC" panose="020B0604020202020204" pitchFamily="34" charset="-34"/>
                <a:cs typeface="BrowalliaUPC" panose="020B0604020202020204" pitchFamily="34" charset="-34"/>
              </a:rPr>
              <a:t>การให้ความ</a:t>
            </a:r>
            <a:r>
              <a:rPr lang="th-TH" sz="3200" b="1" dirty="0">
                <a:latin typeface="BrowalliaUPC" panose="020B0604020202020204" pitchFamily="34" charset="-34"/>
                <a:cs typeface="BrowalliaUPC" panose="020B0604020202020204" pitchFamily="34" charset="-34"/>
              </a:rPr>
              <a:t>ยินยอม</a:t>
            </a:r>
            <a:r>
              <a:rPr lang="th-TH" sz="3200" dirty="0">
                <a:latin typeface="BrowalliaUPC" panose="020B0604020202020204" pitchFamily="34" charset="-34"/>
                <a:cs typeface="BrowalliaUPC" panose="020B0604020202020204" pitchFamily="34" charset="-34"/>
              </a:rPr>
              <a:t>จากผู้ป่วย/</a:t>
            </a:r>
            <a:r>
              <a:rPr lang="th-TH" sz="3200" dirty="0" smtClean="0">
                <a:latin typeface="BrowalliaUPC" panose="020B0604020202020204" pitchFamily="34" charset="-34"/>
                <a:cs typeface="BrowalliaUPC" panose="020B0604020202020204" pitchFamily="34" charset="-34"/>
              </a:rPr>
              <a:t>ครอบครัว</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III-2 </a:t>
            </a:r>
            <a:r>
              <a:rPr lang="th-TH" sz="3200" dirty="0">
                <a:latin typeface="BrowalliaUPC" panose="020B0604020202020204" pitchFamily="34" charset="-34"/>
                <a:cs typeface="BrowalliaUPC" panose="020B0604020202020204" pitchFamily="34" charset="-34"/>
              </a:rPr>
              <a:t>ก.(2) </a:t>
            </a:r>
            <a:r>
              <a:rPr lang="th-TH" sz="3200" b="1" dirty="0">
                <a:latin typeface="BrowalliaUPC" panose="020B0604020202020204" pitchFamily="34" charset="-34"/>
                <a:cs typeface="BrowalliaUPC" panose="020B0604020202020204" pitchFamily="34" charset="-34"/>
              </a:rPr>
              <a:t>การประเมินแรกรับ</a:t>
            </a:r>
            <a:r>
              <a:rPr lang="th-TH" sz="3200" dirty="0">
                <a:latin typeface="BrowalliaUPC" panose="020B0604020202020204" pitchFamily="34" charset="-34"/>
                <a:cs typeface="BrowalliaUPC" panose="020B0604020202020204" pitchFamily="34" charset="-34"/>
              </a:rPr>
              <a:t>ของ</a:t>
            </a:r>
            <a:r>
              <a:rPr lang="th-TH" sz="3200" dirty="0" smtClean="0">
                <a:latin typeface="BrowalliaUPC" panose="020B0604020202020204" pitchFamily="34" charset="-34"/>
                <a:cs typeface="BrowalliaUPC" panose="020B0604020202020204" pitchFamily="34" charset="-34"/>
              </a:rPr>
              <a:t>ผู้ป่วย เพิ่ม การ</a:t>
            </a:r>
            <a:r>
              <a:rPr lang="th-TH" sz="3200" dirty="0">
                <a:latin typeface="BrowalliaUPC" panose="020B0604020202020204" pitchFamily="34" charset="-34"/>
                <a:cs typeface="BrowalliaUPC" panose="020B0604020202020204" pitchFamily="34" charset="-34"/>
              </a:rPr>
              <a:t>รับรู้ความต้องการของตนโดยตัวผู้ป่วย</a:t>
            </a:r>
            <a:r>
              <a:rPr lang="th-TH" sz="3200" dirty="0" smtClean="0">
                <a:latin typeface="BrowalliaUPC" panose="020B0604020202020204" pitchFamily="34" charset="-34"/>
                <a:cs typeface="BrowalliaUPC" panose="020B0604020202020204" pitchFamily="34" charset="-34"/>
              </a:rPr>
              <a:t>เอง ความชอบ</a:t>
            </a:r>
            <a:r>
              <a:rPr lang="th-TH" sz="3200" dirty="0">
                <a:latin typeface="BrowalliaUPC" panose="020B0604020202020204" pitchFamily="34" charset="-34"/>
                <a:cs typeface="BrowalliaUPC" panose="020B0604020202020204" pitchFamily="34" charset="-34"/>
              </a:rPr>
              <a:t>ส่วนบุคคลของ</a:t>
            </a:r>
            <a:r>
              <a:rPr lang="th-TH" sz="3200" dirty="0" smtClean="0">
                <a:latin typeface="BrowalliaUPC" panose="020B0604020202020204" pitchFamily="34" charset="-34"/>
                <a:cs typeface="BrowalliaUPC" panose="020B0604020202020204" pitchFamily="34" charset="-34"/>
              </a:rPr>
              <a:t>ผู้ป่วย</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III-4.3 </a:t>
            </a:r>
            <a:r>
              <a:rPr lang="th-TH" sz="3200" dirty="0">
                <a:latin typeface="BrowalliaUPC" panose="020B0604020202020204" pitchFamily="34" charset="-34"/>
                <a:cs typeface="BrowalliaUPC" panose="020B0604020202020204" pitchFamily="34" charset="-34"/>
              </a:rPr>
              <a:t>ค.(1) </a:t>
            </a:r>
            <a:r>
              <a:rPr lang="th-TH" sz="3200" dirty="0" smtClean="0">
                <a:latin typeface="BrowalliaUPC" panose="020B0604020202020204" pitchFamily="34" charset="-34"/>
                <a:cs typeface="BrowalliaUPC" panose="020B0604020202020204" pitchFamily="34" charset="-34"/>
              </a:rPr>
              <a:t>การ</a:t>
            </a:r>
            <a:r>
              <a:rPr lang="th-TH" sz="3200" dirty="0">
                <a:latin typeface="BrowalliaUPC" panose="020B0604020202020204" pitchFamily="34" charset="-34"/>
                <a:cs typeface="BrowalliaUPC" panose="020B0604020202020204" pitchFamily="34" charset="-34"/>
              </a:rPr>
              <a:t>วิเคราะห์</a:t>
            </a:r>
            <a:r>
              <a:rPr lang="th-TH" sz="3200" b="1" dirty="0">
                <a:latin typeface="BrowalliaUPC" panose="020B0604020202020204" pitchFamily="34" charset="-34"/>
                <a:cs typeface="BrowalliaUPC" panose="020B0604020202020204" pitchFamily="34" charset="-34"/>
              </a:rPr>
              <a:t>ความ</a:t>
            </a:r>
            <a:r>
              <a:rPr lang="th-TH" sz="3200" b="1" dirty="0" smtClean="0">
                <a:latin typeface="BrowalliaUPC" panose="020B0604020202020204" pitchFamily="34" charset="-34"/>
                <a:cs typeface="BrowalliaUPC" panose="020B0604020202020204" pitchFamily="34" charset="-34"/>
              </a:rPr>
              <a:t>เสี่ยงจากบริการ</a:t>
            </a:r>
            <a:r>
              <a:rPr lang="th-TH" sz="3200" b="1" dirty="0">
                <a:latin typeface="BrowalliaUPC" panose="020B0604020202020204" pitchFamily="34" charset="-34"/>
                <a:cs typeface="BrowalliaUPC" panose="020B0604020202020204" pitchFamily="34" charset="-34"/>
              </a:rPr>
              <a:t>ด้านอาหารและ</a:t>
            </a:r>
            <a:r>
              <a:rPr lang="th-TH" sz="3200" b="1" dirty="0" smtClean="0">
                <a:latin typeface="BrowalliaUPC" panose="020B0604020202020204" pitchFamily="34" charset="-34"/>
                <a:cs typeface="BrowalliaUPC" panose="020B0604020202020204" pitchFamily="34" charset="-34"/>
              </a:rPr>
              <a:t>โภชนาการ </a:t>
            </a:r>
            <a:r>
              <a:rPr lang="th-TH" sz="3200" dirty="0" smtClean="0">
                <a:latin typeface="BrowalliaUPC" panose="020B0604020202020204" pitchFamily="34" charset="-34"/>
                <a:cs typeface="BrowalliaUPC" panose="020B0604020202020204" pitchFamily="34" charset="-34"/>
              </a:rPr>
              <a:t>และการป้องกัน</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III-4.3 </a:t>
            </a:r>
            <a:r>
              <a:rPr lang="th-TH" sz="3200" dirty="0">
                <a:latin typeface="BrowalliaUPC" panose="020B0604020202020204" pitchFamily="34" charset="-34"/>
                <a:cs typeface="BrowalliaUPC" panose="020B0604020202020204" pitchFamily="34" charset="-34"/>
              </a:rPr>
              <a:t>จ.(1) </a:t>
            </a:r>
            <a:r>
              <a:rPr lang="th-TH" sz="3200" dirty="0" smtClean="0">
                <a:latin typeface="BrowalliaUPC" panose="020B0604020202020204" pitchFamily="34" charset="-34"/>
                <a:cs typeface="BrowalliaUPC" panose="020B0604020202020204" pitchFamily="34" charset="-34"/>
              </a:rPr>
              <a:t>การ</a:t>
            </a:r>
            <a:r>
              <a:rPr lang="th-TH" sz="3200" b="1" dirty="0">
                <a:latin typeface="BrowalliaUPC" panose="020B0604020202020204" pitchFamily="34" charset="-34"/>
                <a:cs typeface="BrowalliaUPC" panose="020B0604020202020204" pitchFamily="34" charset="-34"/>
              </a:rPr>
              <a:t>คัด</a:t>
            </a:r>
            <a:r>
              <a:rPr lang="th-TH" sz="3200" b="1" dirty="0" smtClean="0">
                <a:latin typeface="BrowalliaUPC" panose="020B0604020202020204" pitchFamily="34" charset="-34"/>
                <a:cs typeface="BrowalliaUPC" panose="020B0604020202020204" pitchFamily="34" charset="-34"/>
              </a:rPr>
              <a:t>กรองและประเมิน</a:t>
            </a:r>
            <a:r>
              <a:rPr lang="th-TH" sz="3200" dirty="0" smtClean="0">
                <a:latin typeface="BrowalliaUPC" panose="020B0604020202020204" pitchFamily="34" charset="-34"/>
                <a:cs typeface="BrowalliaUPC" panose="020B0604020202020204" pitchFamily="34" charset="-34"/>
              </a:rPr>
              <a:t>ความปวด</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III-4.3 </a:t>
            </a:r>
            <a:r>
              <a:rPr lang="th-TH" sz="3200" dirty="0">
                <a:latin typeface="BrowalliaUPC" panose="020B0604020202020204" pitchFamily="34" charset="-34"/>
                <a:cs typeface="BrowalliaUPC" panose="020B0604020202020204" pitchFamily="34" charset="-34"/>
              </a:rPr>
              <a:t>จ.(2) </a:t>
            </a:r>
            <a:r>
              <a:rPr lang="th-TH" sz="3200" dirty="0" smtClean="0">
                <a:latin typeface="BrowalliaUPC" panose="020B0604020202020204" pitchFamily="34" charset="-34"/>
                <a:cs typeface="BrowalliaUPC" panose="020B0604020202020204" pitchFamily="34" charset="-34"/>
              </a:rPr>
              <a:t>การให้ข้อมูล</a:t>
            </a:r>
            <a:r>
              <a:rPr lang="th-TH" sz="3200" b="1" dirty="0" smtClean="0">
                <a:latin typeface="BrowalliaUPC" panose="020B0604020202020204" pitchFamily="34" charset="-34"/>
                <a:cs typeface="BrowalliaUPC" panose="020B0604020202020204" pitchFamily="34" charset="-34"/>
              </a:rPr>
              <a:t>ผู้ป่วย ผู้ป่วย</a:t>
            </a:r>
            <a:r>
              <a:rPr lang="th-TH" sz="3200" b="1" dirty="0">
                <a:latin typeface="BrowalliaUPC" panose="020B0604020202020204" pitchFamily="34" charset="-34"/>
                <a:cs typeface="BrowalliaUPC" panose="020B0604020202020204" pitchFamily="34" charset="-34"/>
              </a:rPr>
              <a:t>มีส่วนร่วม</a:t>
            </a:r>
            <a:r>
              <a:rPr lang="th-TH" sz="3200" dirty="0">
                <a:latin typeface="BrowalliaUPC" panose="020B0604020202020204" pitchFamily="34" charset="-34"/>
                <a:cs typeface="BrowalliaUPC" panose="020B0604020202020204" pitchFamily="34" charset="-34"/>
              </a:rPr>
              <a:t>ใน</a:t>
            </a:r>
            <a:r>
              <a:rPr lang="th-TH" sz="3200" dirty="0" smtClean="0">
                <a:latin typeface="BrowalliaUPC" panose="020B0604020202020204" pitchFamily="34" charset="-34"/>
                <a:cs typeface="BrowalliaUPC" panose="020B0604020202020204" pitchFamily="34" charset="-34"/>
              </a:rPr>
              <a:t>การจัดการ</a:t>
            </a:r>
            <a:r>
              <a:rPr lang="th-TH" sz="3200" dirty="0">
                <a:latin typeface="BrowalliaUPC" panose="020B0604020202020204" pitchFamily="34" charset="-34"/>
                <a:cs typeface="BrowalliaUPC" panose="020B0604020202020204" pitchFamily="34" charset="-34"/>
              </a:rPr>
              <a:t>ความ</a:t>
            </a:r>
            <a:r>
              <a:rPr lang="th-TH" sz="3200" dirty="0" smtClean="0">
                <a:latin typeface="BrowalliaUPC" panose="020B0604020202020204" pitchFamily="34" charset="-34"/>
                <a:cs typeface="BrowalliaUPC" panose="020B0604020202020204" pitchFamily="34" charset="-34"/>
              </a:rPr>
              <a:t>ปวด</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III-4.3 </a:t>
            </a:r>
            <a:r>
              <a:rPr lang="th-TH" sz="3200" dirty="0">
                <a:latin typeface="BrowalliaUPC" panose="020B0604020202020204" pitchFamily="34" charset="-34"/>
                <a:cs typeface="BrowalliaUPC" panose="020B0604020202020204" pitchFamily="34" charset="-34"/>
              </a:rPr>
              <a:t>จ.(3) </a:t>
            </a:r>
            <a:r>
              <a:rPr lang="th-TH" sz="3200" dirty="0" smtClean="0">
                <a:latin typeface="BrowalliaUPC" panose="020B0604020202020204" pitchFamily="34" charset="-34"/>
                <a:cs typeface="BrowalliaUPC" panose="020B0604020202020204" pitchFamily="34" charset="-34"/>
              </a:rPr>
              <a:t>การ</a:t>
            </a:r>
            <a:r>
              <a:rPr lang="th-TH" sz="3200" b="1" dirty="0" smtClean="0">
                <a:latin typeface="BrowalliaUPC" panose="020B0604020202020204" pitchFamily="34" charset="-34"/>
                <a:cs typeface="BrowalliaUPC" panose="020B0604020202020204" pitchFamily="34" charset="-34"/>
              </a:rPr>
              <a:t>ดูแลผู้ป่วย</a:t>
            </a:r>
            <a:r>
              <a:rPr lang="th-TH" sz="3200" b="1" dirty="0">
                <a:latin typeface="BrowalliaUPC" panose="020B0604020202020204" pitchFamily="34" charset="-34"/>
                <a:cs typeface="BrowalliaUPC" panose="020B0604020202020204" pitchFamily="34" charset="-34"/>
              </a:rPr>
              <a:t>ที่มีความ</a:t>
            </a:r>
            <a:r>
              <a:rPr lang="th-TH" sz="3200" b="1" dirty="0" smtClean="0">
                <a:latin typeface="BrowalliaUPC" panose="020B0604020202020204" pitchFamily="34" charset="-34"/>
                <a:cs typeface="BrowalliaUPC" panose="020B0604020202020204" pitchFamily="34" charset="-34"/>
              </a:rPr>
              <a:t>ปวด </a:t>
            </a:r>
            <a:r>
              <a:rPr lang="th-TH" sz="3200" dirty="0" smtClean="0">
                <a:latin typeface="BrowalliaUPC" panose="020B0604020202020204" pitchFamily="34" charset="-34"/>
                <a:cs typeface="BrowalliaUPC" panose="020B0604020202020204" pitchFamily="34" charset="-34"/>
              </a:rPr>
              <a:t>และการเฝ้าระวัง</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31025177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8784976" cy="6001643"/>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มาตรฐานที่มีการเปลี่ยนแปลง/เพิ่มเติมเนื้อความในข้อย่อยที่มีอยู่เดิม</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III-4.3 </a:t>
            </a:r>
            <a:r>
              <a:rPr lang="th-TH" sz="3200" dirty="0">
                <a:latin typeface="BrowalliaUPC" panose="020B0604020202020204" pitchFamily="34" charset="-34"/>
                <a:cs typeface="BrowalliaUPC" panose="020B0604020202020204" pitchFamily="34" charset="-34"/>
              </a:rPr>
              <a:t>ฉ.(3) </a:t>
            </a:r>
            <a:r>
              <a:rPr lang="th-TH" sz="3200" b="1" dirty="0">
                <a:latin typeface="BrowalliaUPC" panose="020B0604020202020204" pitchFamily="34" charset="-34"/>
                <a:cs typeface="BrowalliaUPC" panose="020B0604020202020204" pitchFamily="34" charset="-34"/>
              </a:rPr>
              <a:t>บริการฟื้นฟูสภาพ</a:t>
            </a:r>
            <a:r>
              <a:rPr lang="th-TH" sz="3200" dirty="0">
                <a:latin typeface="BrowalliaUPC" panose="020B0604020202020204" pitchFamily="34" charset="-34"/>
                <a:cs typeface="BrowalliaUPC" panose="020B0604020202020204" pitchFamily="34" charset="-34"/>
              </a:rPr>
              <a:t>เป็นไปตามมาตรฐาน กฎระเบียบ และข้อบังคับที่เกี่ยวข้อง.</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IV-4 </a:t>
            </a:r>
            <a:r>
              <a:rPr lang="en-US" sz="3200" dirty="0">
                <a:latin typeface="BrowalliaUPC" panose="020B0604020202020204" pitchFamily="34" charset="-34"/>
                <a:cs typeface="BrowalliaUPC" panose="020B0604020202020204" pitchFamily="34" charset="-34"/>
              </a:rPr>
              <a:t>(2) </a:t>
            </a:r>
            <a:r>
              <a:rPr lang="th-TH" sz="3200" dirty="0" smtClean="0">
                <a:latin typeface="BrowalliaUPC" panose="020B0604020202020204" pitchFamily="34" charset="-34"/>
                <a:cs typeface="BrowalliaUPC" panose="020B0604020202020204" pitchFamily="34" charset="-34"/>
              </a:rPr>
              <a:t>ผลลัพธ์เรื่อง</a:t>
            </a:r>
            <a:r>
              <a:rPr lang="th-TH" sz="3200" b="1" dirty="0">
                <a:latin typeface="BrowalliaUPC" panose="020B0604020202020204" pitchFamily="34" charset="-34"/>
                <a:cs typeface="BrowalliaUPC" panose="020B0604020202020204" pitchFamily="34" charset="-34"/>
              </a:rPr>
              <a:t>การสื่อสารและการสร้างความผูกพัน</a:t>
            </a:r>
            <a:r>
              <a:rPr lang="th-TH" sz="3200" dirty="0">
                <a:latin typeface="BrowalliaUPC" panose="020B0604020202020204" pitchFamily="34" charset="-34"/>
                <a:cs typeface="BrowalliaUPC" panose="020B0604020202020204" pitchFamily="34" charset="-34"/>
              </a:rPr>
              <a:t>กับกำลังคนและ</a:t>
            </a:r>
            <a:r>
              <a:rPr lang="th-TH" sz="3200" dirty="0" smtClean="0">
                <a:latin typeface="BrowalliaUPC" panose="020B0604020202020204" pitchFamily="34" charset="-34"/>
                <a:cs typeface="BrowalliaUPC" panose="020B0604020202020204" pitchFamily="34" charset="-34"/>
              </a:rPr>
              <a:t>ลูกค้า</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IV-4 </a:t>
            </a:r>
            <a:r>
              <a:rPr lang="en-US" sz="3200" dirty="0">
                <a:latin typeface="BrowalliaUPC" panose="020B0604020202020204" pitchFamily="34" charset="-34"/>
                <a:cs typeface="BrowalliaUPC" panose="020B0604020202020204" pitchFamily="34" charset="-34"/>
              </a:rPr>
              <a:t>(6) </a:t>
            </a:r>
            <a:r>
              <a:rPr lang="th-TH" sz="3200" dirty="0" smtClean="0">
                <a:latin typeface="BrowalliaUPC" panose="020B0604020202020204" pitchFamily="34" charset="-34"/>
                <a:cs typeface="BrowalliaUPC" panose="020B0604020202020204" pitchFamily="34" charset="-34"/>
              </a:rPr>
              <a:t>ผลลัพธ์</a:t>
            </a:r>
            <a:r>
              <a:rPr lang="th-TH" sz="3200" dirty="0">
                <a:latin typeface="BrowalliaUPC" panose="020B0604020202020204" pitchFamily="34" charset="-34"/>
                <a:cs typeface="BrowalliaUPC" panose="020B0604020202020204" pitchFamily="34" charset="-34"/>
              </a:rPr>
              <a:t>สำคัญด้าน</a:t>
            </a:r>
            <a:r>
              <a:rPr lang="th-TH" sz="3200" b="1" dirty="0">
                <a:latin typeface="BrowalliaUPC" panose="020B0604020202020204" pitchFamily="34" charset="-34"/>
                <a:cs typeface="BrowalliaUPC" panose="020B0604020202020204" pitchFamily="34" charset="-34"/>
              </a:rPr>
              <a:t>ความรับผิดชอบต่อสังคม</a:t>
            </a:r>
            <a:r>
              <a:rPr lang="th-TH" sz="3200" dirty="0">
                <a:latin typeface="BrowalliaUPC" panose="020B0604020202020204" pitchFamily="34" charset="-34"/>
                <a:cs typeface="BrowalliaUPC" panose="020B0604020202020204" pitchFamily="34" charset="-34"/>
              </a:rPr>
              <a:t>และการสนับสนุนชุมชนที่</a:t>
            </a:r>
            <a:r>
              <a:rPr lang="th-TH" sz="3200" dirty="0" smtClean="0">
                <a:latin typeface="BrowalliaUPC" panose="020B0604020202020204" pitchFamily="34" charset="-34"/>
                <a:cs typeface="BrowalliaUPC" panose="020B0604020202020204" pitchFamily="34" charset="-34"/>
              </a:rPr>
              <a:t>สำคัญ</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IV-5 </a:t>
            </a:r>
            <a:r>
              <a:rPr lang="en-US" sz="3200" dirty="0">
                <a:latin typeface="BrowalliaUPC" panose="020B0604020202020204" pitchFamily="34" charset="-34"/>
                <a:cs typeface="BrowalliaUPC" panose="020B0604020202020204" pitchFamily="34" charset="-34"/>
              </a:rPr>
              <a:t>(1) </a:t>
            </a:r>
            <a:r>
              <a:rPr lang="th-TH" sz="3200" dirty="0" smtClean="0">
                <a:latin typeface="BrowalliaUPC" panose="020B0604020202020204" pitchFamily="34" charset="-34"/>
                <a:cs typeface="BrowalliaUPC" panose="020B0604020202020204" pitchFamily="34" charset="-34"/>
              </a:rPr>
              <a:t>ตัวชี้วัดของ</a:t>
            </a:r>
            <a:r>
              <a:rPr lang="th-TH" sz="3200" b="1" dirty="0">
                <a:latin typeface="BrowalliaUPC" panose="020B0604020202020204" pitchFamily="34" charset="-34"/>
                <a:cs typeface="BrowalliaUPC" panose="020B0604020202020204" pitchFamily="34" charset="-34"/>
              </a:rPr>
              <a:t>กระบวนการทำงานสำคัญ </a:t>
            </a:r>
            <a:r>
              <a:rPr lang="th-TH" sz="3200" dirty="0">
                <a:latin typeface="BrowalliaUPC" panose="020B0604020202020204" pitchFamily="34" charset="-34"/>
                <a:cs typeface="BrowalliaUPC" panose="020B0604020202020204" pitchFamily="34" charset="-34"/>
              </a:rPr>
              <a:t>(ตามมาตรฐานตอนที่ </a:t>
            </a:r>
            <a:r>
              <a:rPr lang="en-US" sz="3200" dirty="0">
                <a:latin typeface="BrowalliaUPC" panose="020B0604020202020204" pitchFamily="34" charset="-34"/>
                <a:cs typeface="BrowalliaUPC" panose="020B0604020202020204" pitchFamily="34" charset="-34"/>
              </a:rPr>
              <a:t>I </a:t>
            </a:r>
            <a:r>
              <a:rPr lang="th-TH" sz="3200" dirty="0">
                <a:latin typeface="BrowalliaUPC" panose="020B0604020202020204" pitchFamily="34" charset="-34"/>
                <a:cs typeface="BrowalliaUPC" panose="020B0604020202020204" pitchFamily="34" charset="-34"/>
              </a:rPr>
              <a:t>และ </a:t>
            </a:r>
            <a:r>
              <a:rPr lang="en-US" sz="3200" dirty="0">
                <a:latin typeface="BrowalliaUPC" panose="020B0604020202020204" pitchFamily="34" charset="-34"/>
                <a:cs typeface="BrowalliaUPC" panose="020B0604020202020204" pitchFamily="34" charset="-34"/>
              </a:rPr>
              <a:t>II) </a:t>
            </a:r>
            <a:r>
              <a:rPr lang="th-TH" sz="3200" dirty="0">
                <a:latin typeface="BrowalliaUPC" panose="020B0604020202020204" pitchFamily="34" charset="-34"/>
                <a:cs typeface="BrowalliaUPC" panose="020B0604020202020204" pitchFamily="34" charset="-34"/>
              </a:rPr>
              <a:t>และกระบวนการสนับสนุนสำคัญ ครอบคลุมตัววัดด้านผลิตภาพ รอบเวลา ประสิทธิผล ประสิทธิภาพ และมิติคุณภาพที่เกี่ยวข้อง</a:t>
            </a:r>
            <a:r>
              <a:rPr lang="th-TH" sz="3200" dirty="0" smtClean="0">
                <a:latin typeface="BrowalliaUPC" panose="020B0604020202020204" pitchFamily="34" charset="-34"/>
                <a:cs typeface="BrowalliaUPC" panose="020B0604020202020204" pitchFamily="34" charset="-34"/>
              </a:rPr>
              <a:t>อื่นๆ</a:t>
            </a:r>
            <a:endParaRPr lang="th-TH" sz="3200"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IV-5 (2) </a:t>
            </a:r>
            <a:r>
              <a:rPr lang="th-TH" sz="3200" dirty="0" smtClean="0">
                <a:latin typeface="BrowalliaUPC" panose="020B0604020202020204" pitchFamily="34" charset="-34"/>
                <a:cs typeface="BrowalliaUPC" panose="020B0604020202020204" pitchFamily="34" charset="-34"/>
              </a:rPr>
              <a:t>ประสิทธิผล</a:t>
            </a:r>
            <a:r>
              <a:rPr lang="th-TH" sz="3200" dirty="0">
                <a:latin typeface="BrowalliaUPC" panose="020B0604020202020204" pitchFamily="34" charset="-34"/>
                <a:cs typeface="BrowalliaUPC" panose="020B0604020202020204" pitchFamily="34" charset="-34"/>
              </a:rPr>
              <a:t>ระบบความปลอดภัยขององค์กร การเตรียมพร้อมต่อภัยพิบัติและภาวะฉุกเฉิน และผลการดำเนินการด้านห่วงโซ่</a:t>
            </a:r>
            <a:r>
              <a:rPr lang="th-TH" sz="3200" dirty="0" smtClean="0">
                <a:latin typeface="BrowalliaUPC" panose="020B0604020202020204" pitchFamily="34" charset="-34"/>
                <a:cs typeface="BrowalliaUPC" panose="020B0604020202020204" pitchFamily="34" charset="-34"/>
              </a:rPr>
              <a:t>อุปทาน</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4130870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ภาพรวมของการเปลี่ยนแปลง</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467544" y="1412776"/>
            <a:ext cx="8424936" cy="3539430"/>
          </a:xfrm>
          <a:prstGeom prst="rect">
            <a:avLst/>
          </a:prstGeom>
          <a:noFill/>
        </p:spPr>
        <p:txBody>
          <a:bodyPr wrap="square" rtlCol="0">
            <a:spAutoFit/>
          </a:bodyPr>
          <a:lstStyle/>
          <a:p>
            <a:pPr marL="365125" indent="-365125"/>
            <a:r>
              <a:rPr lang="th-TH" sz="3200" b="1" dirty="0">
                <a:solidFill>
                  <a:srgbClr val="0033CC"/>
                </a:solidFill>
                <a:latin typeface="BrowalliaUPC" panose="020B0604020202020204" pitchFamily="34" charset="-34"/>
                <a:cs typeface="BrowalliaUPC" panose="020B0604020202020204" pitchFamily="34" charset="-34"/>
              </a:rPr>
              <a:t>มาตรฐาน</a:t>
            </a:r>
            <a:r>
              <a:rPr lang="th-TH" sz="3200" b="1" dirty="0" smtClean="0">
                <a:solidFill>
                  <a:srgbClr val="0033CC"/>
                </a:solidFill>
                <a:latin typeface="BrowalliaUPC" panose="020B0604020202020204" pitchFamily="34" charset="-34"/>
                <a:cs typeface="BrowalliaUPC" panose="020B0604020202020204" pitchFamily="34" charset="-34"/>
              </a:rPr>
              <a:t>ที่ระบุ </a:t>
            </a:r>
            <a:r>
              <a:rPr lang="en-US" sz="3200" b="1" dirty="0" smtClean="0">
                <a:solidFill>
                  <a:srgbClr val="0033CC"/>
                </a:solidFill>
                <a:latin typeface="BrowalliaUPC" panose="020B0604020202020204" pitchFamily="34" charset="-34"/>
                <a:cs typeface="BrowalliaUPC" panose="020B0604020202020204" pitchFamily="34" charset="-34"/>
              </a:rPr>
              <a:t>Patient Safety Goal </a:t>
            </a:r>
            <a:r>
              <a:rPr lang="th-TH" sz="3200" b="1" dirty="0" smtClean="0">
                <a:solidFill>
                  <a:srgbClr val="0033CC"/>
                </a:solidFill>
                <a:latin typeface="BrowalliaUPC" panose="020B0604020202020204" pitchFamily="34" charset="-34"/>
                <a:cs typeface="BrowalliaUPC" panose="020B0604020202020204" pitchFamily="34" charset="-34"/>
              </a:rPr>
              <a:t>ไว้อย่างชัดเจน</a:t>
            </a:r>
            <a:endParaRPr lang="th-TH" sz="3200" b="1" dirty="0">
              <a:solidFill>
                <a:srgbClr val="0033CC"/>
              </a:solidFill>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II-6.2 </a:t>
            </a:r>
            <a:r>
              <a:rPr lang="th-TH" sz="3200" dirty="0">
                <a:latin typeface="BrowalliaUPC" panose="020B0604020202020204" pitchFamily="34" charset="-34"/>
                <a:cs typeface="BrowalliaUPC" panose="020B0604020202020204" pitchFamily="34" charset="-34"/>
              </a:rPr>
              <a:t>ก.(2) </a:t>
            </a:r>
            <a:r>
              <a:rPr lang="en-US" sz="3200" dirty="0" smtClean="0">
                <a:latin typeface="BrowalliaUPC" panose="020B0604020202020204" pitchFamily="34" charset="-34"/>
                <a:cs typeface="BrowalliaUPC" panose="020B0604020202020204" pitchFamily="34" charset="-34"/>
              </a:rPr>
              <a:t>medication reconciliation</a:t>
            </a:r>
            <a:endParaRPr lang="th-TH"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III-1 </a:t>
            </a:r>
            <a:r>
              <a:rPr lang="en-US" sz="3200" dirty="0">
                <a:latin typeface="BrowalliaUPC" panose="020B0604020202020204" pitchFamily="34" charset="-34"/>
                <a:cs typeface="BrowalliaUPC" panose="020B0604020202020204" pitchFamily="34" charset="-34"/>
              </a:rPr>
              <a:t>(8) </a:t>
            </a:r>
            <a:r>
              <a:rPr lang="th-TH" sz="3200" dirty="0" smtClean="0">
                <a:latin typeface="BrowalliaUPC" panose="020B0604020202020204" pitchFamily="34" charset="-34"/>
                <a:cs typeface="BrowalliaUPC" panose="020B0604020202020204" pitchFamily="34" charset="-34"/>
              </a:rPr>
              <a:t>การ</a:t>
            </a:r>
            <a:r>
              <a:rPr lang="th-TH" sz="3200" dirty="0">
                <a:latin typeface="BrowalliaUPC" panose="020B0604020202020204" pitchFamily="34" charset="-34"/>
                <a:cs typeface="BrowalliaUPC" panose="020B0604020202020204" pitchFamily="34" charset="-34"/>
              </a:rPr>
              <a:t>บ่งชี้ผู้ป่วยอย่าง</a:t>
            </a:r>
            <a:r>
              <a:rPr lang="th-TH" sz="3200" dirty="0" smtClean="0">
                <a:latin typeface="BrowalliaUPC" panose="020B0604020202020204" pitchFamily="34" charset="-34"/>
                <a:cs typeface="BrowalliaUPC" panose="020B0604020202020204" pitchFamily="34" charset="-34"/>
              </a:rPr>
              <a:t>ถูกต้อง</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III-2 </a:t>
            </a:r>
            <a:r>
              <a:rPr lang="th-TH" sz="3200" dirty="0">
                <a:latin typeface="BrowalliaUPC" panose="020B0604020202020204" pitchFamily="34" charset="-34"/>
                <a:cs typeface="BrowalliaUPC" panose="020B0604020202020204" pitchFamily="34" charset="-34"/>
              </a:rPr>
              <a:t>ค.(4) </a:t>
            </a:r>
            <a:r>
              <a:rPr lang="th-TH" sz="3200" dirty="0" smtClean="0">
                <a:latin typeface="BrowalliaUPC" panose="020B0604020202020204" pitchFamily="34" charset="-34"/>
                <a:cs typeface="BrowalliaUPC" panose="020B0604020202020204" pitchFamily="34" charset="-34"/>
              </a:rPr>
              <a:t>การลดข้อผิดพลาด</a:t>
            </a:r>
            <a:r>
              <a:rPr lang="th-TH" sz="3200" dirty="0">
                <a:latin typeface="BrowalliaUPC" panose="020B0604020202020204" pitchFamily="34" charset="-34"/>
                <a:cs typeface="BrowalliaUPC" panose="020B0604020202020204" pitchFamily="34" charset="-34"/>
              </a:rPr>
              <a:t>ในการ</a:t>
            </a:r>
            <a:r>
              <a:rPr lang="th-TH" sz="3200" dirty="0" smtClean="0">
                <a:latin typeface="BrowalliaUPC" panose="020B0604020202020204" pitchFamily="34" charset="-34"/>
                <a:cs typeface="BrowalliaUPC" panose="020B0604020202020204" pitchFamily="34" charset="-34"/>
              </a:rPr>
              <a:t>วินิจฉัยโรค</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III-4.3 </a:t>
            </a:r>
            <a:r>
              <a:rPr lang="th-TH" sz="3200" dirty="0">
                <a:latin typeface="BrowalliaUPC" panose="020B0604020202020204" pitchFamily="34" charset="-34"/>
                <a:cs typeface="BrowalliaUPC" panose="020B0604020202020204" pitchFamily="34" charset="-34"/>
              </a:rPr>
              <a:t>ข.(4) </a:t>
            </a:r>
            <a:r>
              <a:rPr lang="th-TH" sz="3200" dirty="0" smtClean="0">
                <a:latin typeface="BrowalliaUPC" panose="020B0604020202020204" pitchFamily="34" charset="-34"/>
                <a:cs typeface="BrowalliaUPC" panose="020B0604020202020204" pitchFamily="34" charset="-34"/>
              </a:rPr>
              <a:t>การ</a:t>
            </a:r>
            <a:r>
              <a:rPr lang="th-TH" sz="3200" dirty="0">
                <a:latin typeface="BrowalliaUPC" panose="020B0604020202020204" pitchFamily="34" charset="-34"/>
                <a:cs typeface="BrowalliaUPC" panose="020B0604020202020204" pitchFamily="34" charset="-34"/>
              </a:rPr>
              <a:t>ป้องกันการผ่าตัดผิดคน ผิดข้าง ผิดตำแหน่ง ผิด</a:t>
            </a:r>
            <a:r>
              <a:rPr lang="th-TH" sz="3200" dirty="0" smtClean="0">
                <a:latin typeface="BrowalliaUPC" panose="020B0604020202020204" pitchFamily="34" charset="-34"/>
                <a:cs typeface="BrowalliaUPC" panose="020B0604020202020204" pitchFamily="34" charset="-34"/>
              </a:rPr>
              <a:t>หัตถการ</a:t>
            </a:r>
          </a:p>
          <a:p>
            <a:pPr marL="228600"/>
            <a:endParaRPr lang="th-TH" sz="3200" dirty="0" smtClean="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494536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spcBef>
                <a:spcPct val="0"/>
              </a:spcBef>
              <a:buFontTx/>
              <a:buNone/>
            </a:pPr>
            <a:fld id="{13073B48-D1F8-40E6-9F1E-E0D9BBE4DC1F}" type="slidenum">
              <a:rPr lang="en-US" altLang="en-US" sz="1400" smtClean="0"/>
              <a:pPr>
                <a:spcBef>
                  <a:spcPct val="0"/>
                </a:spcBef>
                <a:buFontTx/>
                <a:buNone/>
              </a:pPr>
              <a:t>58</a:t>
            </a:fld>
            <a:endParaRPr lang="en-US" altLang="en-US" sz="1400" smtClean="0"/>
          </a:p>
        </p:txBody>
      </p:sp>
      <p:sp>
        <p:nvSpPr>
          <p:cNvPr id="9" name="TextBox 8"/>
          <p:cNvSpPr txBox="1"/>
          <p:nvPr/>
        </p:nvSpPr>
        <p:spPr>
          <a:xfrm>
            <a:off x="1187624" y="188640"/>
            <a:ext cx="6840760" cy="646331"/>
          </a:xfrm>
          <a:prstGeom prst="rect">
            <a:avLst/>
          </a:prstGeom>
          <a:solidFill>
            <a:srgbClr val="0000CC"/>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II-6.2 </a:t>
            </a:r>
            <a:r>
              <a:rPr lang="th-TH" sz="3600" b="1" dirty="0">
                <a:solidFill>
                  <a:schemeClr val="bg1"/>
                </a:solidFill>
                <a:latin typeface="BrowalliaUPC" panose="020B0604020202020204" pitchFamily="34" charset="-34"/>
                <a:cs typeface="BrowalliaUPC" panose="020B0604020202020204" pitchFamily="34" charset="-34"/>
              </a:rPr>
              <a:t>ก.(</a:t>
            </a:r>
            <a:r>
              <a:rPr lang="en-US" sz="3600" b="1" dirty="0">
                <a:solidFill>
                  <a:schemeClr val="bg1"/>
                </a:solidFill>
                <a:latin typeface="BrowalliaUPC" panose="020B0604020202020204" pitchFamily="34" charset="-34"/>
                <a:cs typeface="BrowalliaUPC" panose="020B0604020202020204" pitchFamily="34" charset="-34"/>
              </a:rPr>
              <a:t>2</a:t>
            </a:r>
            <a:r>
              <a:rPr lang="th-TH" sz="3600" b="1" dirty="0">
                <a:solidFill>
                  <a:schemeClr val="bg1"/>
                </a:solidFill>
                <a:latin typeface="BrowalliaUPC" panose="020B0604020202020204" pitchFamily="34" charset="-34"/>
                <a:cs typeface="BrowalliaUPC" panose="020B0604020202020204" pitchFamily="34" charset="-34"/>
              </a:rPr>
              <a:t>)</a:t>
            </a:r>
            <a:r>
              <a:rPr lang="en-US" sz="3600" b="1" dirty="0">
                <a:solidFill>
                  <a:schemeClr val="bg1"/>
                </a:solidFill>
                <a:latin typeface="BrowalliaUPC" panose="020B0604020202020204" pitchFamily="34" charset="-34"/>
                <a:cs typeface="BrowalliaUPC" panose="020B0604020202020204" pitchFamily="34" charset="-34"/>
              </a:rPr>
              <a:t> Medication Reconciliation</a:t>
            </a:r>
          </a:p>
        </p:txBody>
      </p:sp>
      <p:sp>
        <p:nvSpPr>
          <p:cNvPr id="68614" name="Rectangle 2"/>
          <p:cNvSpPr>
            <a:spLocks noChangeArrowheads="1"/>
          </p:cNvSpPr>
          <p:nvPr/>
        </p:nvSpPr>
        <p:spPr bwMode="auto">
          <a:xfrm>
            <a:off x="469900" y="908050"/>
            <a:ext cx="8205788"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nSpc>
                <a:spcPct val="80000"/>
              </a:lnSpc>
              <a:spcBef>
                <a:spcPct val="0"/>
              </a:spcBef>
              <a:buFontTx/>
              <a:buNone/>
            </a:pPr>
            <a:r>
              <a:rPr lang="th-TH" altLang="en-US" sz="2400">
                <a:solidFill>
                  <a:srgbClr val="0000FF"/>
                </a:solidFill>
                <a:latin typeface="BrowalliaUPC" panose="020B0604020202020204" pitchFamily="34" charset="-34"/>
                <a:ea typeface="Calibri" panose="020F0502020204030204" pitchFamily="34" charset="0"/>
                <a:cs typeface="BrowalliaUPC" panose="020B0604020202020204" pitchFamily="34" charset="-34"/>
              </a:rPr>
              <a:t>(2) มีการจัดวางกระบวนทำงานที่ประกันความถูกต้องของยาที่ผู้ป่วยได้รับในช่วงรอยต่อหรือการส่งต่อการดูแล (</a:t>
            </a:r>
            <a:r>
              <a:rPr lang="en-US" altLang="en-US" sz="2400">
                <a:solidFill>
                  <a:srgbClr val="0000FF"/>
                </a:solidFill>
                <a:latin typeface="BrowalliaUPC" panose="020B0604020202020204" pitchFamily="34" charset="-34"/>
                <a:ea typeface="Calibri" panose="020F0502020204030204" pitchFamily="34" charset="0"/>
                <a:cs typeface="BrowalliaUPC" panose="020B0604020202020204" pitchFamily="34" charset="-34"/>
              </a:rPr>
              <a:t>medication reconciliation):</a:t>
            </a:r>
          </a:p>
          <a:p>
            <a:pPr>
              <a:lnSpc>
                <a:spcPct val="80000"/>
              </a:lnSpc>
              <a:spcBef>
                <a:spcPct val="0"/>
              </a:spcBef>
              <a:buFontTx/>
              <a:buNone/>
            </a:pPr>
            <a:r>
              <a:rPr lang="en-US" altLang="en-US" sz="2400">
                <a:solidFill>
                  <a:srgbClr val="0000FF"/>
                </a:solidFill>
                <a:latin typeface="BrowalliaUPC" panose="020B0604020202020204" pitchFamily="34" charset="-34"/>
                <a:ea typeface="Calibri" panose="020F0502020204030204" pitchFamily="34" charset="0"/>
                <a:cs typeface="BrowalliaUPC" panose="020B0604020202020204" pitchFamily="34" charset="-34"/>
              </a:rPr>
              <a:t>- </a:t>
            </a:r>
            <a:r>
              <a:rPr lang="th-TH" altLang="en-US" sz="2400">
                <a:solidFill>
                  <a:srgbClr val="0000FF"/>
                </a:solidFill>
                <a:latin typeface="BrowalliaUPC" panose="020B0604020202020204" pitchFamily="34" charset="-34"/>
                <a:ea typeface="Calibri" panose="020F0502020204030204" pitchFamily="34" charset="0"/>
                <a:cs typeface="BrowalliaUPC" panose="020B0604020202020204" pitchFamily="34" charset="-34"/>
              </a:rPr>
              <a:t>พัฒนาระบบการจัดเก็บและบันทึกข้อมูลด้านยาที่เป็นปัจจุบันของผู้ป่วยแต่ละราย โดยใช้มาตรฐานเดียวกันทั้งองค์กร;</a:t>
            </a:r>
          </a:p>
          <a:p>
            <a:pPr>
              <a:lnSpc>
                <a:spcPct val="80000"/>
              </a:lnSpc>
              <a:spcBef>
                <a:spcPct val="0"/>
              </a:spcBef>
              <a:buFontTx/>
              <a:buNone/>
            </a:pPr>
            <a:r>
              <a:rPr lang="th-TH" altLang="en-US" sz="2400">
                <a:solidFill>
                  <a:srgbClr val="0000FF"/>
                </a:solidFill>
                <a:latin typeface="BrowalliaUPC" panose="020B0604020202020204" pitchFamily="34" charset="-34"/>
                <a:ea typeface="Calibri" panose="020F0502020204030204" pitchFamily="34" charset="0"/>
                <a:cs typeface="BrowalliaUPC" panose="020B0604020202020204" pitchFamily="34" charset="-34"/>
              </a:rPr>
              <a:t>- ระบุบัญชีรายการยาที่ผู้ป่วยแต่ละคนได้รับ  อย่างถูกต้องแม่นยำ และใช้บัญชีรายการนี้ในทุกจุดของการให้บริการ;</a:t>
            </a:r>
          </a:p>
          <a:p>
            <a:pPr>
              <a:lnSpc>
                <a:spcPct val="80000"/>
              </a:lnSpc>
              <a:spcBef>
                <a:spcPct val="0"/>
              </a:spcBef>
              <a:buFontTx/>
              <a:buNone/>
            </a:pPr>
            <a:r>
              <a:rPr lang="th-TH" altLang="en-US" sz="2400">
                <a:solidFill>
                  <a:srgbClr val="0000FF"/>
                </a:solidFill>
                <a:latin typeface="BrowalliaUPC" panose="020B0604020202020204" pitchFamily="34" charset="-34"/>
                <a:ea typeface="Calibri" panose="020F0502020204030204" pitchFamily="34" charset="0"/>
                <a:cs typeface="BrowalliaUPC" panose="020B0604020202020204" pitchFamily="34" charset="-34"/>
              </a:rPr>
              <a:t>- ส่งมอบรายการยาของผู้ป่วย (รวมถึงยาที่ผู้ป่วยรับประทานที่บ้าน ถ้ามี) ให้กับผู้ดูแลผู้ป่วยในขั้นตอนถัดไป (เช่น รับผู้ป่วยนอนโรงพยาบาล ส่งต่อผู้ป่วยไปโรงพยาบาล</a:t>
            </a:r>
            <a:endParaRPr lang="en-US" altLang="en-US" sz="2400">
              <a:solidFill>
                <a:srgbClr val="0000FF"/>
              </a:solidFill>
              <a:latin typeface="BrowalliaUPC" panose="020B0604020202020204" pitchFamily="34" charset="-34"/>
              <a:ea typeface="Calibri" panose="020F0502020204030204" pitchFamily="34" charset="0"/>
              <a:cs typeface="BrowalliaUPC" panose="020B0604020202020204" pitchFamily="34" charset="-34"/>
            </a:endParaRPr>
          </a:p>
        </p:txBody>
      </p:sp>
      <p:sp>
        <p:nvSpPr>
          <p:cNvPr id="7" name="Content Placeholder 2"/>
          <p:cNvSpPr txBox="1">
            <a:spLocks/>
          </p:cNvSpPr>
          <p:nvPr/>
        </p:nvSpPr>
        <p:spPr>
          <a:xfrm>
            <a:off x="323850" y="3284538"/>
            <a:ext cx="8604250" cy="3240087"/>
          </a:xfrm>
          <a:prstGeom prst="rect">
            <a:avLst/>
          </a:prstGeom>
          <a:solidFill>
            <a:srgbClr val="FFFF99"/>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defRPr/>
            </a:pPr>
            <a:r>
              <a:rPr lang="en-US" sz="2800" b="1" dirty="0" smtClean="0">
                <a:latin typeface="BrowalliaUPC" panose="020B0604020202020204" pitchFamily="34" charset="-34"/>
                <a:cs typeface="BrowalliaUPC" panose="020B0604020202020204" pitchFamily="34" charset="-34"/>
              </a:rPr>
              <a:t>Medication reconciliation </a:t>
            </a:r>
            <a:r>
              <a:rPr lang="th-TH" sz="2800" b="1" dirty="0" smtClean="0">
                <a:latin typeface="BrowalliaUPC" panose="020B0604020202020204" pitchFamily="34" charset="-34"/>
                <a:cs typeface="BrowalliaUPC" panose="020B0604020202020204" pitchFamily="34" charset="-34"/>
              </a:rPr>
              <a:t>คืออะไร</a:t>
            </a:r>
            <a:endParaRPr lang="en-US" sz="2800" b="1" dirty="0" smtClean="0">
              <a:latin typeface="BrowalliaUPC" panose="020B0604020202020204" pitchFamily="34" charset="-34"/>
              <a:cs typeface="BrowalliaUPC" panose="020B0604020202020204" pitchFamily="34" charset="-34"/>
            </a:endParaRPr>
          </a:p>
          <a:p>
            <a:pPr lvl="1">
              <a:spcBef>
                <a:spcPts val="0"/>
              </a:spcBef>
              <a:buFont typeface="Arial" panose="020B0604020202020204" pitchFamily="34" charset="0"/>
              <a:buChar char="•"/>
              <a:defRPr/>
            </a:pPr>
            <a:r>
              <a:rPr lang="th-TH" sz="2400" b="1" dirty="0" smtClean="0">
                <a:solidFill>
                  <a:srgbClr val="003399"/>
                </a:solidFill>
                <a:latin typeface="BrowalliaUPC" panose="020B0604020202020204" pitchFamily="34" charset="-34"/>
                <a:cs typeface="BrowalliaUPC" panose="020B0604020202020204" pitchFamily="34" charset="-34"/>
              </a:rPr>
              <a:t>คือกระบวนการจัดทำและธำรงไว้ซึ่งบัญชีรายการยาที่ผู้ป่วยกำลังได้รับที่ </a:t>
            </a:r>
            <a:r>
              <a:rPr lang="en-US" sz="2400" b="1" dirty="0" smtClean="0">
                <a:solidFill>
                  <a:srgbClr val="003399"/>
                </a:solidFill>
                <a:latin typeface="BrowalliaUPC" panose="020B0604020202020204" pitchFamily="34" charset="-34"/>
                <a:cs typeface="BrowalliaUPC" panose="020B0604020202020204" pitchFamily="34" charset="-34"/>
              </a:rPr>
              <a:t>accurate </a:t>
            </a:r>
            <a:r>
              <a:rPr lang="th-TH" sz="2400" b="1" dirty="0" smtClean="0">
                <a:solidFill>
                  <a:srgbClr val="003399"/>
                </a:solidFill>
                <a:latin typeface="BrowalliaUPC" panose="020B0604020202020204" pitchFamily="34" charset="-34"/>
                <a:cs typeface="BrowalliaUPC" panose="020B0604020202020204" pitchFamily="34" charset="-34"/>
              </a:rPr>
              <a:t>ที่สุด และใช้บัญชีรายการนี้ในการชี้นำการรักษา เพื่อให้ผู้ป่วยได้รับยาที่ถูกต้องในทุกครั้งที่มีการเปลี่ยนหน่วยให้การดูแล (</a:t>
            </a:r>
            <a:r>
              <a:rPr lang="en-US" sz="2400" b="1" dirty="0" smtClean="0">
                <a:solidFill>
                  <a:srgbClr val="003399"/>
                </a:solidFill>
                <a:latin typeface="BrowalliaUPC" panose="020B0604020202020204" pitchFamily="34" charset="-34"/>
                <a:cs typeface="BrowalliaUPC" panose="020B0604020202020204" pitchFamily="34" charset="-34"/>
              </a:rPr>
              <a:t>transition</a:t>
            </a:r>
            <a:r>
              <a:rPr lang="th-TH" sz="2400" b="1" dirty="0" smtClean="0">
                <a:solidFill>
                  <a:srgbClr val="003399"/>
                </a:solidFill>
                <a:latin typeface="BrowalliaUPC" panose="020B0604020202020204" pitchFamily="34" charset="-34"/>
                <a:cs typeface="BrowalliaUPC" panose="020B0604020202020204" pitchFamily="34" charset="-34"/>
              </a:rPr>
              <a:t>)</a:t>
            </a:r>
            <a:endParaRPr lang="th-TH" sz="2400" b="1" dirty="0">
              <a:solidFill>
                <a:srgbClr val="003399"/>
              </a:solidFill>
              <a:latin typeface="BrowalliaUPC" panose="020B0604020202020204" pitchFamily="34" charset="-34"/>
              <a:cs typeface="BrowalliaUPC" panose="020B0604020202020204" pitchFamily="34" charset="-34"/>
            </a:endParaRPr>
          </a:p>
          <a:p>
            <a:pPr marL="0" indent="0">
              <a:spcBef>
                <a:spcPts val="0"/>
              </a:spcBef>
              <a:buFontTx/>
              <a:buNone/>
              <a:defRPr/>
            </a:pPr>
            <a:r>
              <a:rPr lang="en-US" sz="2800" b="1" dirty="0" smtClean="0">
                <a:latin typeface="BrowalliaUPC" panose="020B0604020202020204" pitchFamily="34" charset="-34"/>
                <a:cs typeface="BrowalliaUPC" panose="020B0604020202020204" pitchFamily="34" charset="-34"/>
              </a:rPr>
              <a:t>Medication reconciliation process</a:t>
            </a:r>
          </a:p>
          <a:p>
            <a:pPr marL="800100" indent="-457200">
              <a:spcBef>
                <a:spcPts val="0"/>
              </a:spcBef>
              <a:defRPr/>
            </a:pPr>
            <a:r>
              <a:rPr lang="en-US" sz="2400" b="1" dirty="0" smtClean="0">
                <a:solidFill>
                  <a:srgbClr val="003399"/>
                </a:solidFill>
                <a:latin typeface="BrowalliaUPC" panose="020B0604020202020204" pitchFamily="34" charset="-34"/>
                <a:cs typeface="BrowalliaUPC" panose="020B0604020202020204" pitchFamily="34" charset="-34"/>
              </a:rPr>
              <a:t>Verification </a:t>
            </a:r>
            <a:r>
              <a:rPr lang="th-TH" sz="2400" b="1" dirty="0" smtClean="0">
                <a:solidFill>
                  <a:srgbClr val="003399"/>
                </a:solidFill>
                <a:latin typeface="BrowalliaUPC" panose="020B0604020202020204" pitchFamily="34" charset="-34"/>
                <a:cs typeface="BrowalliaUPC" panose="020B0604020202020204" pitchFamily="34" charset="-34"/>
              </a:rPr>
              <a:t>ซักประวัติการใช้ยาของผู้ป่วย</a:t>
            </a:r>
          </a:p>
          <a:p>
            <a:pPr marL="800100" indent="-457200">
              <a:spcBef>
                <a:spcPts val="0"/>
              </a:spcBef>
              <a:defRPr/>
            </a:pPr>
            <a:r>
              <a:rPr lang="en-US" sz="2400" b="1" dirty="0" smtClean="0">
                <a:solidFill>
                  <a:srgbClr val="003399"/>
                </a:solidFill>
                <a:latin typeface="BrowalliaUPC" panose="020B0604020202020204" pitchFamily="34" charset="-34"/>
                <a:cs typeface="BrowalliaUPC" panose="020B0604020202020204" pitchFamily="34" charset="-34"/>
              </a:rPr>
              <a:t>Clarification </a:t>
            </a:r>
            <a:r>
              <a:rPr lang="th-TH" sz="2400" b="1" dirty="0" smtClean="0">
                <a:solidFill>
                  <a:srgbClr val="003399"/>
                </a:solidFill>
                <a:latin typeface="BrowalliaUPC" panose="020B0604020202020204" pitchFamily="34" charset="-34"/>
                <a:cs typeface="BrowalliaUPC" panose="020B0604020202020204" pitchFamily="34" charset="-34"/>
              </a:rPr>
              <a:t>ทำให้มั่นใจว่าชนิดยาและขนาดยามีความเหมาะสม</a:t>
            </a:r>
          </a:p>
          <a:p>
            <a:pPr marL="800100" indent="-457200">
              <a:spcBef>
                <a:spcPts val="0"/>
              </a:spcBef>
              <a:defRPr/>
            </a:pPr>
            <a:r>
              <a:rPr lang="en-US" sz="2400" b="1" dirty="0" smtClean="0">
                <a:solidFill>
                  <a:srgbClr val="003399"/>
                </a:solidFill>
                <a:latin typeface="BrowalliaUPC" panose="020B0604020202020204" pitchFamily="34" charset="-34"/>
                <a:cs typeface="BrowalliaUPC" panose="020B0604020202020204" pitchFamily="34" charset="-34"/>
              </a:rPr>
              <a:t>Reconciliation </a:t>
            </a:r>
            <a:r>
              <a:rPr lang="th-TH" sz="2400" b="1" dirty="0" smtClean="0">
                <a:solidFill>
                  <a:srgbClr val="003399"/>
                </a:solidFill>
                <a:latin typeface="BrowalliaUPC" panose="020B0604020202020204" pitchFamily="34" charset="-34"/>
                <a:cs typeface="BrowalliaUPC" panose="020B0604020202020204" pitchFamily="34" charset="-34"/>
              </a:rPr>
              <a:t>บันทึกการเปลี่ยนแปลงในคำสั่งการรักษา</a:t>
            </a:r>
          </a:p>
        </p:txBody>
      </p:sp>
    </p:spTree>
    <p:extLst>
      <p:ext uri="{BB962C8B-B14F-4D97-AF65-F5344CB8AC3E}">
        <p14:creationId xmlns:p14="http://schemas.microsoft.com/office/powerpoint/2010/main" val="28068005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spcBef>
                <a:spcPct val="0"/>
              </a:spcBef>
              <a:buFontTx/>
              <a:buNone/>
            </a:pPr>
            <a:fld id="{E044F21B-D7C4-4F3C-B227-1E5C23D3E6F0}" type="slidenum">
              <a:rPr lang="en-US" altLang="en-US" sz="1400" smtClean="0"/>
              <a:pPr>
                <a:spcBef>
                  <a:spcPct val="0"/>
                </a:spcBef>
                <a:buFontTx/>
                <a:buNone/>
              </a:pPr>
              <a:t>59</a:t>
            </a:fld>
            <a:endParaRPr lang="en-US" altLang="en-US" sz="1400" smtClean="0"/>
          </a:p>
        </p:txBody>
      </p:sp>
      <p:sp>
        <p:nvSpPr>
          <p:cNvPr id="9" name="TextBox 8"/>
          <p:cNvSpPr txBox="1"/>
          <p:nvPr/>
        </p:nvSpPr>
        <p:spPr>
          <a:xfrm>
            <a:off x="1187624" y="188640"/>
            <a:ext cx="6840760" cy="646331"/>
          </a:xfrm>
          <a:prstGeom prst="rect">
            <a:avLst/>
          </a:prstGeom>
          <a:solidFill>
            <a:srgbClr val="0000CC"/>
          </a:solidFill>
          <a:effectLst>
            <a:glow rad="228600">
              <a:schemeClr val="accent5">
                <a:satMod val="175000"/>
                <a:alpha val="40000"/>
              </a:schemeClr>
            </a:glow>
            <a:softEdge rad="31750"/>
          </a:effectLst>
        </p:spPr>
        <p:txBody>
          <a:bodyPr>
            <a:spAutoFit/>
          </a:bodyPr>
          <a:lstStyle/>
          <a:p>
            <a:pPr algn="ctr">
              <a:defRPr/>
            </a:pPr>
            <a:r>
              <a:rPr lang="en-US" sz="3600" b="1" dirty="0">
                <a:solidFill>
                  <a:schemeClr val="bg1"/>
                </a:solidFill>
                <a:latin typeface="BrowalliaUPC" panose="020B0604020202020204" pitchFamily="34" charset="-34"/>
                <a:cs typeface="BrowalliaUPC" panose="020B0604020202020204" pitchFamily="34" charset="-34"/>
              </a:rPr>
              <a:t>II-6.2 </a:t>
            </a:r>
            <a:r>
              <a:rPr lang="th-TH" sz="3600" b="1" dirty="0">
                <a:solidFill>
                  <a:schemeClr val="bg1"/>
                </a:solidFill>
                <a:latin typeface="BrowalliaUPC" panose="020B0604020202020204" pitchFamily="34" charset="-34"/>
                <a:cs typeface="BrowalliaUPC" panose="020B0604020202020204" pitchFamily="34" charset="-34"/>
              </a:rPr>
              <a:t>ก.(</a:t>
            </a:r>
            <a:r>
              <a:rPr lang="en-US" sz="3600" b="1" dirty="0">
                <a:solidFill>
                  <a:schemeClr val="bg1"/>
                </a:solidFill>
                <a:latin typeface="BrowalliaUPC" panose="020B0604020202020204" pitchFamily="34" charset="-34"/>
                <a:cs typeface="BrowalliaUPC" panose="020B0604020202020204" pitchFamily="34" charset="-34"/>
              </a:rPr>
              <a:t>2</a:t>
            </a:r>
            <a:r>
              <a:rPr lang="th-TH" sz="3600" b="1" dirty="0">
                <a:solidFill>
                  <a:schemeClr val="bg1"/>
                </a:solidFill>
                <a:latin typeface="BrowalliaUPC" panose="020B0604020202020204" pitchFamily="34" charset="-34"/>
                <a:cs typeface="BrowalliaUPC" panose="020B0604020202020204" pitchFamily="34" charset="-34"/>
              </a:rPr>
              <a:t>)</a:t>
            </a:r>
            <a:r>
              <a:rPr lang="en-US" sz="3600" b="1" dirty="0">
                <a:solidFill>
                  <a:schemeClr val="bg1"/>
                </a:solidFill>
                <a:latin typeface="BrowalliaUPC" panose="020B0604020202020204" pitchFamily="34" charset="-34"/>
                <a:cs typeface="BrowalliaUPC" panose="020B0604020202020204" pitchFamily="34" charset="-34"/>
              </a:rPr>
              <a:t> Medication Reconciliation</a:t>
            </a:r>
          </a:p>
        </p:txBody>
      </p:sp>
      <p:sp>
        <p:nvSpPr>
          <p:cNvPr id="7" name="Content Placeholder 2"/>
          <p:cNvSpPr txBox="1">
            <a:spLocks/>
          </p:cNvSpPr>
          <p:nvPr/>
        </p:nvSpPr>
        <p:spPr>
          <a:xfrm>
            <a:off x="323850" y="981075"/>
            <a:ext cx="8604250" cy="5580063"/>
          </a:xfrm>
          <a:prstGeom prst="rect">
            <a:avLst/>
          </a:prstGeom>
          <a:solidFill>
            <a:srgbClr val="FFFF99"/>
          </a:solidFill>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FontTx/>
              <a:buNone/>
              <a:defRPr/>
            </a:pPr>
            <a:r>
              <a:rPr lang="en-US" sz="2800" b="1" dirty="0">
                <a:latin typeface="BrowalliaUPC" panose="020B0604020202020204" pitchFamily="34" charset="-34"/>
                <a:cs typeface="BrowalliaUPC" panose="020B0604020202020204" pitchFamily="34" charset="-34"/>
              </a:rPr>
              <a:t>At admission</a:t>
            </a:r>
          </a:p>
          <a:p>
            <a:pPr marL="800100" indent="-457200">
              <a:lnSpc>
                <a:spcPct val="80000"/>
              </a:lnSpc>
              <a:spcBef>
                <a:spcPts val="0"/>
              </a:spcBef>
              <a:defRPr/>
            </a:pPr>
            <a:r>
              <a:rPr lang="th-TH" sz="2400" b="1" dirty="0">
                <a:solidFill>
                  <a:srgbClr val="003399"/>
                </a:solidFill>
                <a:latin typeface="BrowalliaUPC" panose="020B0604020202020204" pitchFamily="34" charset="-34"/>
                <a:cs typeface="BrowalliaUPC" panose="020B0604020202020204" pitchFamily="34" charset="-34"/>
              </a:rPr>
              <a:t>จัดทำรายการยาที่ผู้ป่วยได้รับในปัจจุบัน ส่งมอบให้กับแพทย์ผู้สั่งใช้ยาขณะที่เขียนคำสั่ง </a:t>
            </a:r>
            <a:r>
              <a:rPr lang="en-US" sz="2400" b="1" dirty="0">
                <a:solidFill>
                  <a:srgbClr val="003399"/>
                </a:solidFill>
                <a:latin typeface="BrowalliaUPC" panose="020B0604020202020204" pitchFamily="34" charset="-34"/>
                <a:cs typeface="BrowalliaUPC" panose="020B0604020202020204" pitchFamily="34" charset="-34"/>
              </a:rPr>
              <a:t>admit </a:t>
            </a:r>
            <a:endParaRPr lang="th-TH" sz="2400" b="1" dirty="0">
              <a:solidFill>
                <a:srgbClr val="003399"/>
              </a:solidFill>
              <a:latin typeface="BrowalliaUPC" panose="020B0604020202020204" pitchFamily="34" charset="-34"/>
              <a:cs typeface="BrowalliaUPC" panose="020B0604020202020204" pitchFamily="34" charset="-34"/>
            </a:endParaRPr>
          </a:p>
          <a:p>
            <a:pPr marL="800100" indent="-457200">
              <a:lnSpc>
                <a:spcPct val="80000"/>
              </a:lnSpc>
              <a:spcBef>
                <a:spcPts val="0"/>
              </a:spcBef>
              <a:defRPr/>
            </a:pPr>
            <a:r>
              <a:rPr lang="th-TH" sz="2400" b="1" dirty="0">
                <a:solidFill>
                  <a:srgbClr val="003399"/>
                </a:solidFill>
                <a:latin typeface="BrowalliaUPC" panose="020B0604020202020204" pitchFamily="34" charset="-34"/>
                <a:cs typeface="BrowalliaUPC" panose="020B0604020202020204" pitchFamily="34" charset="-34"/>
              </a:rPr>
              <a:t>ถ้าไม่สามารถทำได้ (เนื่องจากสถานการณ์เร่งด่วน ให้จัดทำรายการยาที่ผู้ป่วยใช้ที่บ้าน เปรียบเทียบกับรายการยาที่แพทย์สั่งใช้ ภายใน </a:t>
            </a:r>
            <a:r>
              <a:rPr lang="en-US" sz="2400" b="1" dirty="0">
                <a:solidFill>
                  <a:srgbClr val="003399"/>
                </a:solidFill>
                <a:latin typeface="BrowalliaUPC" panose="020B0604020202020204" pitchFamily="34" charset="-34"/>
                <a:cs typeface="BrowalliaUPC" panose="020B0604020202020204" pitchFamily="34" charset="-34"/>
              </a:rPr>
              <a:t>24 </a:t>
            </a:r>
            <a:r>
              <a:rPr lang="th-TH" sz="2400" b="1" dirty="0">
                <a:solidFill>
                  <a:srgbClr val="003399"/>
                </a:solidFill>
                <a:latin typeface="BrowalliaUPC" panose="020B0604020202020204" pitchFamily="34" charset="-34"/>
                <a:cs typeface="BrowalliaUPC" panose="020B0604020202020204" pitchFamily="34" charset="-34"/>
              </a:rPr>
              <a:t>ชม.</a:t>
            </a:r>
          </a:p>
          <a:p>
            <a:pPr marL="800100" indent="-457200">
              <a:lnSpc>
                <a:spcPct val="80000"/>
              </a:lnSpc>
              <a:spcBef>
                <a:spcPts val="0"/>
              </a:spcBef>
              <a:defRPr/>
            </a:pPr>
            <a:r>
              <a:rPr lang="th-TH" sz="2400" b="1" dirty="0">
                <a:solidFill>
                  <a:srgbClr val="003399"/>
                </a:solidFill>
                <a:latin typeface="BrowalliaUPC" panose="020B0604020202020204" pitchFamily="34" charset="-34"/>
                <a:cs typeface="BrowalliaUPC" panose="020B0604020202020204" pitchFamily="34" charset="-34"/>
              </a:rPr>
              <a:t>ไม่อาศัยบัญชีรายการที่พิมพ์จากคอมพิวเตอร์ของ รพ.เพียงอย่างเดียว</a:t>
            </a:r>
          </a:p>
          <a:p>
            <a:pPr marL="0" indent="0">
              <a:lnSpc>
                <a:spcPct val="80000"/>
              </a:lnSpc>
              <a:spcBef>
                <a:spcPts val="0"/>
              </a:spcBef>
              <a:buFontTx/>
              <a:buNone/>
              <a:defRPr/>
            </a:pPr>
            <a:r>
              <a:rPr lang="en-US" sz="2800" b="1" dirty="0" smtClean="0">
                <a:latin typeface="BrowalliaUPC" panose="020B0604020202020204" pitchFamily="34" charset="-34"/>
                <a:cs typeface="BrowalliaUPC" panose="020B0604020202020204" pitchFamily="34" charset="-34"/>
              </a:rPr>
              <a:t>At transfer</a:t>
            </a:r>
          </a:p>
          <a:p>
            <a:pPr marL="800100" indent="-457200">
              <a:lnSpc>
                <a:spcPct val="80000"/>
              </a:lnSpc>
              <a:spcBef>
                <a:spcPts val="0"/>
              </a:spcBef>
              <a:defRPr/>
            </a:pPr>
            <a:r>
              <a:rPr lang="th-TH" sz="2400" b="1" dirty="0" smtClean="0">
                <a:solidFill>
                  <a:srgbClr val="003399"/>
                </a:solidFill>
                <a:latin typeface="BrowalliaUPC" panose="020B0604020202020204" pitchFamily="34" charset="-34"/>
                <a:cs typeface="BrowalliaUPC" panose="020B0604020202020204" pitchFamily="34" charset="-34"/>
              </a:rPr>
              <a:t>ตรวจสอบรายการยาที่ผู้ป่วยใช้ที่บ้าน คำสั่งใช้ยาในปัจจุบัน และคำสั่งการส่งต่อผู้ป่วย </a:t>
            </a:r>
          </a:p>
          <a:p>
            <a:pPr marL="800100" indent="-457200">
              <a:lnSpc>
                <a:spcPct val="80000"/>
              </a:lnSpc>
              <a:spcBef>
                <a:spcPts val="0"/>
              </a:spcBef>
              <a:defRPr/>
            </a:pPr>
            <a:r>
              <a:rPr lang="th-TH" sz="2400" b="1" dirty="0" smtClean="0">
                <a:solidFill>
                  <a:srgbClr val="003399"/>
                </a:solidFill>
                <a:latin typeface="BrowalliaUPC" panose="020B0604020202020204" pitchFamily="34" charset="-34"/>
                <a:cs typeface="BrowalliaUPC" panose="020B0604020202020204" pitchFamily="34" charset="-34"/>
              </a:rPr>
              <a:t>ทำให้กระบวนการนี้เรียบง่ายที่สุด เช่น วางตำแหน่งของบัญชีรายการต่างๆ ในที่เดียวกันเป็นมาตรฐาน</a:t>
            </a:r>
          </a:p>
          <a:p>
            <a:pPr marL="800100" indent="-457200">
              <a:lnSpc>
                <a:spcPct val="80000"/>
              </a:lnSpc>
              <a:spcBef>
                <a:spcPts val="0"/>
              </a:spcBef>
              <a:defRPr/>
            </a:pPr>
            <a:r>
              <a:rPr lang="th-TH" sz="2400" b="1" dirty="0" smtClean="0">
                <a:solidFill>
                  <a:srgbClr val="003399"/>
                </a:solidFill>
                <a:latin typeface="BrowalliaUPC" panose="020B0604020202020204" pitchFamily="34" charset="-34"/>
                <a:cs typeface="BrowalliaUPC" panose="020B0604020202020204" pitchFamily="34" charset="-34"/>
              </a:rPr>
              <a:t>การระบุไว้ในบัญชีเริ่มแรกว่าจะให้กลับมาเริ่มใช้ยาเมื่อไร ช่วยทำให้ง่ายขึ้น</a:t>
            </a:r>
          </a:p>
          <a:p>
            <a:pPr marL="0" indent="0">
              <a:lnSpc>
                <a:spcPct val="80000"/>
              </a:lnSpc>
              <a:spcBef>
                <a:spcPts val="0"/>
              </a:spcBef>
              <a:buFontTx/>
              <a:buNone/>
              <a:defRPr/>
            </a:pPr>
            <a:r>
              <a:rPr lang="en-US" sz="2800" b="1" dirty="0" smtClean="0">
                <a:latin typeface="BrowalliaUPC" panose="020B0604020202020204" pitchFamily="34" charset="-34"/>
                <a:cs typeface="BrowalliaUPC" panose="020B0604020202020204" pitchFamily="34" charset="-34"/>
              </a:rPr>
              <a:t>At discharge</a:t>
            </a:r>
            <a:endParaRPr lang="en-US" sz="2800" b="1" dirty="0">
              <a:latin typeface="BrowalliaUPC" panose="020B0604020202020204" pitchFamily="34" charset="-34"/>
              <a:cs typeface="BrowalliaUPC" panose="020B0604020202020204" pitchFamily="34" charset="-34"/>
            </a:endParaRPr>
          </a:p>
          <a:p>
            <a:pPr marL="800100" indent="-457200">
              <a:lnSpc>
                <a:spcPct val="80000"/>
              </a:lnSpc>
              <a:spcBef>
                <a:spcPts val="0"/>
              </a:spcBef>
              <a:defRPr/>
            </a:pPr>
            <a:r>
              <a:rPr lang="th-TH" sz="2400" b="1" dirty="0" smtClean="0">
                <a:solidFill>
                  <a:srgbClr val="003399"/>
                </a:solidFill>
                <a:latin typeface="BrowalliaUPC" panose="020B0604020202020204" pitchFamily="34" charset="-34"/>
                <a:cs typeface="BrowalliaUPC" panose="020B0604020202020204" pitchFamily="34" charset="-34"/>
              </a:rPr>
              <a:t>ตรวจสอบรายการยาที่ผู้ป่วยใช้ที่บ้าน คำสั่งใช้ยาในปัจจุบัน และเปรียบเทียบกับคำสั่งใช้ยาเมื่อจำหน่าย เพื่อให้มั่นใจว่ามีการสั่งยาต่อเนื่อง การสั่งใช้ยาเดิมใหม่ หรือการหยุดยา อย่างเหมาะสม</a:t>
            </a:r>
          </a:p>
          <a:p>
            <a:pPr marL="800100" indent="-457200">
              <a:lnSpc>
                <a:spcPct val="80000"/>
              </a:lnSpc>
              <a:spcBef>
                <a:spcPts val="0"/>
              </a:spcBef>
              <a:defRPr/>
            </a:pPr>
            <a:r>
              <a:rPr lang="th-TH" sz="2400" b="1" dirty="0" smtClean="0">
                <a:solidFill>
                  <a:srgbClr val="003399"/>
                </a:solidFill>
                <a:latin typeface="BrowalliaUPC" panose="020B0604020202020204" pitchFamily="34" charset="-34"/>
                <a:cs typeface="BrowalliaUPC" panose="020B0604020202020204" pitchFamily="34" charset="-34"/>
              </a:rPr>
              <a:t>แจ้งให้ผู้ป่วยได้รับทราบรายการยาเมื่อจำหน่ายนี้ และผู้ที่จะให้การดูแลต่อเนื่อง</a:t>
            </a:r>
          </a:p>
          <a:p>
            <a:pPr marL="800100" indent="-457200">
              <a:lnSpc>
                <a:spcPct val="80000"/>
              </a:lnSpc>
              <a:spcBef>
                <a:spcPts val="0"/>
              </a:spcBef>
              <a:defRPr/>
            </a:pPr>
            <a:r>
              <a:rPr lang="th-TH" sz="2400" b="1" dirty="0" smtClean="0">
                <a:solidFill>
                  <a:srgbClr val="003399"/>
                </a:solidFill>
                <a:latin typeface="BrowalliaUPC" panose="020B0604020202020204" pitchFamily="34" charset="-34"/>
                <a:cs typeface="BrowalliaUPC" panose="020B0604020202020204" pitchFamily="34" charset="-34"/>
              </a:rPr>
              <a:t>แจ้งให้ผู้ป่วยทราบว่ายาที่เหลือที่บ้านตัวใดที่ไม่ต้องใช้ต่อ</a:t>
            </a:r>
            <a:endParaRPr lang="en-US" sz="2400" b="1" dirty="0" smtClean="0">
              <a:solidFill>
                <a:srgbClr val="003399"/>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944451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1216" y="2856696"/>
          <a:ext cx="8147248" cy="3596640"/>
        </p:xfrm>
        <a:graphic>
          <a:graphicData uri="http://schemas.openxmlformats.org/drawingml/2006/table">
            <a:tbl>
              <a:tblPr firstRow="1" firstCol="1" bandRow="1">
                <a:tableStyleId>{5C22544A-7EE6-4342-B048-85BDC9FD1C3A}</a:tableStyleId>
              </a:tblPr>
              <a:tblGrid>
                <a:gridCol w="1548032">
                  <a:extLst>
                    <a:ext uri="{9D8B030D-6E8A-4147-A177-3AD203B41FA5}">
                      <a16:colId xmlns="" xmlns:a16="http://schemas.microsoft.com/office/drawing/2014/main" val="20000"/>
                    </a:ext>
                  </a:extLst>
                </a:gridCol>
                <a:gridCol w="1164675">
                  <a:extLst>
                    <a:ext uri="{9D8B030D-6E8A-4147-A177-3AD203B41FA5}">
                      <a16:colId xmlns="" xmlns:a16="http://schemas.microsoft.com/office/drawing/2014/main" val="20001"/>
                    </a:ext>
                  </a:extLst>
                </a:gridCol>
                <a:gridCol w="1607774">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gridCol w="2386607">
                  <a:extLst>
                    <a:ext uri="{9D8B030D-6E8A-4147-A177-3AD203B41FA5}">
                      <a16:colId xmlns="" xmlns:a16="http://schemas.microsoft.com/office/drawing/2014/main" val="20004"/>
                    </a:ext>
                  </a:extLst>
                </a:gridCol>
              </a:tblGrid>
              <a:tr h="0">
                <a:tc>
                  <a:txBody>
                    <a:bodyPr/>
                    <a:lstStyle/>
                    <a:p>
                      <a:pPr algn="ctr">
                        <a:spcBef>
                          <a:spcPts val="600"/>
                        </a:spcBef>
                        <a:spcAft>
                          <a:spcPts val="0"/>
                        </a:spcAft>
                      </a:pPr>
                      <a:r>
                        <a:rPr lang="en-US" sz="2000" dirty="0">
                          <a:effectLst/>
                        </a:rPr>
                        <a:t> </a:t>
                      </a:r>
                      <a:endParaRPr lang="en-US" sz="32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tc>
                <a:tc>
                  <a:txBody>
                    <a:bodyPr/>
                    <a:lstStyle/>
                    <a:p>
                      <a:pPr algn="ctr">
                        <a:spcBef>
                          <a:spcPts val="600"/>
                        </a:spcBef>
                        <a:spcAft>
                          <a:spcPts val="0"/>
                        </a:spcAft>
                      </a:pPr>
                      <a:r>
                        <a:rPr lang="en-US" sz="2000">
                          <a:effectLst/>
                        </a:rPr>
                        <a:t>Standard</a:t>
                      </a:r>
                      <a:endParaRPr lang="en-US" sz="32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tc>
                <a:tc>
                  <a:txBody>
                    <a:bodyPr/>
                    <a:lstStyle/>
                    <a:p>
                      <a:pPr algn="ctr">
                        <a:spcBef>
                          <a:spcPts val="600"/>
                        </a:spcBef>
                        <a:spcAft>
                          <a:spcPts val="0"/>
                        </a:spcAft>
                      </a:pPr>
                      <a:r>
                        <a:rPr lang="en-US" sz="2000" dirty="0">
                          <a:effectLst/>
                        </a:rPr>
                        <a:t>Organization</a:t>
                      </a:r>
                      <a:endParaRPr lang="en-US" sz="32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tc>
                <a:tc>
                  <a:txBody>
                    <a:bodyPr/>
                    <a:lstStyle/>
                    <a:p>
                      <a:pPr algn="ctr">
                        <a:spcBef>
                          <a:spcPts val="600"/>
                        </a:spcBef>
                        <a:spcAft>
                          <a:spcPts val="0"/>
                        </a:spcAft>
                      </a:pPr>
                      <a:r>
                        <a:rPr lang="en-US" sz="2000">
                          <a:effectLst/>
                        </a:rPr>
                        <a:t>Training</a:t>
                      </a:r>
                      <a:endParaRPr lang="en-US" sz="32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tc>
                <a:tc>
                  <a:txBody>
                    <a:bodyPr/>
                    <a:lstStyle/>
                    <a:p>
                      <a:endParaRPr lang="en-US"/>
                    </a:p>
                  </a:txBody>
                  <a:tcPr marL="68580" marR="68580" marT="0" marB="0"/>
                </a:tc>
                <a:extLst>
                  <a:ext uri="{0D108BD9-81ED-4DB2-BD59-A6C34878D82A}">
                    <a16:rowId xmlns="" xmlns:a16="http://schemas.microsoft.com/office/drawing/2014/main" val="10000"/>
                  </a:ext>
                </a:extLst>
              </a:tr>
              <a:tr h="0">
                <a:tc gridSpan="5">
                  <a:txBody>
                    <a:bodyPr/>
                    <a:lstStyle/>
                    <a:p>
                      <a:endParaRPr lang="en-US"/>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0">
                <a:tc>
                  <a:txBody>
                    <a:bodyPr/>
                    <a:lstStyle/>
                    <a:p>
                      <a:pPr>
                        <a:spcBef>
                          <a:spcPts val="600"/>
                        </a:spcBef>
                        <a:spcAft>
                          <a:spcPts val="0"/>
                        </a:spcAft>
                      </a:pPr>
                      <a:r>
                        <a:rPr lang="en-US" sz="1600" dirty="0">
                          <a:solidFill>
                            <a:schemeClr val="tx2"/>
                          </a:solidFill>
                          <a:effectLst/>
                        </a:rPr>
                        <a:t>  Indonesia </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a:effectLst/>
                        </a:rPr>
                        <a:t> </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a:effectLst/>
                        </a:rPr>
                        <a:t> </a:t>
                      </a:r>
                      <a:r>
                        <a:rPr lang="en-US" sz="1600" dirty="0" smtClean="0">
                          <a:effectLst/>
                        </a:rPr>
                        <a:t>2015</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a:effectLst/>
                        </a:rPr>
                        <a:t> </a:t>
                      </a:r>
                      <a:endParaRPr lang="en-US" sz="24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02"/>
                  </a:ext>
                </a:extLst>
              </a:tr>
              <a:tr h="0">
                <a:tc>
                  <a:txBody>
                    <a:bodyPr/>
                    <a:lstStyle/>
                    <a:p>
                      <a:pPr>
                        <a:spcBef>
                          <a:spcPts val="600"/>
                        </a:spcBef>
                        <a:spcAft>
                          <a:spcPts val="0"/>
                        </a:spcAft>
                      </a:pPr>
                      <a:r>
                        <a:rPr lang="en-US" sz="1600" dirty="0">
                          <a:solidFill>
                            <a:schemeClr val="tx2"/>
                          </a:solidFill>
                          <a:effectLst/>
                        </a:rPr>
                        <a:t>  Malaysia </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2012/2016</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2012/2016</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2012/2016</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03"/>
                  </a:ext>
                </a:extLst>
              </a:tr>
              <a:tr h="0">
                <a:tc>
                  <a:txBody>
                    <a:bodyPr/>
                    <a:lstStyle/>
                    <a:p>
                      <a:pPr>
                        <a:spcBef>
                          <a:spcPts val="600"/>
                        </a:spcBef>
                        <a:spcAft>
                          <a:spcPts val="0"/>
                        </a:spcAft>
                      </a:pPr>
                      <a:r>
                        <a:rPr lang="en-US" sz="1600" dirty="0">
                          <a:solidFill>
                            <a:schemeClr val="tx2"/>
                          </a:solidFill>
                          <a:effectLst/>
                        </a:rPr>
                        <a:t>  Thailand </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2010/2014</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2013/2017</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a:effectLst/>
                        </a:rPr>
                        <a:t> </a:t>
                      </a:r>
                      <a:r>
                        <a:rPr lang="en-US" sz="1600" dirty="0" smtClean="0">
                          <a:effectLst/>
                        </a:rPr>
                        <a:t>2016</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04"/>
                  </a:ext>
                </a:extLst>
              </a:tr>
              <a:tr h="0">
                <a:tc gridSpan="5">
                  <a:txBody>
                    <a:bodyPr/>
                    <a:lstStyle/>
                    <a:p>
                      <a:endParaRPr lang="en-US"/>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0">
                <a:tc>
                  <a:txBody>
                    <a:bodyPr/>
                    <a:lstStyle/>
                    <a:p>
                      <a:pPr>
                        <a:spcBef>
                          <a:spcPts val="600"/>
                        </a:spcBef>
                        <a:spcAft>
                          <a:spcPts val="0"/>
                        </a:spcAft>
                      </a:pPr>
                      <a:r>
                        <a:rPr lang="en-US" sz="1600" dirty="0">
                          <a:solidFill>
                            <a:schemeClr val="tx2"/>
                          </a:solidFill>
                          <a:effectLst/>
                        </a:rPr>
                        <a:t>  India</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2012/2016</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2012/2016</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a:effectLst/>
                        </a:rPr>
                        <a:t> </a:t>
                      </a:r>
                      <a:endParaRPr lang="en-US" sz="24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06"/>
                  </a:ext>
                </a:extLst>
              </a:tr>
              <a:tr h="0">
                <a:tc>
                  <a:txBody>
                    <a:bodyPr/>
                    <a:lstStyle/>
                    <a:p>
                      <a:pPr>
                        <a:spcBef>
                          <a:spcPts val="600"/>
                        </a:spcBef>
                        <a:spcAft>
                          <a:spcPts val="0"/>
                        </a:spcAft>
                      </a:pPr>
                      <a:r>
                        <a:rPr lang="en-US" sz="1600" dirty="0">
                          <a:solidFill>
                            <a:schemeClr val="tx2"/>
                          </a:solidFill>
                          <a:effectLst/>
                        </a:rPr>
                        <a:t>  Japan</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a:effectLst/>
                        </a:rPr>
                        <a:t>2013</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2013</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a:effectLst/>
                        </a:rPr>
                        <a:t> </a:t>
                      </a:r>
                      <a:endParaRPr lang="en-US" sz="24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07"/>
                  </a:ext>
                </a:extLst>
              </a:tr>
              <a:tr h="0">
                <a:tc>
                  <a:txBody>
                    <a:bodyPr/>
                    <a:lstStyle/>
                    <a:p>
                      <a:pPr>
                        <a:spcBef>
                          <a:spcPts val="600"/>
                        </a:spcBef>
                        <a:spcAft>
                          <a:spcPts val="0"/>
                        </a:spcAft>
                      </a:pPr>
                      <a:r>
                        <a:rPr lang="en-US" sz="1600" dirty="0" smtClean="0">
                          <a:solidFill>
                            <a:schemeClr val="tx2"/>
                          </a:solidFill>
                          <a:effectLst/>
                          <a:latin typeface="+mn-lt"/>
                        </a:rPr>
                        <a:t>  Korea</a:t>
                      </a:r>
                      <a:endParaRPr lang="en-US" sz="1600" dirty="0">
                        <a:solidFill>
                          <a:schemeClr val="tx2"/>
                        </a:solidFill>
                        <a:effectLst/>
                        <a:latin typeface="+mn-lt"/>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latin typeface="+mn-lt"/>
                          <a:ea typeface="Calibri" panose="020F0502020204030204" pitchFamily="34" charset="0"/>
                          <a:cs typeface="TH SarabunPSK" panose="020B0500040200020003" pitchFamily="34" charset="-34"/>
                        </a:rPr>
                        <a:t>2012/2016</a:t>
                      </a:r>
                      <a:endParaRPr lang="en-US" sz="1600" dirty="0">
                        <a:effectLst/>
                        <a:latin typeface="+mn-lt"/>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endParaRPr lang="en-US" sz="1600" dirty="0">
                        <a:effectLst/>
                        <a:latin typeface="+mn-lt"/>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latin typeface="+mn-lt"/>
                        </a:rPr>
                        <a:t>2015</a:t>
                      </a:r>
                      <a:endParaRPr lang="en-US" sz="1600" dirty="0">
                        <a:effectLst/>
                        <a:latin typeface="+mn-lt"/>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08"/>
                  </a:ext>
                </a:extLst>
              </a:tr>
              <a:tr h="0">
                <a:tc>
                  <a:txBody>
                    <a:bodyPr/>
                    <a:lstStyle/>
                    <a:p>
                      <a:pPr>
                        <a:spcBef>
                          <a:spcPts val="600"/>
                        </a:spcBef>
                        <a:spcAft>
                          <a:spcPts val="0"/>
                        </a:spcAft>
                      </a:pPr>
                      <a:r>
                        <a:rPr lang="en-US" sz="1600" dirty="0">
                          <a:solidFill>
                            <a:schemeClr val="tx2"/>
                          </a:solidFill>
                          <a:effectLst/>
                        </a:rPr>
                        <a:t>  Taiwan</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2016</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2014</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a:effectLst/>
                        </a:rPr>
                        <a:t>2013</a:t>
                      </a:r>
                      <a:endParaRPr lang="en-US" sz="24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09"/>
                  </a:ext>
                </a:extLst>
              </a:tr>
              <a:tr h="0">
                <a:tc gridSpan="5">
                  <a:txBody>
                    <a:bodyPr/>
                    <a:lstStyle/>
                    <a:p>
                      <a:endParaRPr lang="en-US"/>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0">
                <a:tc>
                  <a:txBody>
                    <a:bodyPr/>
                    <a:lstStyle/>
                    <a:p>
                      <a:pPr>
                        <a:spcBef>
                          <a:spcPts val="600"/>
                        </a:spcBef>
                        <a:spcAft>
                          <a:spcPts val="0"/>
                        </a:spcAft>
                      </a:pPr>
                      <a:r>
                        <a:rPr lang="en-US" sz="1600" dirty="0">
                          <a:solidFill>
                            <a:schemeClr val="tx2"/>
                          </a:solidFill>
                          <a:effectLst/>
                        </a:rPr>
                        <a:t>  DNV</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a:effectLst/>
                        </a:rPr>
                        <a:t>2014</a:t>
                      </a:r>
                      <a:endParaRPr lang="en-US" sz="24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a:effectLst/>
                        </a:rPr>
                        <a:t>2014</a:t>
                      </a:r>
                      <a:endParaRPr lang="en-US" sz="240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a:effectLst/>
                        </a:rPr>
                        <a:t> </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a:p>
                  </a:txBody>
                  <a:tcPr marL="68580" marR="68580" marT="0" marB="0">
                    <a:solidFill>
                      <a:srgbClr val="99FF66"/>
                    </a:solidFill>
                  </a:tcPr>
                </a:tc>
                <a:extLst>
                  <a:ext uri="{0D108BD9-81ED-4DB2-BD59-A6C34878D82A}">
                    <a16:rowId xmlns="" xmlns:a16="http://schemas.microsoft.com/office/drawing/2014/main" val="10011"/>
                  </a:ext>
                </a:extLst>
              </a:tr>
              <a:tr h="0">
                <a:tc>
                  <a:txBody>
                    <a:bodyPr/>
                    <a:lstStyle/>
                    <a:p>
                      <a:pPr>
                        <a:spcBef>
                          <a:spcPts val="600"/>
                        </a:spcBef>
                        <a:spcAft>
                          <a:spcPts val="0"/>
                        </a:spcAft>
                      </a:pPr>
                      <a:r>
                        <a:rPr lang="en-US" sz="1600" dirty="0">
                          <a:solidFill>
                            <a:schemeClr val="tx2"/>
                          </a:solidFill>
                          <a:effectLst/>
                        </a:rPr>
                        <a:t>  JCI</a:t>
                      </a:r>
                      <a:endParaRPr lang="en-US" sz="2400" dirty="0">
                        <a:solidFill>
                          <a:schemeClr val="tx2"/>
                        </a:solidFill>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2015</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2015</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pPr algn="ctr">
                        <a:spcBef>
                          <a:spcPts val="600"/>
                        </a:spcBef>
                        <a:spcAft>
                          <a:spcPts val="0"/>
                        </a:spcAft>
                      </a:pPr>
                      <a:r>
                        <a:rPr lang="en-US" sz="1600" dirty="0" smtClean="0">
                          <a:effectLst/>
                        </a:rPr>
                        <a:t>2015</a:t>
                      </a:r>
                      <a:endParaRPr lang="en-US" sz="2400" dirty="0">
                        <a:effectLst/>
                        <a:latin typeface="TH SarabunPSK" panose="020B0500040200020003" pitchFamily="34" charset="-34"/>
                        <a:ea typeface="Calibri" panose="020F0502020204030204" pitchFamily="34" charset="0"/>
                        <a:cs typeface="TH SarabunPSK" panose="020B0500040200020003" pitchFamily="34" charset="-34"/>
                      </a:endParaRPr>
                    </a:p>
                  </a:txBody>
                  <a:tcPr marL="68580" marR="68580" marT="0" marB="0">
                    <a:solidFill>
                      <a:srgbClr val="99FF66"/>
                    </a:solidFill>
                  </a:tcPr>
                </a:tc>
                <a:tc>
                  <a:txBody>
                    <a:bodyPr/>
                    <a:lstStyle/>
                    <a:p>
                      <a:endParaRPr lang="en-US" dirty="0"/>
                    </a:p>
                  </a:txBody>
                  <a:tcPr marL="68580" marR="68580" marT="0" marB="0">
                    <a:solidFill>
                      <a:srgbClr val="99FF66"/>
                    </a:solidFill>
                  </a:tcPr>
                </a:tc>
                <a:extLst>
                  <a:ext uri="{0D108BD9-81ED-4DB2-BD59-A6C34878D82A}">
                    <a16:rowId xmlns="" xmlns:a16="http://schemas.microsoft.com/office/drawing/2014/main" val="10012"/>
                  </a:ext>
                </a:extLst>
              </a:tr>
            </a:tbl>
          </a:graphicData>
        </a:graphic>
      </p:graphicFrame>
      <p:sp>
        <p:nvSpPr>
          <p:cNvPr id="3" name="TextBox 2"/>
          <p:cNvSpPr txBox="1"/>
          <p:nvPr/>
        </p:nvSpPr>
        <p:spPr>
          <a:xfrm>
            <a:off x="251520" y="260648"/>
            <a:ext cx="6863664"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en-US" sz="3600" b="1" dirty="0" err="1" smtClean="0">
                <a:solidFill>
                  <a:schemeClr val="bg1"/>
                </a:solidFill>
                <a:latin typeface="Browallia New" pitchFamily="34" charset="-34"/>
                <a:cs typeface="FreesiaUPC" pitchFamily="34" charset="-34"/>
              </a:rPr>
              <a:t>ISQua</a:t>
            </a:r>
            <a:r>
              <a:rPr lang="en-US" sz="3600" b="1" dirty="0" smtClean="0">
                <a:solidFill>
                  <a:schemeClr val="bg1"/>
                </a:solidFill>
                <a:latin typeface="Browallia New" pitchFamily="34" charset="-34"/>
                <a:cs typeface="FreesiaUPC" pitchFamily="34" charset="-34"/>
              </a:rPr>
              <a:t> Accreditation</a:t>
            </a:r>
            <a:endParaRPr lang="en-US" sz="3600" b="1" dirty="0">
              <a:solidFill>
                <a:schemeClr val="bg1"/>
              </a:solidFill>
              <a:latin typeface="Browallia New" pitchFamily="34" charset="-34"/>
              <a:cs typeface="FreesiaUPC" pitchFamily="34" charset="-3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987016"/>
            <a:ext cx="4283968" cy="1793912"/>
          </a:xfrm>
          <a:prstGeom prst="rect">
            <a:avLst/>
          </a:prstGeom>
        </p:spPr>
      </p:pic>
    </p:spTree>
    <p:extLst>
      <p:ext uri="{BB962C8B-B14F-4D97-AF65-F5344CB8AC3E}">
        <p14:creationId xmlns:p14="http://schemas.microsoft.com/office/powerpoint/2010/main" val="34286372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ภาพรวมของการเปลี่ยนแปลง</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395536" y="1255395"/>
            <a:ext cx="8424936" cy="2062103"/>
          </a:xfrm>
          <a:prstGeom prst="rect">
            <a:avLst/>
          </a:prstGeom>
          <a:noFill/>
        </p:spPr>
        <p:txBody>
          <a:bodyPr wrap="square" rtlCol="0">
            <a:spAutoFit/>
          </a:bodyPr>
          <a:lstStyle/>
          <a:p>
            <a:pPr marL="365125" indent="-365125"/>
            <a:r>
              <a:rPr lang="th-TH" sz="3200" b="1" dirty="0">
                <a:solidFill>
                  <a:srgbClr val="0033CC"/>
                </a:solidFill>
                <a:latin typeface="BrowalliaUPC" panose="020B0604020202020204" pitchFamily="34" charset="-34"/>
                <a:cs typeface="BrowalliaUPC" panose="020B0604020202020204" pitchFamily="34" charset="-34"/>
              </a:rPr>
              <a:t>มาตรฐาน</a:t>
            </a:r>
            <a:r>
              <a:rPr lang="th-TH" sz="3200" b="1" dirty="0" smtClean="0">
                <a:solidFill>
                  <a:srgbClr val="0033CC"/>
                </a:solidFill>
                <a:latin typeface="BrowalliaUPC" panose="020B0604020202020204" pitchFamily="34" charset="-34"/>
                <a:cs typeface="BrowalliaUPC" panose="020B0604020202020204" pitchFamily="34" charset="-34"/>
              </a:rPr>
              <a:t>ที่มีการเชื่อมโยงเพื่อความสมบูรณ์ (ไม่ต้องประเมินให้คะแนนในหมวดต่อไปนี้)</a:t>
            </a:r>
            <a:endParaRPr lang="th-TH" sz="3200" b="1" dirty="0">
              <a:solidFill>
                <a:srgbClr val="0033CC"/>
              </a:solidFill>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II-1.1 </a:t>
            </a:r>
            <a:r>
              <a:rPr lang="th-TH" sz="3200" dirty="0">
                <a:latin typeface="BrowalliaUPC" panose="020B0604020202020204" pitchFamily="34" charset="-34"/>
                <a:cs typeface="BrowalliaUPC" panose="020B0604020202020204" pitchFamily="34" charset="-34"/>
              </a:rPr>
              <a:t>ก.</a:t>
            </a:r>
            <a:r>
              <a:rPr lang="th-TH" sz="3200" dirty="0" smtClean="0">
                <a:latin typeface="BrowalliaUPC" panose="020B0604020202020204" pitchFamily="34" charset="-34"/>
                <a:cs typeface="BrowalliaUPC" panose="020B0604020202020204" pitchFamily="34" charset="-34"/>
              </a:rPr>
              <a:t>(</a:t>
            </a:r>
            <a:r>
              <a:rPr lang="en-US" sz="3200" dirty="0" smtClean="0">
                <a:latin typeface="BrowalliaUPC" panose="020B0604020202020204" pitchFamily="34" charset="-34"/>
                <a:cs typeface="BrowalliaUPC" panose="020B0604020202020204" pitchFamily="34" charset="-34"/>
              </a:rPr>
              <a:t>6</a:t>
            </a:r>
            <a:r>
              <a:rPr lang="th-TH" sz="3200" dirty="0" smtClean="0">
                <a:latin typeface="BrowalliaUPC" panose="020B0604020202020204" pitchFamily="34" charset="-34"/>
                <a:cs typeface="BrowalliaUPC" panose="020B0604020202020204" pitchFamily="34" charset="-34"/>
              </a:rPr>
              <a:t>) การวัดผลการดำเนินการ</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II-1.2 </a:t>
            </a:r>
            <a:r>
              <a:rPr lang="th-TH" sz="3200" dirty="0" smtClean="0">
                <a:latin typeface="BrowalliaUPC" panose="020B0604020202020204" pitchFamily="34" charset="-34"/>
                <a:cs typeface="BrowalliaUPC" panose="020B0604020202020204" pitchFamily="34" charset="-34"/>
              </a:rPr>
              <a:t>ข. ข้อกำหนดเฉพาะประเด็นของระบบบริหารความเสี่ยง</a:t>
            </a:r>
          </a:p>
        </p:txBody>
      </p:sp>
    </p:spTree>
    <p:extLst>
      <p:ext uri="{BB962C8B-B14F-4D97-AF65-F5344CB8AC3E}">
        <p14:creationId xmlns:p14="http://schemas.microsoft.com/office/powerpoint/2010/main" val="1776122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88866"/>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000" b="1" dirty="0" smtClean="0">
                <a:solidFill>
                  <a:schemeClr val="bg1"/>
                </a:solidFill>
                <a:latin typeface="BrowalliaUPC" panose="020B0604020202020204" pitchFamily="34" charset="-34"/>
                <a:cs typeface="BrowalliaUPC" panose="020B0604020202020204" pitchFamily="34" charset="-34"/>
              </a:rPr>
              <a:t>มาตรฐานที่ควรให้ความสำคัญ</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216024" y="1701383"/>
            <a:ext cx="8748464" cy="4031873"/>
          </a:xfrm>
          <a:prstGeom prst="rect">
            <a:avLst/>
          </a:prstGeom>
          <a:noFill/>
        </p:spPr>
        <p:txBody>
          <a:bodyPr wrap="square" rtlCol="0">
            <a:spAutoFit/>
          </a:bodyPr>
          <a:lstStyle/>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I-1.2</a:t>
            </a:r>
            <a:r>
              <a:rPr lang="th-TH" sz="3200" dirty="0" smtClean="0">
                <a:latin typeface="BrowalliaUPC" panose="020B0604020202020204" pitchFamily="34" charset="-34"/>
                <a:cs typeface="BrowalliaUPC" panose="020B0604020202020204" pitchFamily="34" charset="-34"/>
              </a:rPr>
              <a:t> ก.</a:t>
            </a:r>
            <a:r>
              <a:rPr lang="en-US" sz="3200" dirty="0" smtClean="0">
                <a:latin typeface="BrowalliaUPC" panose="020B0604020202020204" pitchFamily="34" charset="-34"/>
                <a:cs typeface="BrowalliaUPC" panose="020B0604020202020204" pitchFamily="34" charset="-34"/>
              </a:rPr>
              <a:t>(3) </a:t>
            </a:r>
            <a:r>
              <a:rPr lang="th-TH" sz="3200" dirty="0" smtClean="0">
                <a:latin typeface="BrowalliaUPC" panose="020B0604020202020204" pitchFamily="34" charset="-34"/>
                <a:cs typeface="BrowalliaUPC" panose="020B0604020202020204" pitchFamily="34" charset="-34"/>
              </a:rPr>
              <a:t>การวาง</a:t>
            </a:r>
            <a:r>
              <a:rPr lang="th-TH" sz="3200" b="1" dirty="0" smtClean="0">
                <a:latin typeface="BrowalliaUPC" panose="020B0604020202020204" pitchFamily="34" charset="-34"/>
                <a:cs typeface="BrowalliaUPC" panose="020B0604020202020204" pitchFamily="34" charset="-34"/>
              </a:rPr>
              <a:t>ระบบกำกับดูแลทางคลินิก</a:t>
            </a:r>
            <a:r>
              <a:rPr lang="th-TH" sz="3200" dirty="0" smtClean="0">
                <a:latin typeface="BrowalliaUPC" panose="020B0604020202020204" pitchFamily="34" charset="-34"/>
                <a:cs typeface="BrowalliaUPC" panose="020B0604020202020204" pitchFamily="34" charset="-34"/>
              </a:rPr>
              <a:t> (</a:t>
            </a:r>
            <a:r>
              <a:rPr lang="en-US" sz="3200" dirty="0" smtClean="0">
                <a:latin typeface="BrowalliaUPC" panose="020B0604020202020204" pitchFamily="34" charset="-34"/>
                <a:cs typeface="BrowalliaUPC" panose="020B0604020202020204" pitchFamily="34" charset="-34"/>
              </a:rPr>
              <a:t>clinical governance</a:t>
            </a:r>
            <a:r>
              <a:rPr lang="th-TH" sz="3200" dirty="0" smtClean="0">
                <a:latin typeface="BrowalliaUPC" panose="020B0604020202020204" pitchFamily="34" charset="-34"/>
                <a:cs typeface="BrowalliaUPC" panose="020B0604020202020204" pitchFamily="34" charset="-34"/>
              </a:rPr>
              <a:t>)</a:t>
            </a:r>
            <a:endParaRPr lang="en-US"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I-1.2 </a:t>
            </a:r>
            <a:r>
              <a:rPr lang="th-TH" sz="3200" dirty="0" smtClean="0">
                <a:latin typeface="BrowalliaUPC" panose="020B0604020202020204" pitchFamily="34" charset="-34"/>
                <a:cs typeface="BrowalliaUPC" panose="020B0604020202020204" pitchFamily="34" charset="-34"/>
              </a:rPr>
              <a:t>ข.</a:t>
            </a:r>
            <a:r>
              <a:rPr lang="en-US" sz="3200" dirty="0" smtClean="0">
                <a:latin typeface="BrowalliaUPC" panose="020B0604020202020204" pitchFamily="34" charset="-34"/>
                <a:cs typeface="BrowalliaUPC" panose="020B0604020202020204" pitchFamily="34" charset="-34"/>
              </a:rPr>
              <a:t>(3) </a:t>
            </a:r>
            <a:r>
              <a:rPr lang="th-TH" sz="3200" dirty="0" smtClean="0">
                <a:latin typeface="BrowalliaUPC" panose="020B0604020202020204" pitchFamily="34" charset="-34"/>
                <a:cs typeface="BrowalliaUPC" panose="020B0604020202020204" pitchFamily="34" charset="-34"/>
              </a:rPr>
              <a:t>ประเด็นทาง</a:t>
            </a:r>
            <a:r>
              <a:rPr lang="th-TH" sz="3200" b="1" dirty="0" smtClean="0">
                <a:latin typeface="BrowalliaUPC" panose="020B0604020202020204" pitchFamily="34" charset="-34"/>
                <a:cs typeface="BrowalliaUPC" panose="020B0604020202020204" pitchFamily="34" charset="-34"/>
              </a:rPr>
              <a:t>จริยธรรม</a:t>
            </a:r>
            <a:r>
              <a:rPr lang="th-TH" sz="3200" dirty="0" smtClean="0">
                <a:latin typeface="BrowalliaUPC" panose="020B0604020202020204" pitchFamily="34" charset="-34"/>
                <a:cs typeface="BrowalliaUPC" panose="020B0604020202020204" pitchFamily="34" charset="-34"/>
              </a:rPr>
              <a:t>ที่ยากลำบากในการตัดสินใจ</a:t>
            </a:r>
            <a:endParaRPr lang="en-US"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I-4.2 </a:t>
            </a:r>
            <a:r>
              <a:rPr lang="th-TH" sz="3200" dirty="0" smtClean="0">
                <a:latin typeface="BrowalliaUPC" panose="020B0604020202020204" pitchFamily="34" charset="-34"/>
                <a:cs typeface="BrowalliaUPC" panose="020B0604020202020204" pitchFamily="34" charset="-34"/>
              </a:rPr>
              <a:t>ข.</a:t>
            </a:r>
            <a:r>
              <a:rPr lang="en-US" sz="3200" dirty="0" smtClean="0">
                <a:latin typeface="BrowalliaUPC" panose="020B0604020202020204" pitchFamily="34" charset="-34"/>
                <a:cs typeface="BrowalliaUPC" panose="020B0604020202020204" pitchFamily="34" charset="-34"/>
              </a:rPr>
              <a:t>(3) </a:t>
            </a:r>
            <a:r>
              <a:rPr lang="th-TH" sz="3200" dirty="0" smtClean="0">
                <a:latin typeface="BrowalliaUPC" panose="020B0604020202020204" pitchFamily="34" charset="-34"/>
                <a:cs typeface="BrowalliaUPC" panose="020B0604020202020204" pitchFamily="34" charset="-34"/>
              </a:rPr>
              <a:t>การส่งข้อมูลผู้ป่วยโดยใช้</a:t>
            </a:r>
            <a:r>
              <a:rPr lang="th-TH" sz="3200" b="1" dirty="0" smtClean="0">
                <a:latin typeface="BrowalliaUPC" panose="020B0604020202020204" pitchFamily="34" charset="-34"/>
                <a:cs typeface="BrowalliaUPC" panose="020B0604020202020204" pitchFamily="34" charset="-34"/>
              </a:rPr>
              <a:t>สื่อสังคมออนไลน์</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I-6.1 </a:t>
            </a:r>
            <a:r>
              <a:rPr lang="th-TH" sz="3200" dirty="0" smtClean="0">
                <a:latin typeface="BrowalliaUPC" panose="020B0604020202020204" pitchFamily="34" charset="-34"/>
                <a:cs typeface="BrowalliaUPC" panose="020B0604020202020204" pitchFamily="34" charset="-34"/>
              </a:rPr>
              <a:t>จ. การจัดการด้าน</a:t>
            </a:r>
            <a:r>
              <a:rPr lang="th-TH" sz="3200" b="1" dirty="0" smtClean="0">
                <a:latin typeface="BrowalliaUPC" panose="020B0604020202020204" pitchFamily="34" charset="-34"/>
                <a:cs typeface="BrowalliaUPC" panose="020B0604020202020204" pitchFamily="34" charset="-34"/>
              </a:rPr>
              <a:t>การเรียนการสอนทางคลินิก</a:t>
            </a:r>
          </a:p>
          <a:p>
            <a:pPr marL="571500" indent="-342900">
              <a:buFont typeface="Arial" panose="020B0604020202020204" pitchFamily="34" charset="0"/>
              <a:buChar char="•"/>
            </a:pPr>
            <a:r>
              <a:rPr lang="en-US" sz="3200" dirty="0">
                <a:latin typeface="BrowalliaUPC" panose="020B0604020202020204" pitchFamily="34" charset="-34"/>
                <a:cs typeface="BrowalliaUPC" panose="020B0604020202020204" pitchFamily="34" charset="-34"/>
              </a:rPr>
              <a:t>II-1.2 </a:t>
            </a:r>
            <a:r>
              <a:rPr lang="th-TH" sz="3200" b="1" dirty="0">
                <a:latin typeface="BrowalliaUPC" panose="020B0604020202020204" pitchFamily="34" charset="-34"/>
                <a:cs typeface="BrowalliaUPC" panose="020B0604020202020204" pitchFamily="34" charset="-34"/>
              </a:rPr>
              <a:t>การบริหารความเสี่ยง</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II-6.1 </a:t>
            </a:r>
            <a:r>
              <a:rPr lang="th-TH" sz="3200" dirty="0">
                <a:latin typeface="BrowalliaUPC" panose="020B0604020202020204" pitchFamily="34" charset="-34"/>
                <a:cs typeface="BrowalliaUPC" panose="020B0604020202020204" pitchFamily="34" charset="-34"/>
              </a:rPr>
              <a:t>ก.(5) แผนงาน</a:t>
            </a:r>
            <a:r>
              <a:rPr lang="th-TH" sz="3200" b="1" dirty="0">
                <a:latin typeface="BrowalliaUPC" panose="020B0604020202020204" pitchFamily="34" charset="-34"/>
                <a:cs typeface="BrowalliaUPC" panose="020B0604020202020204" pitchFamily="34" charset="-34"/>
              </a:rPr>
              <a:t>ใช้ยาสม</a:t>
            </a:r>
            <a:r>
              <a:rPr lang="th-TH" sz="3200" b="1" dirty="0" smtClean="0">
                <a:latin typeface="BrowalliaUPC" panose="020B0604020202020204" pitchFamily="34" charset="-34"/>
                <a:cs typeface="BrowalliaUPC" panose="020B0604020202020204" pitchFamily="34" charset="-34"/>
              </a:rPr>
              <a:t>เหตุผล</a:t>
            </a:r>
          </a:p>
          <a:p>
            <a:pPr marL="571500" indent="-342900">
              <a:buFont typeface="Arial" panose="020B0604020202020204" pitchFamily="34" charset="0"/>
              <a:buChar char="•"/>
            </a:pPr>
            <a:r>
              <a:rPr lang="th-TH" sz="3200" b="1" dirty="0" smtClean="0">
                <a:latin typeface="BrowalliaUPC" panose="020B0604020202020204" pitchFamily="34" charset="-34"/>
                <a:cs typeface="BrowalliaUPC" panose="020B0604020202020204" pitchFamily="34" charset="-34"/>
              </a:rPr>
              <a:t>มาตรฐานเกี่ยวกับ </a:t>
            </a:r>
            <a:r>
              <a:rPr lang="en-US" sz="3200" b="1" dirty="0" smtClean="0">
                <a:latin typeface="BrowalliaUPC" panose="020B0604020202020204" pitchFamily="34" charset="-34"/>
                <a:cs typeface="BrowalliaUPC" panose="020B0604020202020204" pitchFamily="34" charset="-34"/>
              </a:rPr>
              <a:t>Patient Safety Goals</a:t>
            </a:r>
            <a:endParaRPr lang="th-TH" sz="3200" b="1" dirty="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endParaRPr lang="th-TH" sz="3200" b="1"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1280654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2924944"/>
            <a:ext cx="5616624" cy="76944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4400" b="1" dirty="0" smtClean="0">
                <a:solidFill>
                  <a:schemeClr val="bg1"/>
                </a:solidFill>
                <a:latin typeface="BrowalliaUPC" panose="020B0604020202020204" pitchFamily="34" charset="-34"/>
                <a:cs typeface="BrowalliaUPC" panose="020B0604020202020204" pitchFamily="34" charset="-34"/>
              </a:rPr>
              <a:t>แนวทางการใช้มาตรฐาน </a:t>
            </a:r>
            <a:r>
              <a:rPr lang="en-US" sz="4400" b="1" dirty="0" smtClean="0">
                <a:solidFill>
                  <a:schemeClr val="bg1"/>
                </a:solidFill>
                <a:latin typeface="BrowalliaUPC" panose="020B0604020202020204" pitchFamily="34" charset="-34"/>
                <a:cs typeface="BrowalliaUPC" panose="020B0604020202020204" pitchFamily="34" charset="-34"/>
              </a:rPr>
              <a:t>HA</a:t>
            </a:r>
            <a:endParaRPr lang="th-TH" sz="4400" b="1" dirty="0" smtClean="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924143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4" name="Line 8"/>
          <p:cNvSpPr>
            <a:spLocks noChangeShapeType="1"/>
          </p:cNvSpPr>
          <p:nvPr/>
        </p:nvSpPr>
        <p:spPr bwMode="auto">
          <a:xfrm>
            <a:off x="8343900" y="6477000"/>
            <a:ext cx="304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BrowalliaUPC" panose="020B0604020202020204" pitchFamily="34" charset="-34"/>
              <a:cs typeface="BrowalliaUPC" panose="020B0604020202020204" pitchFamily="34" charset="-34"/>
            </a:endParaRPr>
          </a:p>
        </p:txBody>
      </p:sp>
      <p:sp>
        <p:nvSpPr>
          <p:cNvPr id="101387" name="Text Box 11"/>
          <p:cNvSpPr txBox="1">
            <a:spLocks noChangeArrowheads="1"/>
          </p:cNvSpPr>
          <p:nvPr/>
        </p:nvSpPr>
        <p:spPr bwMode="auto">
          <a:xfrm>
            <a:off x="427038" y="1310481"/>
            <a:ext cx="1358064" cy="584775"/>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h-TH" sz="3200" b="1" dirty="0">
                <a:solidFill>
                  <a:schemeClr val="bg1"/>
                </a:solidFill>
                <a:latin typeface="BrowalliaUPC" panose="020B0604020202020204" pitchFamily="34" charset="-34"/>
                <a:cs typeface="BrowalliaUPC" panose="020B0604020202020204" pitchFamily="34" charset="-34"/>
              </a:rPr>
              <a:t>เป้าหมาย</a:t>
            </a:r>
          </a:p>
        </p:txBody>
      </p:sp>
      <p:sp>
        <p:nvSpPr>
          <p:cNvPr id="101388" name="Text Box 12"/>
          <p:cNvSpPr txBox="1">
            <a:spLocks noChangeArrowheads="1"/>
          </p:cNvSpPr>
          <p:nvPr/>
        </p:nvSpPr>
        <p:spPr bwMode="auto">
          <a:xfrm>
            <a:off x="1889125" y="1124744"/>
            <a:ext cx="5487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h-TH" b="1" dirty="0">
                <a:latin typeface="BrowalliaUPC" panose="020B0604020202020204" pitchFamily="34" charset="-34"/>
                <a:cs typeface="BrowalliaUPC" panose="020B0604020202020204" pitchFamily="34" charset="-34"/>
              </a:rPr>
              <a:t>เป็นแนวทางในการออกแบบระบบงานที่เพมาะสม</a:t>
            </a:r>
          </a:p>
          <a:p>
            <a:r>
              <a:rPr lang="th-TH" b="1" dirty="0">
                <a:latin typeface="BrowalliaUPC" panose="020B0604020202020204" pitchFamily="34" charset="-34"/>
                <a:cs typeface="BrowalliaUPC" panose="020B0604020202020204" pitchFamily="34" charset="-34"/>
              </a:rPr>
              <a:t>ใช้ประเมินเพื่อหาโอกาสพัฒนา</a:t>
            </a:r>
          </a:p>
        </p:txBody>
      </p:sp>
      <p:sp>
        <p:nvSpPr>
          <p:cNvPr id="101389" name="Text Box 13"/>
          <p:cNvSpPr txBox="1">
            <a:spLocks noChangeArrowheads="1"/>
          </p:cNvSpPr>
          <p:nvPr/>
        </p:nvSpPr>
        <p:spPr bwMode="auto">
          <a:xfrm>
            <a:off x="427038" y="2316163"/>
            <a:ext cx="3892412" cy="584775"/>
          </a:xfrm>
          <a:prstGeom prst="rect">
            <a:avLst/>
          </a:prstGeom>
          <a:solidFill>
            <a:srgbClr val="99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h-TH" sz="3200" b="1">
                <a:solidFill>
                  <a:schemeClr val="bg1"/>
                </a:solidFill>
                <a:latin typeface="BrowalliaUPC" panose="020B0604020202020204" pitchFamily="34" charset="-34"/>
                <a:cs typeface="BrowalliaUPC" panose="020B0604020202020204" pitchFamily="34" charset="-34"/>
              </a:rPr>
              <a:t>สิ่งที่ต้องใช้ควบคู่กับมาตรฐาน</a:t>
            </a:r>
          </a:p>
        </p:txBody>
      </p:sp>
      <p:sp>
        <p:nvSpPr>
          <p:cNvPr id="101390" name="Text Box 14"/>
          <p:cNvSpPr txBox="1">
            <a:spLocks noChangeArrowheads="1"/>
          </p:cNvSpPr>
          <p:nvPr/>
        </p:nvSpPr>
        <p:spPr bwMode="auto">
          <a:xfrm>
            <a:off x="609600" y="3083966"/>
            <a:ext cx="8229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sz="2800">
                <a:solidFill>
                  <a:schemeClr val="tx1"/>
                </a:solidFill>
                <a:latin typeface="Arial" panose="020B0604020202020204" pitchFamily="34" charset="0"/>
                <a:cs typeface="Angsana New" panose="02020603050405020304" pitchFamily="18" charset="-34"/>
              </a:defRPr>
            </a:lvl1pPr>
            <a:lvl2pPr>
              <a:defRPr sz="2800">
                <a:solidFill>
                  <a:schemeClr val="tx1"/>
                </a:solidFill>
                <a:latin typeface="Arial" panose="020B0604020202020204" pitchFamily="34" charset="0"/>
                <a:cs typeface="Angsana New" panose="02020603050405020304" pitchFamily="18" charset="-34"/>
              </a:defRPr>
            </a:lvl2pPr>
            <a:lvl3pPr>
              <a:defRPr sz="2800">
                <a:solidFill>
                  <a:schemeClr val="tx1"/>
                </a:solidFill>
                <a:latin typeface="Arial" panose="020B0604020202020204" pitchFamily="34" charset="0"/>
                <a:cs typeface="Angsana New" panose="02020603050405020304" pitchFamily="18" charset="-34"/>
              </a:defRPr>
            </a:lvl3pPr>
            <a:lvl4pPr>
              <a:defRPr sz="2800">
                <a:solidFill>
                  <a:schemeClr val="tx1"/>
                </a:solidFill>
                <a:latin typeface="Arial" panose="020B0604020202020204" pitchFamily="34" charset="0"/>
                <a:cs typeface="Angsana New" panose="02020603050405020304" pitchFamily="18" charset="-34"/>
              </a:defRPr>
            </a:lvl4pPr>
            <a:lvl5pPr>
              <a:defRPr sz="2800">
                <a:solidFill>
                  <a:schemeClr val="tx1"/>
                </a:solidFill>
                <a:latin typeface="Arial" panose="020B0604020202020204" pitchFamily="34" charset="0"/>
                <a:cs typeface="Angsana New" panose="02020603050405020304" pitchFamily="18" charset="-34"/>
              </a:defRPr>
            </a:lvl5pPr>
            <a:lvl6pPr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fontAlgn="base">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r>
              <a:rPr lang="en-US" b="1" dirty="0">
                <a:latin typeface="BrowalliaUPC" panose="020B0604020202020204" pitchFamily="34" charset="-34"/>
                <a:cs typeface="BrowalliaUPC" panose="020B0604020202020204" pitchFamily="34" charset="-34"/>
              </a:rPr>
              <a:t>1</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 </a:t>
            </a:r>
            <a:r>
              <a:rPr lang="th-TH" b="1" dirty="0">
                <a:latin typeface="BrowalliaUPC" panose="020B0604020202020204" pitchFamily="34" charset="-34"/>
                <a:cs typeface="BrowalliaUPC" panose="020B0604020202020204" pitchFamily="34" charset="-34"/>
              </a:rPr>
              <a:t>การพิจารณาบริบทขององค์กรและหน่วยงาน  โดยเฉพาะอย่างยิ่ง ปัญหา ความท้าทาย และความเสี่ยง ที่สำคัญ</a:t>
            </a:r>
          </a:p>
          <a:p>
            <a:r>
              <a:rPr lang="en-US" b="1" dirty="0">
                <a:latin typeface="BrowalliaUPC" panose="020B0604020202020204" pitchFamily="34" charset="-34"/>
                <a:cs typeface="BrowalliaUPC" panose="020B0604020202020204" pitchFamily="34" charset="-34"/>
              </a:rPr>
              <a:t>2</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 </a:t>
            </a:r>
            <a:r>
              <a:rPr lang="th-TH" b="1" dirty="0">
                <a:latin typeface="BrowalliaUPC" panose="020B0604020202020204" pitchFamily="34" charset="-34"/>
                <a:cs typeface="BrowalliaUPC" panose="020B0604020202020204" pitchFamily="34" charset="-34"/>
              </a:rPr>
              <a:t>การใช้ค่านิยมและแนวคิดหลัก (</a:t>
            </a:r>
            <a:r>
              <a:rPr lang="en-US" b="1" dirty="0">
                <a:latin typeface="BrowalliaUPC" panose="020B0604020202020204" pitchFamily="34" charset="-34"/>
                <a:cs typeface="BrowalliaUPC" panose="020B0604020202020204" pitchFamily="34" charset="-34"/>
              </a:rPr>
              <a:t>Core Values &amp; Concepts</a:t>
            </a:r>
            <a:r>
              <a:rPr lang="th-TH" b="1" dirty="0">
                <a:latin typeface="BrowalliaUPC" panose="020B0604020202020204" pitchFamily="34" charset="-34"/>
                <a:cs typeface="BrowalliaUPC" panose="020B0604020202020204" pitchFamily="34" charset="-34"/>
              </a:rPr>
              <a:t>) ของการพัฒนาคุณภาพและการสร้างเสริมสุขภาพ</a:t>
            </a:r>
          </a:p>
          <a:p>
            <a:r>
              <a:rPr lang="en-US" b="1" dirty="0">
                <a:latin typeface="BrowalliaUPC" panose="020B0604020202020204" pitchFamily="34" charset="-34"/>
                <a:cs typeface="BrowalliaUPC" panose="020B0604020202020204" pitchFamily="34" charset="-34"/>
              </a:rPr>
              <a:t>3</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 </a:t>
            </a:r>
            <a:r>
              <a:rPr lang="th-TH" b="1" dirty="0">
                <a:latin typeface="BrowalliaUPC" panose="020B0604020202020204" pitchFamily="34" charset="-34"/>
                <a:cs typeface="BrowalliaUPC" panose="020B0604020202020204" pitchFamily="34" charset="-34"/>
              </a:rPr>
              <a:t>วงล้อการพัฒนาคุณภาพและการเรียนรู้ (</a:t>
            </a:r>
            <a:r>
              <a:rPr lang="en-US" b="1" dirty="0">
                <a:latin typeface="BrowalliaUPC" panose="020B0604020202020204" pitchFamily="34" charset="-34"/>
                <a:cs typeface="BrowalliaUPC" panose="020B0604020202020204" pitchFamily="34" charset="-34"/>
              </a:rPr>
              <a:t>Plan</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Do</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Study</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Act </a:t>
            </a:r>
            <a:r>
              <a:rPr lang="th-TH" b="1" dirty="0">
                <a:latin typeface="BrowalliaUPC" panose="020B0604020202020204" pitchFamily="34" charset="-34"/>
                <a:cs typeface="BrowalliaUPC" panose="020B0604020202020204" pitchFamily="34" charset="-34"/>
              </a:rPr>
              <a:t>หรือ </a:t>
            </a:r>
            <a:r>
              <a:rPr lang="en-US" b="1" dirty="0" smtClean="0">
                <a:latin typeface="BrowalliaUPC" panose="020B0604020202020204" pitchFamily="34" charset="-34"/>
                <a:cs typeface="BrowalliaUPC" panose="020B0604020202020204" pitchFamily="34" charset="-34"/>
              </a:rPr>
              <a:t>Design-Action-Learning-Improve </a:t>
            </a:r>
            <a:r>
              <a:rPr lang="th-TH" b="1" dirty="0" smtClean="0">
                <a:latin typeface="BrowalliaUPC" panose="020B0604020202020204" pitchFamily="34" charset="-34"/>
                <a:cs typeface="BrowalliaUPC" panose="020B0604020202020204" pitchFamily="34" charset="-34"/>
              </a:rPr>
              <a:t>หรือ </a:t>
            </a:r>
            <a:r>
              <a:rPr lang="en-US" b="1" dirty="0" smtClean="0">
                <a:latin typeface="BrowalliaUPC" panose="020B0604020202020204" pitchFamily="34" charset="-34"/>
                <a:cs typeface="BrowalliaUPC" panose="020B0604020202020204" pitchFamily="34" charset="-34"/>
              </a:rPr>
              <a:t>Purpose</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Process</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Performance</a:t>
            </a:r>
            <a:r>
              <a:rPr lang="th-TH" b="1" dirty="0">
                <a:latin typeface="BrowalliaUPC" panose="020B0604020202020204" pitchFamily="34" charset="-34"/>
                <a:cs typeface="BrowalliaUPC" panose="020B0604020202020204" pitchFamily="34" charset="-34"/>
              </a:rPr>
              <a:t>)</a:t>
            </a:r>
          </a:p>
          <a:p>
            <a:r>
              <a:rPr lang="en-US" b="1" dirty="0">
                <a:latin typeface="BrowalliaUPC" panose="020B0604020202020204" pitchFamily="34" charset="-34"/>
                <a:cs typeface="BrowalliaUPC" panose="020B0604020202020204" pitchFamily="34" charset="-34"/>
              </a:rPr>
              <a:t>4</a:t>
            </a:r>
            <a:r>
              <a:rPr lang="th-TH" b="1" dirty="0">
                <a:latin typeface="BrowalliaUPC" panose="020B0604020202020204" pitchFamily="34" charset="-34"/>
                <a:cs typeface="BrowalliaUPC" panose="020B0604020202020204" pitchFamily="34" charset="-34"/>
              </a:rPr>
              <a:t>)</a:t>
            </a:r>
            <a:r>
              <a:rPr lang="en-US" b="1" dirty="0">
                <a:latin typeface="BrowalliaUPC" panose="020B0604020202020204" pitchFamily="34" charset="-34"/>
                <a:cs typeface="BrowalliaUPC" panose="020B0604020202020204" pitchFamily="34" charset="-34"/>
              </a:rPr>
              <a:t> </a:t>
            </a:r>
            <a:r>
              <a:rPr lang="th-TH" b="1" dirty="0">
                <a:latin typeface="BrowalliaUPC" panose="020B0604020202020204" pitchFamily="34" charset="-34"/>
                <a:cs typeface="BrowalliaUPC" panose="020B0604020202020204" pitchFamily="34" charset="-34"/>
              </a:rPr>
              <a:t>แนวทางการประเมินระดับการปฏิบัติตามมาตรฐาน (</a:t>
            </a:r>
            <a:r>
              <a:rPr lang="en-US" b="1" dirty="0">
                <a:latin typeface="BrowalliaUPC" panose="020B0604020202020204" pitchFamily="34" charset="-34"/>
                <a:cs typeface="BrowalliaUPC" panose="020B0604020202020204" pitchFamily="34" charset="-34"/>
              </a:rPr>
              <a:t>Scoring Guideline</a:t>
            </a:r>
            <a:r>
              <a:rPr lang="th-TH" b="1" dirty="0">
                <a:latin typeface="BrowalliaUPC" panose="020B0604020202020204" pitchFamily="34" charset="-34"/>
                <a:cs typeface="BrowalliaUPC" panose="020B0604020202020204" pitchFamily="34" charset="-34"/>
              </a:rPr>
              <a:t>)</a:t>
            </a:r>
          </a:p>
        </p:txBody>
      </p:sp>
      <p:sp>
        <p:nvSpPr>
          <p:cNvPr id="17" name="TextBox 16"/>
          <p:cNvSpPr txBox="1"/>
          <p:nvPr/>
        </p:nvSpPr>
        <p:spPr>
          <a:xfrm>
            <a:off x="611560" y="260648"/>
            <a:ext cx="6359608"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3600" b="1" dirty="0" smtClean="0">
                <a:solidFill>
                  <a:schemeClr val="bg1"/>
                </a:solidFill>
                <a:latin typeface="BrowalliaUPC" panose="020B0604020202020204" pitchFamily="34" charset="-34"/>
                <a:cs typeface="BrowalliaUPC" panose="020B0604020202020204" pitchFamily="34" charset="-34"/>
              </a:rPr>
              <a:t>แนวทางการใช้มาตรฐาน </a:t>
            </a:r>
            <a:r>
              <a:rPr lang="en-US" sz="3600" b="1" dirty="0" smtClean="0">
                <a:solidFill>
                  <a:schemeClr val="bg1"/>
                </a:solidFill>
                <a:latin typeface="BrowalliaUPC" panose="020B0604020202020204" pitchFamily="34" charset="-34"/>
                <a:cs typeface="BrowalliaUPC" panose="020B0604020202020204" pitchFamily="34" charset="-34"/>
              </a:rPr>
              <a:t>HA</a:t>
            </a:r>
            <a:endParaRPr lang="en-US" sz="3600" b="1" dirty="0">
              <a:solidFill>
                <a:schemeClr val="bg1"/>
              </a:solidFill>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120338798"/>
      </p:ext>
    </p:extLst>
  </p:cSld>
  <p:clrMapOvr>
    <a:masterClrMapping/>
  </p:clrMapOvr>
  <p:transition advTm="19648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3"/>
          <p:cNvSpPr>
            <a:spLocks noChangeArrowheads="1"/>
          </p:cNvSpPr>
          <p:nvPr/>
        </p:nvSpPr>
        <p:spPr bwMode="auto">
          <a:xfrm>
            <a:off x="4739580" y="2392347"/>
            <a:ext cx="3429000" cy="2971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03" y="10800"/>
                </a:moveTo>
                <a:cubicBezTo>
                  <a:pt x="2403" y="15438"/>
                  <a:pt x="6162" y="19197"/>
                  <a:pt x="10800" y="19197"/>
                </a:cubicBezTo>
                <a:cubicBezTo>
                  <a:pt x="15438" y="19197"/>
                  <a:pt x="19197" y="15438"/>
                  <a:pt x="19197" y="10800"/>
                </a:cubicBezTo>
                <a:cubicBezTo>
                  <a:pt x="19197" y="6162"/>
                  <a:pt x="15438" y="2403"/>
                  <a:pt x="10800" y="2403"/>
                </a:cubicBezTo>
                <a:cubicBezTo>
                  <a:pt x="6162" y="2403"/>
                  <a:pt x="2403" y="6162"/>
                  <a:pt x="2403"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7109" name="Text Box 4"/>
          <p:cNvSpPr txBox="1">
            <a:spLocks noChangeArrowheads="1"/>
          </p:cNvSpPr>
          <p:nvPr/>
        </p:nvSpPr>
        <p:spPr bwMode="auto">
          <a:xfrm>
            <a:off x="4310955" y="3611547"/>
            <a:ext cx="1211263"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eaLnBrk="1" hangingPunct="1">
              <a:spcBef>
                <a:spcPct val="0"/>
              </a:spcBef>
              <a:buFontTx/>
              <a:buNone/>
            </a:pPr>
            <a:r>
              <a:rPr lang="en-US" sz="2800" b="1" dirty="0">
                <a:latin typeface="Times New Roman" panose="02020603050405020304" pitchFamily="18" charset="0"/>
                <a:cs typeface="Browallia New" panose="020B0604020202020204" pitchFamily="34" charset="-34"/>
              </a:rPr>
              <a:t>Design</a:t>
            </a:r>
          </a:p>
        </p:txBody>
      </p:sp>
      <p:sp>
        <p:nvSpPr>
          <p:cNvPr id="47110" name="Text Box 5"/>
          <p:cNvSpPr txBox="1">
            <a:spLocks noChangeArrowheads="1"/>
          </p:cNvSpPr>
          <p:nvPr/>
        </p:nvSpPr>
        <p:spPr bwMode="auto">
          <a:xfrm>
            <a:off x="5892105" y="2316147"/>
            <a:ext cx="1192213"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eaLnBrk="1" hangingPunct="1">
              <a:spcBef>
                <a:spcPct val="0"/>
              </a:spcBef>
              <a:buFontTx/>
              <a:buNone/>
            </a:pPr>
            <a:r>
              <a:rPr lang="en-US" sz="2800" b="1">
                <a:latin typeface="Times New Roman" panose="02020603050405020304" pitchFamily="18" charset="0"/>
                <a:cs typeface="Browallia New" panose="020B0604020202020204" pitchFamily="34" charset="-34"/>
              </a:rPr>
              <a:t>Action</a:t>
            </a:r>
          </a:p>
        </p:txBody>
      </p:sp>
      <p:sp>
        <p:nvSpPr>
          <p:cNvPr id="47111" name="Text Box 6"/>
          <p:cNvSpPr txBox="1">
            <a:spLocks noChangeArrowheads="1"/>
          </p:cNvSpPr>
          <p:nvPr/>
        </p:nvSpPr>
        <p:spPr bwMode="auto">
          <a:xfrm>
            <a:off x="7306568" y="3597260"/>
            <a:ext cx="1585912"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eaLnBrk="1" hangingPunct="1">
              <a:spcBef>
                <a:spcPct val="0"/>
              </a:spcBef>
              <a:buFontTx/>
              <a:buNone/>
            </a:pPr>
            <a:r>
              <a:rPr lang="en-US" sz="2800" b="1" dirty="0">
                <a:latin typeface="Times New Roman" panose="02020603050405020304" pitchFamily="18" charset="0"/>
                <a:cs typeface="Browallia New" panose="020B0604020202020204" pitchFamily="34" charset="-34"/>
              </a:rPr>
              <a:t>Learning</a:t>
            </a:r>
          </a:p>
        </p:txBody>
      </p:sp>
      <p:sp>
        <p:nvSpPr>
          <p:cNvPr id="47112" name="Text Box 7"/>
          <p:cNvSpPr txBox="1">
            <a:spLocks noChangeArrowheads="1"/>
          </p:cNvSpPr>
          <p:nvPr/>
        </p:nvSpPr>
        <p:spPr bwMode="auto">
          <a:xfrm>
            <a:off x="5746055" y="4906947"/>
            <a:ext cx="1487488"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eaLnBrk="1" hangingPunct="1">
              <a:spcBef>
                <a:spcPct val="0"/>
              </a:spcBef>
              <a:buFontTx/>
              <a:buNone/>
            </a:pPr>
            <a:r>
              <a:rPr lang="en-US" sz="2800" b="1">
                <a:latin typeface="Times New Roman" panose="02020603050405020304" pitchFamily="18" charset="0"/>
                <a:cs typeface="Browallia New" panose="020B0604020202020204" pitchFamily="34" charset="-34"/>
              </a:rPr>
              <a:t>Improve</a:t>
            </a:r>
          </a:p>
        </p:txBody>
      </p:sp>
      <p:sp>
        <p:nvSpPr>
          <p:cNvPr id="47113" name="AutoShape 8"/>
          <p:cNvSpPr>
            <a:spLocks noChangeArrowheads="1"/>
          </p:cNvSpPr>
          <p:nvPr/>
        </p:nvSpPr>
        <p:spPr bwMode="auto">
          <a:xfrm rot="-2537644">
            <a:off x="5125343" y="2632060"/>
            <a:ext cx="533400" cy="600075"/>
          </a:xfrm>
          <a:prstGeom prst="rightArrow">
            <a:avLst>
              <a:gd name="adj1" fmla="val 50000"/>
              <a:gd name="adj2" fmla="val 25000"/>
            </a:avLst>
          </a:prstGeom>
          <a:solidFill>
            <a:srgbClr val="FF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eaLnBrk="1" hangingPunct="1">
              <a:spcBef>
                <a:spcPct val="0"/>
              </a:spcBef>
              <a:buFontTx/>
              <a:buNone/>
            </a:pPr>
            <a:endParaRPr lang="en-US" sz="2800">
              <a:latin typeface="Arial" panose="020B0604020202020204" pitchFamily="34" charset="0"/>
              <a:cs typeface="Angsana New" panose="02020603050405020304" pitchFamily="18" charset="-34"/>
            </a:endParaRPr>
          </a:p>
        </p:txBody>
      </p:sp>
      <p:sp>
        <p:nvSpPr>
          <p:cNvPr id="47114" name="AutoShape 9"/>
          <p:cNvSpPr>
            <a:spLocks noChangeArrowheads="1"/>
          </p:cNvSpPr>
          <p:nvPr/>
        </p:nvSpPr>
        <p:spPr bwMode="auto">
          <a:xfrm rot="2588536">
            <a:off x="7317680" y="2701910"/>
            <a:ext cx="533400" cy="600075"/>
          </a:xfrm>
          <a:prstGeom prst="rightArrow">
            <a:avLst>
              <a:gd name="adj1" fmla="val 50000"/>
              <a:gd name="adj2" fmla="val 25000"/>
            </a:avLst>
          </a:prstGeom>
          <a:solidFill>
            <a:srgbClr val="FF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eaLnBrk="1" hangingPunct="1">
              <a:spcBef>
                <a:spcPct val="0"/>
              </a:spcBef>
              <a:buFontTx/>
              <a:buNone/>
            </a:pPr>
            <a:endParaRPr lang="en-US" sz="2800">
              <a:latin typeface="Arial" panose="020B0604020202020204" pitchFamily="34" charset="0"/>
              <a:cs typeface="Angsana New" panose="02020603050405020304" pitchFamily="18" charset="-34"/>
            </a:endParaRPr>
          </a:p>
        </p:txBody>
      </p:sp>
      <p:sp>
        <p:nvSpPr>
          <p:cNvPr id="47115" name="AutoShape 10"/>
          <p:cNvSpPr>
            <a:spLocks noChangeArrowheads="1"/>
          </p:cNvSpPr>
          <p:nvPr/>
        </p:nvSpPr>
        <p:spPr bwMode="auto">
          <a:xfrm rot="7840258">
            <a:off x="7393881" y="4383072"/>
            <a:ext cx="533400" cy="600075"/>
          </a:xfrm>
          <a:prstGeom prst="rightArrow">
            <a:avLst>
              <a:gd name="adj1" fmla="val 50000"/>
              <a:gd name="adj2" fmla="val 25000"/>
            </a:avLst>
          </a:prstGeom>
          <a:solidFill>
            <a:srgbClr val="FF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eaLnBrk="1" hangingPunct="1">
              <a:spcBef>
                <a:spcPct val="0"/>
              </a:spcBef>
              <a:buFontTx/>
              <a:buNone/>
            </a:pPr>
            <a:endParaRPr lang="en-US" sz="2800">
              <a:latin typeface="Arial" panose="020B0604020202020204" pitchFamily="34" charset="0"/>
              <a:cs typeface="Angsana New" panose="02020603050405020304" pitchFamily="18" charset="-34"/>
            </a:endParaRPr>
          </a:p>
        </p:txBody>
      </p:sp>
      <p:sp>
        <p:nvSpPr>
          <p:cNvPr id="47116" name="AutoShape 11"/>
          <p:cNvSpPr>
            <a:spLocks noChangeArrowheads="1"/>
          </p:cNvSpPr>
          <p:nvPr/>
        </p:nvSpPr>
        <p:spPr bwMode="auto">
          <a:xfrm rot="-8083623">
            <a:off x="4968181" y="4360847"/>
            <a:ext cx="533400" cy="600075"/>
          </a:xfrm>
          <a:prstGeom prst="rightArrow">
            <a:avLst>
              <a:gd name="adj1" fmla="val 50000"/>
              <a:gd name="adj2" fmla="val 25000"/>
            </a:avLst>
          </a:prstGeom>
          <a:solidFill>
            <a:srgbClr val="FF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eaLnBrk="1" hangingPunct="1">
              <a:spcBef>
                <a:spcPct val="0"/>
              </a:spcBef>
              <a:buFontTx/>
              <a:buNone/>
            </a:pPr>
            <a:endParaRPr lang="en-US" sz="2800">
              <a:latin typeface="Arial" panose="020B0604020202020204" pitchFamily="34" charset="0"/>
              <a:cs typeface="Angsana New" panose="02020603050405020304" pitchFamily="18" charset="-34"/>
            </a:endParaRPr>
          </a:p>
        </p:txBody>
      </p:sp>
      <p:sp>
        <p:nvSpPr>
          <p:cNvPr id="31" name="TextBox 30"/>
          <p:cNvSpPr txBox="1"/>
          <p:nvPr/>
        </p:nvSpPr>
        <p:spPr>
          <a:xfrm>
            <a:off x="251520" y="260648"/>
            <a:ext cx="6863664" cy="1118255"/>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lnSpc>
                <a:spcPts val="4000"/>
              </a:lnSpc>
              <a:defRPr/>
            </a:pPr>
            <a:r>
              <a:rPr lang="en-US" sz="3600" b="1" dirty="0" smtClean="0">
                <a:solidFill>
                  <a:schemeClr val="bg1"/>
                </a:solidFill>
                <a:latin typeface="Browallia New" pitchFamily="34" charset="-34"/>
                <a:cs typeface="FreesiaUPC" pitchFamily="34" charset="-34"/>
              </a:rPr>
              <a:t>3C- PDSA/DALI</a:t>
            </a:r>
          </a:p>
          <a:p>
            <a:pPr algn="ctr">
              <a:lnSpc>
                <a:spcPts val="4000"/>
              </a:lnSpc>
              <a:defRPr/>
            </a:pPr>
            <a:r>
              <a:rPr lang="th-TH" sz="3600" b="1" dirty="0" smtClean="0">
                <a:solidFill>
                  <a:schemeClr val="bg1"/>
                </a:solidFill>
                <a:latin typeface="Browallia New" pitchFamily="34" charset="-34"/>
                <a:cs typeface="FreesiaUPC" pitchFamily="34" charset="-34"/>
              </a:rPr>
              <a:t>ไหว้ฟ้า รู้ดิน ตั้งเป้า กางแผนที่ ออกเดินทาง</a:t>
            </a:r>
            <a:endParaRPr lang="en-US" sz="3600" b="1" dirty="0">
              <a:solidFill>
                <a:schemeClr val="bg1"/>
              </a:solidFill>
              <a:latin typeface="Browallia New" pitchFamily="34" charset="-34"/>
              <a:cs typeface="FreesiaUPC" pitchFamily="34" charset="-34"/>
            </a:endParaRPr>
          </a:p>
        </p:txBody>
      </p:sp>
      <p:sp>
        <p:nvSpPr>
          <p:cNvPr id="32" name="Text Box 12"/>
          <p:cNvSpPr txBox="1">
            <a:spLocks noChangeArrowheads="1"/>
          </p:cNvSpPr>
          <p:nvPr/>
        </p:nvSpPr>
        <p:spPr bwMode="auto">
          <a:xfrm>
            <a:off x="2592575" y="3636327"/>
            <a:ext cx="1261884" cy="46166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eaLnBrk="1" hangingPunct="1">
              <a:spcBef>
                <a:spcPct val="0"/>
              </a:spcBef>
              <a:buFontTx/>
              <a:buNone/>
            </a:pPr>
            <a:r>
              <a:rPr lang="en-US" sz="2400" b="1" dirty="0" smtClean="0">
                <a:latin typeface="Times New Roman" panose="02020603050405020304" pitchFamily="18" charset="0"/>
                <a:cs typeface="Angsana New" panose="02020603050405020304" pitchFamily="18" charset="-34"/>
              </a:rPr>
              <a:t>Purpose</a:t>
            </a:r>
            <a:endParaRPr lang="en-US" sz="2400" b="1" dirty="0">
              <a:latin typeface="Times New Roman" panose="02020603050405020304" pitchFamily="18" charset="0"/>
              <a:cs typeface="Angsana New" panose="02020603050405020304" pitchFamily="18" charset="-34"/>
            </a:endParaRPr>
          </a:p>
        </p:txBody>
      </p:sp>
      <p:sp>
        <p:nvSpPr>
          <p:cNvPr id="33" name="AutoShape 14"/>
          <p:cNvSpPr>
            <a:spLocks noChangeArrowheads="1"/>
          </p:cNvSpPr>
          <p:nvPr/>
        </p:nvSpPr>
        <p:spPr bwMode="auto">
          <a:xfrm>
            <a:off x="3979168" y="3687747"/>
            <a:ext cx="304800" cy="381000"/>
          </a:xfrm>
          <a:prstGeom prst="rightArrow">
            <a:avLst>
              <a:gd name="adj1" fmla="val 50000"/>
              <a:gd name="adj2" fmla="val 25000"/>
            </a:avLst>
          </a:prstGeom>
          <a:solidFill>
            <a:srgbClr val="FF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eaLnBrk="1" hangingPunct="1">
              <a:spcBef>
                <a:spcPct val="0"/>
              </a:spcBef>
              <a:buFontTx/>
              <a:buNone/>
            </a:pPr>
            <a:endParaRPr lang="en-US" sz="2800">
              <a:latin typeface="Arial" panose="020B0604020202020204" pitchFamily="34" charset="0"/>
              <a:cs typeface="Angsana New" panose="02020603050405020304" pitchFamily="18" charset="-34"/>
            </a:endParaRPr>
          </a:p>
        </p:txBody>
      </p:sp>
      <p:sp>
        <p:nvSpPr>
          <p:cNvPr id="16" name="Text Box 3"/>
          <p:cNvSpPr txBox="1">
            <a:spLocks noChangeArrowheads="1"/>
          </p:cNvSpPr>
          <p:nvPr/>
        </p:nvSpPr>
        <p:spPr bwMode="auto">
          <a:xfrm>
            <a:off x="623911" y="2334004"/>
            <a:ext cx="1512168" cy="73353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lnSpc>
                <a:spcPts val="2500"/>
              </a:lnSpc>
              <a:spcBef>
                <a:spcPct val="0"/>
              </a:spcBef>
              <a:buFontTx/>
              <a:buNone/>
            </a:pPr>
            <a:r>
              <a:rPr lang="en-US" altLang="en-US" sz="2800" b="1" dirty="0" smtClean="0">
                <a:solidFill>
                  <a:schemeClr val="bg1"/>
                </a:solidFill>
                <a:latin typeface="Browallia New" panose="020B0604020202020204" pitchFamily="34" charset="-34"/>
                <a:cs typeface="Browallia New" panose="020B0604020202020204" pitchFamily="34" charset="-34"/>
              </a:rPr>
              <a:t>Concepts </a:t>
            </a:r>
            <a:endParaRPr lang="th-TH" altLang="en-US" sz="2800" b="1" dirty="0" smtClean="0">
              <a:solidFill>
                <a:schemeClr val="bg1"/>
              </a:solidFill>
              <a:latin typeface="Browallia New" panose="020B0604020202020204" pitchFamily="34" charset="-34"/>
              <a:cs typeface="Browallia New" panose="020B0604020202020204" pitchFamily="34" charset="-34"/>
            </a:endParaRPr>
          </a:p>
          <a:p>
            <a:pPr algn="ctr">
              <a:lnSpc>
                <a:spcPts val="2500"/>
              </a:lnSpc>
              <a:spcBef>
                <a:spcPct val="0"/>
              </a:spcBef>
              <a:buFontTx/>
              <a:buNone/>
            </a:pPr>
            <a:r>
              <a:rPr lang="th-TH" altLang="en-US" sz="2800" b="1" dirty="0" smtClean="0">
                <a:solidFill>
                  <a:schemeClr val="bg1"/>
                </a:solidFill>
                <a:latin typeface="Browallia New" panose="020B0604020202020204" pitchFamily="34" charset="-34"/>
                <a:cs typeface="Browallia New" panose="020B0604020202020204" pitchFamily="34" charset="-34"/>
              </a:rPr>
              <a:t>รู้หลัก</a:t>
            </a:r>
            <a:endParaRPr lang="th-TH" altLang="en-US" sz="2800" b="1" dirty="0">
              <a:solidFill>
                <a:schemeClr val="bg1"/>
              </a:solidFill>
              <a:latin typeface="Browallia New" panose="020B0604020202020204" pitchFamily="34" charset="-34"/>
              <a:cs typeface="Browallia New" panose="020B0604020202020204" pitchFamily="34" charset="-34"/>
            </a:endParaRPr>
          </a:p>
        </p:txBody>
      </p:sp>
      <p:sp>
        <p:nvSpPr>
          <p:cNvPr id="17" name="Text Box 3"/>
          <p:cNvSpPr txBox="1">
            <a:spLocks noChangeArrowheads="1"/>
          </p:cNvSpPr>
          <p:nvPr/>
        </p:nvSpPr>
        <p:spPr bwMode="auto">
          <a:xfrm>
            <a:off x="638161" y="3490049"/>
            <a:ext cx="1512168" cy="73353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lnSpc>
                <a:spcPts val="2500"/>
              </a:lnSpc>
              <a:spcBef>
                <a:spcPct val="0"/>
              </a:spcBef>
              <a:buFontTx/>
              <a:buNone/>
            </a:pPr>
            <a:r>
              <a:rPr lang="en-US" altLang="en-US" sz="2800" b="1" dirty="0" smtClean="0">
                <a:solidFill>
                  <a:schemeClr val="bg1"/>
                </a:solidFill>
                <a:latin typeface="Browallia New" panose="020B0604020202020204" pitchFamily="34" charset="-34"/>
                <a:cs typeface="Browallia New" panose="020B0604020202020204" pitchFamily="34" charset="-34"/>
              </a:rPr>
              <a:t>Context </a:t>
            </a:r>
            <a:r>
              <a:rPr lang="th-TH" altLang="en-US" sz="2800" b="1" dirty="0" smtClean="0">
                <a:solidFill>
                  <a:schemeClr val="bg1"/>
                </a:solidFill>
                <a:latin typeface="Browallia New" panose="020B0604020202020204" pitchFamily="34" charset="-34"/>
                <a:cs typeface="Browallia New" panose="020B0604020202020204" pitchFamily="34" charset="-34"/>
              </a:rPr>
              <a:t>   </a:t>
            </a:r>
          </a:p>
          <a:p>
            <a:pPr algn="ctr">
              <a:lnSpc>
                <a:spcPts val="2500"/>
              </a:lnSpc>
              <a:spcBef>
                <a:spcPct val="0"/>
              </a:spcBef>
              <a:buFontTx/>
              <a:buNone/>
            </a:pPr>
            <a:r>
              <a:rPr lang="th-TH" altLang="en-US" sz="2800" b="1" dirty="0" smtClean="0">
                <a:solidFill>
                  <a:schemeClr val="bg1"/>
                </a:solidFill>
                <a:latin typeface="Browallia New" panose="020B0604020202020204" pitchFamily="34" charset="-34"/>
                <a:cs typeface="Browallia New" panose="020B0604020202020204" pitchFamily="34" charset="-34"/>
              </a:rPr>
              <a:t>รู้โจทย์</a:t>
            </a:r>
            <a:endParaRPr lang="th-TH" altLang="en-US" sz="2800" b="1" dirty="0">
              <a:solidFill>
                <a:schemeClr val="bg1"/>
              </a:solidFill>
              <a:latin typeface="Browallia New" panose="020B0604020202020204" pitchFamily="34" charset="-34"/>
              <a:cs typeface="Browallia New" panose="020B0604020202020204" pitchFamily="34" charset="-34"/>
            </a:endParaRPr>
          </a:p>
        </p:txBody>
      </p:sp>
      <p:sp>
        <p:nvSpPr>
          <p:cNvPr id="18" name="Text Box 3"/>
          <p:cNvSpPr txBox="1">
            <a:spLocks noChangeArrowheads="1"/>
          </p:cNvSpPr>
          <p:nvPr/>
        </p:nvSpPr>
        <p:spPr bwMode="auto">
          <a:xfrm>
            <a:off x="623911" y="4650393"/>
            <a:ext cx="1512168" cy="73353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lnSpc>
                <a:spcPts val="2500"/>
              </a:lnSpc>
              <a:spcBef>
                <a:spcPct val="0"/>
              </a:spcBef>
              <a:buFontTx/>
              <a:buNone/>
            </a:pPr>
            <a:r>
              <a:rPr lang="en-US" altLang="en-US" sz="2800" b="1" dirty="0" smtClean="0">
                <a:solidFill>
                  <a:schemeClr val="bg1"/>
                </a:solidFill>
                <a:latin typeface="Browallia New" panose="020B0604020202020204" pitchFamily="34" charset="-34"/>
                <a:cs typeface="Browallia New" panose="020B0604020202020204" pitchFamily="34" charset="-34"/>
              </a:rPr>
              <a:t>Criteria </a:t>
            </a:r>
            <a:r>
              <a:rPr lang="th-TH" altLang="en-US" sz="2800" b="1" dirty="0" smtClean="0">
                <a:solidFill>
                  <a:schemeClr val="bg1"/>
                </a:solidFill>
                <a:latin typeface="Browallia New" panose="020B0604020202020204" pitchFamily="34" charset="-34"/>
                <a:cs typeface="Browallia New" panose="020B0604020202020204" pitchFamily="34" charset="-34"/>
              </a:rPr>
              <a:t>    </a:t>
            </a:r>
          </a:p>
          <a:p>
            <a:pPr algn="ctr">
              <a:lnSpc>
                <a:spcPts val="2500"/>
              </a:lnSpc>
              <a:spcBef>
                <a:spcPct val="0"/>
              </a:spcBef>
              <a:buFontTx/>
              <a:buNone/>
            </a:pPr>
            <a:r>
              <a:rPr lang="th-TH" altLang="en-US" sz="2800" b="1" dirty="0" smtClean="0">
                <a:solidFill>
                  <a:schemeClr val="bg1"/>
                </a:solidFill>
                <a:latin typeface="Browallia New" panose="020B0604020202020204" pitchFamily="34" charset="-34"/>
                <a:cs typeface="Browallia New" panose="020B0604020202020204" pitchFamily="34" charset="-34"/>
              </a:rPr>
              <a:t>รู้เกณฑ์</a:t>
            </a:r>
            <a:endParaRPr lang="th-TH" altLang="en-US" sz="2800" b="1" dirty="0">
              <a:solidFill>
                <a:schemeClr val="bg1"/>
              </a:solidFill>
              <a:latin typeface="Browallia New" panose="020B0604020202020204" pitchFamily="34" charset="-34"/>
              <a:cs typeface="Browallia New" panose="020B0604020202020204" pitchFamily="34" charset="-34"/>
            </a:endParaRPr>
          </a:p>
        </p:txBody>
      </p:sp>
      <p:cxnSp>
        <p:nvCxnSpPr>
          <p:cNvPr id="3" name="Elbow Connector 2"/>
          <p:cNvCxnSpPr>
            <a:stCxn id="16" idx="3"/>
            <a:endCxn id="32" idx="1"/>
          </p:cNvCxnSpPr>
          <p:nvPr/>
        </p:nvCxnSpPr>
        <p:spPr>
          <a:xfrm>
            <a:off x="2136079" y="2700771"/>
            <a:ext cx="456496" cy="1166389"/>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5"/>
          <p:cNvCxnSpPr>
            <a:stCxn id="18" idx="3"/>
            <a:endCxn id="32" idx="1"/>
          </p:cNvCxnSpPr>
          <p:nvPr/>
        </p:nvCxnSpPr>
        <p:spPr>
          <a:xfrm flipV="1">
            <a:off x="2136079" y="3867160"/>
            <a:ext cx="456496" cy="115000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7" idx="3"/>
            <a:endCxn id="32" idx="1"/>
          </p:cNvCxnSpPr>
          <p:nvPr/>
        </p:nvCxnSpPr>
        <p:spPr>
          <a:xfrm>
            <a:off x="2150329" y="3856816"/>
            <a:ext cx="442246" cy="103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9592" y="1825660"/>
            <a:ext cx="923651" cy="523220"/>
          </a:xfrm>
          <a:prstGeom prst="rect">
            <a:avLst/>
          </a:prstGeom>
          <a:noFill/>
        </p:spPr>
        <p:txBody>
          <a:bodyPr wrap="none" rtlCol="0">
            <a:spAutoFit/>
          </a:bodyPr>
          <a:lstStyle/>
          <a:p>
            <a:r>
              <a:rPr lang="th-TH" b="1" dirty="0" smtClean="0">
                <a:latin typeface="Browallia New" panose="020B0604020202020204" pitchFamily="34" charset="-34"/>
                <a:cs typeface="Browallia New" panose="020B0604020202020204" pitchFamily="34" charset="-34"/>
              </a:rPr>
              <a:t>ไหว้ฟ้า</a:t>
            </a:r>
            <a:endParaRPr lang="en-US" b="1" dirty="0">
              <a:latin typeface="Browallia New" panose="020B0604020202020204" pitchFamily="34" charset="-34"/>
              <a:cs typeface="Browallia New" panose="020B0604020202020204" pitchFamily="34" charset="-34"/>
            </a:endParaRPr>
          </a:p>
        </p:txBody>
      </p:sp>
      <p:sp>
        <p:nvSpPr>
          <p:cNvPr id="26" name="TextBox 25"/>
          <p:cNvSpPr txBox="1"/>
          <p:nvPr/>
        </p:nvSpPr>
        <p:spPr>
          <a:xfrm>
            <a:off x="70900" y="3606696"/>
            <a:ext cx="667170" cy="523220"/>
          </a:xfrm>
          <a:prstGeom prst="rect">
            <a:avLst/>
          </a:prstGeom>
          <a:noFill/>
        </p:spPr>
        <p:txBody>
          <a:bodyPr wrap="none" rtlCol="0">
            <a:spAutoFit/>
          </a:bodyPr>
          <a:lstStyle/>
          <a:p>
            <a:r>
              <a:rPr lang="th-TH" b="1" dirty="0" smtClean="0">
                <a:latin typeface="Browallia New" panose="020B0604020202020204" pitchFamily="34" charset="-34"/>
                <a:cs typeface="Browallia New" panose="020B0604020202020204" pitchFamily="34" charset="-34"/>
              </a:rPr>
              <a:t>รู้ดิน</a:t>
            </a:r>
            <a:endParaRPr lang="en-US" b="1" dirty="0">
              <a:latin typeface="Browallia New" panose="020B0604020202020204" pitchFamily="34" charset="-34"/>
              <a:cs typeface="Browallia New" panose="020B0604020202020204" pitchFamily="34" charset="-34"/>
            </a:endParaRPr>
          </a:p>
        </p:txBody>
      </p:sp>
      <p:sp>
        <p:nvSpPr>
          <p:cNvPr id="27" name="TextBox 26"/>
          <p:cNvSpPr txBox="1"/>
          <p:nvPr/>
        </p:nvSpPr>
        <p:spPr>
          <a:xfrm>
            <a:off x="789963" y="5426060"/>
            <a:ext cx="1277914" cy="523220"/>
          </a:xfrm>
          <a:prstGeom prst="rect">
            <a:avLst/>
          </a:prstGeom>
          <a:noFill/>
        </p:spPr>
        <p:txBody>
          <a:bodyPr wrap="none" rtlCol="0">
            <a:spAutoFit/>
          </a:bodyPr>
          <a:lstStyle/>
          <a:p>
            <a:r>
              <a:rPr lang="th-TH" b="1" dirty="0" smtClean="0">
                <a:latin typeface="Browallia New" panose="020B0604020202020204" pitchFamily="34" charset="-34"/>
                <a:cs typeface="Browallia New" panose="020B0604020202020204" pitchFamily="34" charset="-34"/>
              </a:rPr>
              <a:t>กางแผนที่</a:t>
            </a:r>
            <a:endParaRPr lang="en-US" b="1" dirty="0">
              <a:latin typeface="Browallia New" panose="020B0604020202020204" pitchFamily="34" charset="-34"/>
              <a:cs typeface="Browallia New" panose="020B0604020202020204" pitchFamily="34" charset="-34"/>
            </a:endParaRPr>
          </a:p>
        </p:txBody>
      </p:sp>
      <p:sp>
        <p:nvSpPr>
          <p:cNvPr id="28" name="TextBox 27"/>
          <p:cNvSpPr txBox="1"/>
          <p:nvPr/>
        </p:nvSpPr>
        <p:spPr>
          <a:xfrm>
            <a:off x="5724128" y="3681184"/>
            <a:ext cx="1537600" cy="523220"/>
          </a:xfrm>
          <a:prstGeom prst="rect">
            <a:avLst/>
          </a:prstGeom>
          <a:noFill/>
        </p:spPr>
        <p:txBody>
          <a:bodyPr wrap="none" rtlCol="0">
            <a:spAutoFit/>
          </a:bodyPr>
          <a:lstStyle/>
          <a:p>
            <a:r>
              <a:rPr lang="th-TH" b="1" dirty="0" smtClean="0">
                <a:latin typeface="Browallia New" panose="020B0604020202020204" pitchFamily="34" charset="-34"/>
                <a:cs typeface="Browallia New" panose="020B0604020202020204" pitchFamily="34" charset="-34"/>
              </a:rPr>
              <a:t>ออกเดินทาง</a:t>
            </a:r>
            <a:endParaRPr lang="en-US" b="1" dirty="0">
              <a:latin typeface="Browallia New" panose="020B0604020202020204" pitchFamily="34" charset="-34"/>
              <a:cs typeface="Browallia New" panose="020B0604020202020204" pitchFamily="34" charset="-34"/>
            </a:endParaRPr>
          </a:p>
        </p:txBody>
      </p:sp>
      <p:sp>
        <p:nvSpPr>
          <p:cNvPr id="29" name="TextBox 28"/>
          <p:cNvSpPr txBox="1"/>
          <p:nvPr/>
        </p:nvSpPr>
        <p:spPr>
          <a:xfrm>
            <a:off x="2819647" y="3174648"/>
            <a:ext cx="872355" cy="523220"/>
          </a:xfrm>
          <a:prstGeom prst="rect">
            <a:avLst/>
          </a:prstGeom>
          <a:noFill/>
        </p:spPr>
        <p:txBody>
          <a:bodyPr wrap="none" rtlCol="0">
            <a:spAutoFit/>
          </a:bodyPr>
          <a:lstStyle/>
          <a:p>
            <a:r>
              <a:rPr lang="th-TH" b="1" dirty="0" smtClean="0">
                <a:latin typeface="Browallia New" panose="020B0604020202020204" pitchFamily="34" charset="-34"/>
                <a:cs typeface="Browallia New" panose="020B0604020202020204" pitchFamily="34" charset="-34"/>
              </a:rPr>
              <a:t>ตั้งเป้า</a:t>
            </a:r>
            <a:endParaRPr lang="en-US" b="1"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187411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9" grpId="0"/>
      <p:bldP spid="26" grpId="0"/>
      <p:bldP spid="27" grpId="0"/>
      <p:bldP spid="28" grpId="0"/>
      <p:bldP spid="2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algn="ctr">
              <a:defRPr/>
            </a:pPr>
            <a:r>
              <a:rPr lang="th-TH" sz="4000" b="1" dirty="0" smtClean="0">
                <a:solidFill>
                  <a:schemeClr val="bg1"/>
                </a:solidFill>
                <a:latin typeface="Browallia New" pitchFamily="34" charset="-34"/>
                <a:cs typeface="FreesiaUPC" pitchFamily="34" charset="-34"/>
              </a:rPr>
              <a:t>ประยุกต์ใช้ </a:t>
            </a:r>
            <a:r>
              <a:rPr lang="en-US" sz="4000" b="1" dirty="0" smtClean="0">
                <a:solidFill>
                  <a:schemeClr val="bg1"/>
                </a:solidFill>
                <a:latin typeface="Browallia New" pitchFamily="34" charset="-34"/>
                <a:cs typeface="FreesiaUPC" pitchFamily="34" charset="-34"/>
              </a:rPr>
              <a:t>3C-PDSA </a:t>
            </a:r>
            <a:r>
              <a:rPr lang="th-TH" sz="4000" b="1" dirty="0" smtClean="0">
                <a:solidFill>
                  <a:schemeClr val="bg1"/>
                </a:solidFill>
                <a:latin typeface="Browallia New" pitchFamily="34" charset="-34"/>
                <a:cs typeface="FreesiaUPC" pitchFamily="34" charset="-34"/>
              </a:rPr>
              <a:t>ในชีวิตจริง</a:t>
            </a:r>
            <a:endParaRPr lang="en-US" sz="4000" b="1" dirty="0">
              <a:solidFill>
                <a:schemeClr val="bg1"/>
              </a:solidFill>
              <a:latin typeface="Browallia New" pitchFamily="34" charset="-34"/>
              <a:cs typeface="FreesiaUPC" pitchFamily="34" charset="-34"/>
            </a:endParaRPr>
          </a:p>
        </p:txBody>
      </p:sp>
      <p:sp>
        <p:nvSpPr>
          <p:cNvPr id="3" name="TextBox 2"/>
          <p:cNvSpPr txBox="1"/>
          <p:nvPr/>
        </p:nvSpPr>
        <p:spPr>
          <a:xfrm>
            <a:off x="251520" y="883741"/>
            <a:ext cx="8712968" cy="6001643"/>
          </a:xfrm>
          <a:prstGeom prst="rect">
            <a:avLst/>
          </a:prstGeom>
          <a:noFill/>
        </p:spPr>
        <p:txBody>
          <a:bodyPr wrap="square" rtlCol="0">
            <a:spAutoFit/>
          </a:bodyPr>
          <a:lstStyle/>
          <a:p>
            <a:pPr marL="365125" indent="-365125"/>
            <a:r>
              <a:rPr lang="en-US" sz="3200" b="1" dirty="0">
                <a:solidFill>
                  <a:srgbClr val="0033CC"/>
                </a:solidFill>
                <a:latin typeface="BrowalliaUPC" panose="020B0604020202020204" pitchFamily="34" charset="-34"/>
                <a:cs typeface="BrowalliaUPC" panose="020B0604020202020204" pitchFamily="34" charset="-34"/>
              </a:rPr>
              <a:t>1</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b="1" dirty="0" smtClean="0">
                <a:solidFill>
                  <a:srgbClr val="0033CC"/>
                </a:solidFill>
                <a:latin typeface="BrowalliaUPC" panose="020B0604020202020204" pitchFamily="34" charset="-34"/>
                <a:cs typeface="BrowalliaUPC" panose="020B0604020202020204" pitchFamily="34" charset="-34"/>
              </a:rPr>
              <a:t>ถอดรหัสมาตรฐาน </a:t>
            </a:r>
            <a:r>
              <a:rPr lang="th-TH" sz="3200" dirty="0" smtClean="0">
                <a:latin typeface="BrowalliaUPC" panose="020B0604020202020204" pitchFamily="34" charset="-34"/>
                <a:cs typeface="BrowalliaUPC" panose="020B0604020202020204" pitchFamily="34" charset="-34"/>
              </a:rPr>
              <a:t>เป้าหมาย คุณค่า ใครได้ ใครทำ ต้องทำอะไร</a:t>
            </a:r>
          </a:p>
          <a:p>
            <a:pPr marL="365125" indent="-365125"/>
            <a:r>
              <a:rPr lang="en-US" sz="3200" b="1" dirty="0">
                <a:solidFill>
                  <a:srgbClr val="0033CC"/>
                </a:solidFill>
                <a:latin typeface="BrowalliaUPC" panose="020B0604020202020204" pitchFamily="34" charset="-34"/>
                <a:cs typeface="BrowalliaUPC" panose="020B0604020202020204" pitchFamily="34" charset="-34"/>
              </a:rPr>
              <a:t>2</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b="1" dirty="0" smtClean="0">
                <a:solidFill>
                  <a:srgbClr val="0033CC"/>
                </a:solidFill>
                <a:latin typeface="BrowalliaUPC" panose="020B0604020202020204" pitchFamily="34" charset="-34"/>
                <a:cs typeface="BrowalliaUPC" panose="020B0604020202020204" pitchFamily="34" charset="-34"/>
              </a:rPr>
              <a:t>รับรู้</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รู้สถานการณ์จากของจริง จากคำพูดของผู้ป่วย</a:t>
            </a: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3. </a:t>
            </a:r>
            <a:r>
              <a:rPr lang="th-TH" sz="3200" b="1" dirty="0" smtClean="0">
                <a:solidFill>
                  <a:srgbClr val="0033CC"/>
                </a:solidFill>
                <a:latin typeface="BrowalliaUPC" panose="020B0604020202020204" pitchFamily="34" charset="-34"/>
                <a:cs typeface="BrowalliaUPC" panose="020B0604020202020204" pitchFamily="34" charset="-34"/>
              </a:rPr>
              <a:t>วิเคราะห์</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เก็บข้อมูล ใช้ข้อมูลที่มีอยู่ หาความหมายจากข้อมูล จัดลำดับความสำคัญของสิ่งที่ต้องทำ</a:t>
            </a:r>
            <a:endParaRPr lang="th-TH" sz="3200" dirty="0">
              <a:latin typeface="BrowalliaUPC" panose="020B0604020202020204" pitchFamily="34" charset="-34"/>
              <a:cs typeface="BrowalliaUPC" panose="020B0604020202020204" pitchFamily="34" charset="-34"/>
            </a:endParaRPr>
          </a:p>
          <a:p>
            <a:pPr marL="365125" indent="-365125"/>
            <a:r>
              <a:rPr lang="en-US" sz="3200" b="1" dirty="0">
                <a:solidFill>
                  <a:srgbClr val="0033CC"/>
                </a:solidFill>
                <a:latin typeface="BrowalliaUPC" panose="020B0604020202020204" pitchFamily="34" charset="-34"/>
                <a:cs typeface="BrowalliaUPC" panose="020B0604020202020204" pitchFamily="34" charset="-34"/>
              </a:rPr>
              <a:t>4</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b="1" dirty="0" smtClean="0">
                <a:solidFill>
                  <a:srgbClr val="0033CC"/>
                </a:solidFill>
                <a:latin typeface="BrowalliaUPC" panose="020B0604020202020204" pitchFamily="34" charset="-34"/>
                <a:cs typeface="BrowalliaUPC" panose="020B0604020202020204" pitchFamily="34" charset="-34"/>
              </a:rPr>
              <a:t>ตั้งเป้า</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วาดภาพให้ชัดว่าอยากเห็นอะไร เปลี่ยน </a:t>
            </a:r>
            <a:r>
              <a:rPr lang="en-US" sz="3200" dirty="0" smtClean="0">
                <a:latin typeface="BrowalliaUPC" panose="020B0604020202020204" pitchFamily="34" charset="-34"/>
                <a:cs typeface="BrowalliaUPC" panose="020B0604020202020204" pitchFamily="34" charset="-34"/>
              </a:rPr>
              <a:t>concept </a:t>
            </a:r>
            <a:r>
              <a:rPr lang="th-TH" sz="3200" dirty="0" smtClean="0">
                <a:latin typeface="BrowalliaUPC" panose="020B0604020202020204" pitchFamily="34" charset="-34"/>
                <a:cs typeface="BrowalliaUPC" panose="020B0604020202020204" pitchFamily="34" charset="-34"/>
              </a:rPr>
              <a:t>เป็นตัววัด</a:t>
            </a: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5. </a:t>
            </a:r>
            <a:r>
              <a:rPr lang="th-TH" sz="3200" b="1" dirty="0" smtClean="0">
                <a:solidFill>
                  <a:srgbClr val="0033CC"/>
                </a:solidFill>
                <a:latin typeface="BrowalliaUPC" panose="020B0604020202020204" pitchFamily="34" charset="-34"/>
                <a:cs typeface="BrowalliaUPC" panose="020B0604020202020204" pitchFamily="34" charset="-34"/>
              </a:rPr>
              <a:t>เฝ้าดู </a:t>
            </a:r>
            <a:r>
              <a:rPr lang="th-TH" sz="3200" dirty="0" smtClean="0">
                <a:latin typeface="BrowalliaUPC" panose="020B0604020202020204" pitchFamily="34" charset="-34"/>
                <a:cs typeface="BrowalliaUPC" panose="020B0604020202020204" pitchFamily="34" charset="-34"/>
              </a:rPr>
              <a:t>หา </a:t>
            </a:r>
            <a:r>
              <a:rPr lang="en-US" sz="3200" dirty="0" smtClean="0">
                <a:latin typeface="BrowalliaUPC" panose="020B0604020202020204" pitchFamily="34" charset="-34"/>
                <a:cs typeface="BrowalliaUPC" panose="020B0604020202020204" pitchFamily="34" charset="-34"/>
              </a:rPr>
              <a:t>baseline </a:t>
            </a:r>
            <a:r>
              <a:rPr lang="th-TH" sz="3200" dirty="0" smtClean="0">
                <a:latin typeface="BrowalliaUPC" panose="020B0604020202020204" pitchFamily="34" charset="-34"/>
                <a:cs typeface="BrowalliaUPC" panose="020B0604020202020204" pitchFamily="34" charset="-34"/>
              </a:rPr>
              <a:t>ของตัววัดที่กำหนด แล้วติดตามต่อเนื่อง</a:t>
            </a: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6. </a:t>
            </a:r>
            <a:r>
              <a:rPr lang="th-TH" sz="3200" b="1" dirty="0" smtClean="0">
                <a:solidFill>
                  <a:srgbClr val="0033CC"/>
                </a:solidFill>
                <a:latin typeface="BrowalliaUPC" panose="020B0604020202020204" pitchFamily="34" charset="-34"/>
                <a:cs typeface="BrowalliaUPC" panose="020B0604020202020204" pitchFamily="34" charset="-34"/>
              </a:rPr>
              <a:t>ออกแบบ</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ใช้แนวคิด </a:t>
            </a:r>
            <a:r>
              <a:rPr lang="en-US" sz="3200" dirty="0" smtClean="0">
                <a:latin typeface="BrowalliaUPC" panose="020B0604020202020204" pitchFamily="34" charset="-34"/>
                <a:cs typeface="BrowalliaUPC" panose="020B0604020202020204" pitchFamily="34" charset="-34"/>
              </a:rPr>
              <a:t>human-centered design, human factor engineering </a:t>
            </a:r>
            <a:r>
              <a:rPr lang="th-TH" sz="3200" dirty="0" smtClean="0">
                <a:latin typeface="BrowalliaUPC" panose="020B0604020202020204" pitchFamily="34" charset="-34"/>
                <a:cs typeface="BrowalliaUPC" panose="020B0604020202020204" pitchFamily="34" charset="-34"/>
              </a:rPr>
              <a:t>ร่วมกับการจัดทำคู่มืออย่างง่าย มีมาตรฐานคู่กับยืดหยุ่น</a:t>
            </a: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7. </a:t>
            </a:r>
            <a:r>
              <a:rPr lang="th-TH" sz="3200" b="1" dirty="0" smtClean="0">
                <a:solidFill>
                  <a:srgbClr val="0033CC"/>
                </a:solidFill>
                <a:latin typeface="BrowalliaUPC" panose="020B0604020202020204" pitchFamily="34" charset="-34"/>
                <a:cs typeface="BrowalliaUPC" panose="020B0604020202020204" pitchFamily="34" charset="-34"/>
              </a:rPr>
              <a:t>สื่อสาร</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ใช้ทุกรูปแบบเพื่อให้มั่นใจว่าผู้ปฏิบัติรู้ในสิ่งที่ต้องรู้ ณ จุดปฏิบัติ</a:t>
            </a: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8. </a:t>
            </a:r>
            <a:r>
              <a:rPr lang="th-TH" sz="3200" b="1" dirty="0" smtClean="0">
                <a:solidFill>
                  <a:srgbClr val="0033CC"/>
                </a:solidFill>
                <a:latin typeface="BrowalliaUPC" panose="020B0604020202020204" pitchFamily="34" charset="-34"/>
                <a:cs typeface="BrowalliaUPC" panose="020B0604020202020204" pitchFamily="34" charset="-34"/>
              </a:rPr>
              <a:t>ปฏิบัติ</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สนับสนุนและทำให้มั่นใจว่ามีการปฏิบัติตามระบบที่ออกแบบ</a:t>
            </a: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9. </a:t>
            </a:r>
            <a:r>
              <a:rPr lang="th-TH" sz="3200" b="1" dirty="0" smtClean="0">
                <a:solidFill>
                  <a:srgbClr val="0033CC"/>
                </a:solidFill>
                <a:latin typeface="BrowalliaUPC" panose="020B0604020202020204" pitchFamily="34" charset="-34"/>
                <a:cs typeface="BrowalliaUPC" panose="020B0604020202020204" pitchFamily="34" charset="-34"/>
              </a:rPr>
              <a:t>ติดตาม</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มีผู้รับผิดชอบ เก็บ</a:t>
            </a:r>
            <a:r>
              <a:rPr lang="th-TH" sz="3200" dirty="0">
                <a:latin typeface="BrowalliaUPC" panose="020B0604020202020204" pitchFamily="34" charset="-34"/>
                <a:cs typeface="BrowalliaUPC" panose="020B0604020202020204" pitchFamily="34" charset="-34"/>
              </a:rPr>
              <a:t>ข้อมูล </a:t>
            </a:r>
            <a:r>
              <a:rPr lang="th-TH" sz="3200" dirty="0" smtClean="0">
                <a:latin typeface="BrowalliaUPC" panose="020B0604020202020204" pitchFamily="34" charset="-34"/>
                <a:cs typeface="BrowalliaUPC" panose="020B0604020202020204" pitchFamily="34" charset="-34"/>
              </a:rPr>
              <a:t>ตามรอย เฝ้าระวัง ประมวลผล</a:t>
            </a: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10. </a:t>
            </a:r>
            <a:r>
              <a:rPr lang="th-TH" sz="3200" b="1" dirty="0" smtClean="0">
                <a:solidFill>
                  <a:srgbClr val="0033CC"/>
                </a:solidFill>
                <a:latin typeface="BrowalliaUPC" panose="020B0604020202020204" pitchFamily="34" charset="-34"/>
                <a:cs typeface="BrowalliaUPC" panose="020B0604020202020204" pitchFamily="34" charset="-34"/>
              </a:rPr>
              <a:t>ปรับปรุง</a:t>
            </a:r>
            <a:r>
              <a:rPr lang="en-US" sz="3200" b="1" dirty="0" smtClean="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ตามโอกาสที่พบ เพื่อบรรลุเป้าหมายและผลงานที่ดีขึ้น</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6654185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en-US" sz="4000" b="1" dirty="0" smtClean="0">
                <a:solidFill>
                  <a:schemeClr val="bg1"/>
                </a:solidFill>
                <a:latin typeface="BrowalliaUPC" panose="020B0604020202020204" pitchFamily="34" charset="-34"/>
                <a:cs typeface="BrowalliaUPC" panose="020B0604020202020204" pitchFamily="34" charset="-34"/>
              </a:rPr>
              <a:t>Risk-based Thinking</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395536" y="1255395"/>
            <a:ext cx="8424936" cy="4524315"/>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คืออะไร</a:t>
            </a:r>
            <a:endParaRPr lang="th-TH" sz="3200" b="1" dirty="0">
              <a:solidFill>
                <a:srgbClr val="0033CC"/>
              </a:solidFill>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ความเสี่ยง คือโอกาสที่จะไม่บรรลุเป้าหมายตามที่กำหนด</a:t>
            </a:r>
          </a:p>
          <a:p>
            <a:pPr marL="571500" indent="-342900">
              <a:buFont typeface="Arial" panose="020B0604020202020204" pitchFamily="34" charset="0"/>
              <a:buChar char="•"/>
            </a:pPr>
            <a:r>
              <a:rPr lang="en-US" sz="3200" dirty="0" smtClean="0">
                <a:latin typeface="BrowalliaUPC" panose="020B0604020202020204" pitchFamily="34" charset="-34"/>
                <a:cs typeface="BrowalliaUPC" panose="020B0604020202020204" pitchFamily="34" charset="-34"/>
              </a:rPr>
              <a:t>Risk-based thinking </a:t>
            </a:r>
            <a:r>
              <a:rPr lang="th-TH" sz="3200" dirty="0" smtClean="0">
                <a:latin typeface="BrowalliaUPC" panose="020B0604020202020204" pitchFamily="34" charset="-34"/>
                <a:cs typeface="BrowalliaUPC" panose="020B0604020202020204" pitchFamily="34" charset="-34"/>
              </a:rPr>
              <a:t>คือการจัดการความเสี่ยงและโอกาสในอนาคต</a:t>
            </a:r>
          </a:p>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ทำไม</a:t>
            </a:r>
            <a:endParaRPr lang="th-TH" sz="3200" b="1" dirty="0">
              <a:solidFill>
                <a:srgbClr val="0033CC"/>
              </a:solidFill>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เพื่อวิเคราะห์ความต้องการของ รพ.ได้ตรงประเด็น </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เพื่อเป็นหลักประกันความสำเร็จตามเป้าหมายที่ต้องการ</a:t>
            </a:r>
          </a:p>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อย่างไร</a:t>
            </a:r>
            <a:endParaRPr lang="th-TH" sz="3200" b="1" dirty="0">
              <a:solidFill>
                <a:srgbClr val="0033CC"/>
              </a:solidFill>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วิเคราะห์และจัดลำดับความเสี่ยง</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วางแผนรับมือกับความเสี่ยง</a:t>
            </a:r>
            <a:endParaRPr lang="th-TH" sz="3200" dirty="0">
              <a:latin typeface="BrowalliaUPC" panose="020B0604020202020204" pitchFamily="34" charset="-34"/>
              <a:cs typeface="BrowalliaUPC" panose="020B0604020202020204" pitchFamily="34" charset="-34"/>
            </a:endParaRPr>
          </a:p>
        </p:txBody>
      </p:sp>
    </p:spTree>
    <p:extLst>
      <p:ext uri="{BB962C8B-B14F-4D97-AF65-F5344CB8AC3E}">
        <p14:creationId xmlns:p14="http://schemas.microsoft.com/office/powerpoint/2010/main" val="22111808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2389"/>
            <a:ext cx="6840760" cy="646331"/>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th-TH" sz="3600" b="1" dirty="0" smtClean="0">
                <a:solidFill>
                  <a:schemeClr val="bg1"/>
                </a:solidFill>
                <a:latin typeface="BrowalliaUPC" panose="020B0604020202020204" pitchFamily="34" charset="-34"/>
                <a:cs typeface="BrowalliaUPC" panose="020B0604020202020204" pitchFamily="34" charset="-34"/>
              </a:rPr>
              <a:t>ตัวอย่างการใช้ </a:t>
            </a:r>
            <a:r>
              <a:rPr lang="en-US" sz="3600" b="1" dirty="0" smtClean="0">
                <a:solidFill>
                  <a:schemeClr val="bg1"/>
                </a:solidFill>
                <a:latin typeface="BrowalliaUPC" panose="020B0604020202020204" pitchFamily="34" charset="-34"/>
                <a:cs typeface="BrowalliaUPC" panose="020B0604020202020204" pitchFamily="34" charset="-34"/>
              </a:rPr>
              <a:t>RBT </a:t>
            </a:r>
            <a:r>
              <a:rPr lang="th-TH" sz="3600" b="1" dirty="0" smtClean="0">
                <a:solidFill>
                  <a:schemeClr val="bg1"/>
                </a:solidFill>
                <a:latin typeface="BrowalliaUPC" panose="020B0604020202020204" pitchFamily="34" charset="-34"/>
                <a:cs typeface="BrowalliaUPC" panose="020B0604020202020204" pitchFamily="34" charset="-34"/>
              </a:rPr>
              <a:t>กับ </a:t>
            </a:r>
            <a:r>
              <a:rPr lang="en-US" sz="3600" b="1" dirty="0" smtClean="0">
                <a:solidFill>
                  <a:schemeClr val="bg1"/>
                </a:solidFill>
                <a:latin typeface="BrowalliaUPC" panose="020B0604020202020204" pitchFamily="34" charset="-34"/>
                <a:cs typeface="BrowalliaUPC" panose="020B0604020202020204" pitchFamily="34" charset="-34"/>
              </a:rPr>
              <a:t>Clinical Governance</a:t>
            </a:r>
            <a:endParaRPr lang="en-US" sz="36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395536" y="980728"/>
            <a:ext cx="8424936" cy="5509200"/>
          </a:xfrm>
          <a:prstGeom prst="rect">
            <a:avLst/>
          </a:prstGeom>
          <a:noFill/>
        </p:spPr>
        <p:txBody>
          <a:bodyPr wrap="square" rtlCol="0">
            <a:spAutoFit/>
          </a:bodyPr>
          <a:lstStyle/>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Opportunity</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มีปัญหาเกี่ยวกับคุณภาพการดูแลผู้ป่วยจำนวนมากที่รอการขับเคลื่อนในระดับองค์กร</a:t>
            </a:r>
            <a:endParaRPr lang="th-TH" sz="3200" dirty="0">
              <a:latin typeface="BrowalliaUPC" panose="020B0604020202020204" pitchFamily="34" charset="-34"/>
              <a:cs typeface="BrowalliaUPC" panose="020B0604020202020204" pitchFamily="34" charset="-34"/>
            </a:endParaRPr>
          </a:p>
          <a:p>
            <a:pPr marL="365125" indent="-365125"/>
            <a:r>
              <a:rPr lang="en-US" sz="3200" b="1" dirty="0" smtClean="0">
                <a:solidFill>
                  <a:srgbClr val="0033CC"/>
                </a:solidFill>
                <a:latin typeface="BrowalliaUPC" panose="020B0604020202020204" pitchFamily="34" charset="-34"/>
                <a:cs typeface="BrowalliaUPC" panose="020B0604020202020204" pitchFamily="34" charset="-34"/>
              </a:rPr>
              <a:t>Risk</a:t>
            </a:r>
            <a:r>
              <a:rPr lang="en-US" sz="3200" b="1" dirty="0">
                <a:solidFill>
                  <a:srgbClr val="0033CC"/>
                </a:solidFill>
                <a:latin typeface="BrowalliaUPC" panose="020B0604020202020204" pitchFamily="34" charset="-34"/>
                <a:cs typeface="BrowalliaUPC" panose="020B0604020202020204" pitchFamily="34" charset="-34"/>
              </a:rPr>
              <a:t> </a:t>
            </a:r>
            <a:r>
              <a:rPr lang="en-US" sz="3200" b="1" dirty="0" smtClean="0">
                <a:solidFill>
                  <a:srgbClr val="0033CC"/>
                </a:solidFill>
                <a:latin typeface="BrowalliaUPC" panose="020B0604020202020204" pitchFamily="34" charset="-34"/>
                <a:cs typeface="BrowalliaUPC" panose="020B0604020202020204" pitchFamily="34" charset="-34"/>
              </a:rPr>
              <a:t>/ Failure Mode</a:t>
            </a:r>
            <a:endParaRPr lang="th-TH" sz="3200" b="1" dirty="0">
              <a:solidFill>
                <a:srgbClr val="0033CC"/>
              </a:solidFill>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ไม่มี </a:t>
            </a:r>
            <a:r>
              <a:rPr lang="en-US" sz="3200" dirty="0" smtClean="0">
                <a:latin typeface="BrowalliaUPC" panose="020B0604020202020204" pitchFamily="34" charset="-34"/>
                <a:cs typeface="BrowalliaUPC" panose="020B0604020202020204" pitchFamily="34" charset="-34"/>
              </a:rPr>
              <a:t>body </a:t>
            </a:r>
            <a:r>
              <a:rPr lang="th-TH" sz="3200" dirty="0" smtClean="0">
                <a:latin typeface="BrowalliaUPC" panose="020B0604020202020204" pitchFamily="34" charset="-34"/>
                <a:cs typeface="BrowalliaUPC" panose="020B0604020202020204" pitchFamily="34" charset="-34"/>
              </a:rPr>
              <a:t>ที่ทำหน้าที่กำกับดูแลในระดับสูง</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มีคณะกรรมการซึ่งมีแต่บุคคลภายใน</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คณะกรรมการไม่สามารถกำกับให้มีการดำเนินการตามที่ควรจะเป็น</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ไม่มีการประชุมอย่างสม่ำเสมอ</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ไม่มีการสรุปรายงานเสนอคณะกรรมการ</a:t>
            </a: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สมาชิกในคณะกรรมการสนใจแต่เรื่องส่วนงานของตนเอง</a:t>
            </a:r>
            <a:endParaRPr lang="en-US" sz="3200" dirty="0" smtClean="0">
              <a:latin typeface="BrowalliaUPC" panose="020B0604020202020204" pitchFamily="34" charset="-34"/>
              <a:cs typeface="BrowalliaUPC" panose="020B0604020202020204" pitchFamily="34" charset="-34"/>
            </a:endParaRPr>
          </a:p>
          <a:p>
            <a:pPr marL="571500" indent="-3429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การตอบสนองมิได้มุ่งไปที่การสร้างวัฒนธรรมองค์กร </a:t>
            </a:r>
          </a:p>
        </p:txBody>
      </p:sp>
    </p:spTree>
    <p:extLst>
      <p:ext uri="{BB962C8B-B14F-4D97-AF65-F5344CB8AC3E}">
        <p14:creationId xmlns:p14="http://schemas.microsoft.com/office/powerpoint/2010/main" val="343962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53138" y="4160838"/>
            <a:ext cx="2840037" cy="2579687"/>
          </a:xfrm>
          <a:prstGeom prst="rect">
            <a:avLst/>
          </a:prstGeom>
          <a:solidFill>
            <a:srgbClr val="00CC99"/>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23" name="Rectangle 3"/>
          <p:cNvSpPr>
            <a:spLocks noChangeArrowheads="1"/>
          </p:cNvSpPr>
          <p:nvPr/>
        </p:nvSpPr>
        <p:spPr bwMode="auto">
          <a:xfrm>
            <a:off x="0" y="44450"/>
            <a:ext cx="5003800" cy="335438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24" name="Rectangle 4">
            <a:hlinkClick r:id="" action="ppaction://noaction"/>
          </p:cNvPr>
          <p:cNvSpPr>
            <a:spLocks noChangeArrowheads="1"/>
          </p:cNvSpPr>
          <p:nvPr/>
        </p:nvSpPr>
        <p:spPr bwMode="auto">
          <a:xfrm>
            <a:off x="5148263" y="839788"/>
            <a:ext cx="3967162" cy="27114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25" name="Rectangle 5">
            <a:hlinkClick r:id="rId2" action="ppaction://hlinksldjump"/>
          </p:cNvPr>
          <p:cNvSpPr>
            <a:spLocks noChangeArrowheads="1"/>
          </p:cNvSpPr>
          <p:nvPr/>
        </p:nvSpPr>
        <p:spPr bwMode="auto">
          <a:xfrm>
            <a:off x="1619250" y="3627438"/>
            <a:ext cx="4289425" cy="3230562"/>
          </a:xfrm>
          <a:prstGeom prst="rect">
            <a:avLst/>
          </a:prstGeom>
          <a:solidFill>
            <a:srgbClr val="00CC99"/>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cxnSp>
        <p:nvCxnSpPr>
          <p:cNvPr id="5126" name="AutoShape 12"/>
          <p:cNvCxnSpPr>
            <a:cxnSpLocks noChangeShapeType="1"/>
            <a:stCxn id="5137" idx="1"/>
            <a:endCxn id="5138" idx="3"/>
          </p:cNvCxnSpPr>
          <p:nvPr/>
        </p:nvCxnSpPr>
        <p:spPr bwMode="auto">
          <a:xfrm>
            <a:off x="2157413" y="2000054"/>
            <a:ext cx="14287" cy="543121"/>
          </a:xfrm>
          <a:prstGeom prst="straightConnector1">
            <a:avLst/>
          </a:prstGeom>
          <a:noFill/>
          <a:ln w="38100">
            <a:solidFill>
              <a:srgbClr val="99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7" name="Text Box 20"/>
          <p:cNvSpPr txBox="1">
            <a:spLocks noChangeArrowheads="1"/>
          </p:cNvSpPr>
          <p:nvPr/>
        </p:nvSpPr>
        <p:spPr bwMode="auto">
          <a:xfrm>
            <a:off x="1763713" y="4251325"/>
            <a:ext cx="4022725" cy="25050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buFontTx/>
              <a:buNone/>
            </a:pPr>
            <a:r>
              <a:rPr lang="en-US" sz="1600" b="1">
                <a:cs typeface="Browallia New" panose="020B0604020202020204" pitchFamily="34" charset="-34"/>
              </a:rPr>
              <a:t>Risk, Safety, &amp; Quality Management</a:t>
            </a:r>
          </a:p>
          <a:p>
            <a:pPr eaLnBrk="1" hangingPunct="1">
              <a:lnSpc>
                <a:spcPct val="80000"/>
              </a:lnSpc>
              <a:buFontTx/>
              <a:buNone/>
            </a:pPr>
            <a:r>
              <a:rPr lang="en-US" sz="1600" b="1">
                <a:cs typeface="Browallia New" panose="020B0604020202020204" pitchFamily="34" charset="-34"/>
              </a:rPr>
              <a:t>Professional Governance</a:t>
            </a:r>
          </a:p>
          <a:p>
            <a:pPr eaLnBrk="1" hangingPunct="1">
              <a:lnSpc>
                <a:spcPct val="80000"/>
              </a:lnSpc>
              <a:buFontTx/>
              <a:buNone/>
            </a:pPr>
            <a:r>
              <a:rPr lang="en-US" sz="1600" b="1">
                <a:cs typeface="Browallia New" panose="020B0604020202020204" pitchFamily="34" charset="-34"/>
              </a:rPr>
              <a:t>Environment of Care</a:t>
            </a:r>
          </a:p>
          <a:p>
            <a:pPr eaLnBrk="1" hangingPunct="1">
              <a:lnSpc>
                <a:spcPct val="80000"/>
              </a:lnSpc>
              <a:buFontTx/>
              <a:buNone/>
            </a:pPr>
            <a:r>
              <a:rPr lang="en-US" sz="1600" b="1">
                <a:cs typeface="Browallia New" panose="020B0604020202020204" pitchFamily="34" charset="-34"/>
              </a:rPr>
              <a:t>Infection Prevention &amp; Control</a:t>
            </a:r>
          </a:p>
          <a:p>
            <a:pPr eaLnBrk="1" hangingPunct="1">
              <a:lnSpc>
                <a:spcPct val="80000"/>
              </a:lnSpc>
              <a:buFontTx/>
              <a:buNone/>
            </a:pPr>
            <a:r>
              <a:rPr lang="en-US" sz="1600" b="1">
                <a:cs typeface="Browallia New" panose="020B0604020202020204" pitchFamily="34" charset="-34"/>
              </a:rPr>
              <a:t>Medical Record System</a:t>
            </a:r>
          </a:p>
          <a:p>
            <a:pPr eaLnBrk="1" hangingPunct="1">
              <a:lnSpc>
                <a:spcPct val="80000"/>
              </a:lnSpc>
              <a:buFontTx/>
              <a:buNone/>
            </a:pPr>
            <a:r>
              <a:rPr lang="en-US" sz="1600" b="1">
                <a:cs typeface="Browallia New" panose="020B0604020202020204" pitchFamily="34" charset="-34"/>
              </a:rPr>
              <a:t>Medication Management System</a:t>
            </a:r>
          </a:p>
          <a:p>
            <a:pPr eaLnBrk="1" hangingPunct="1">
              <a:lnSpc>
                <a:spcPct val="80000"/>
              </a:lnSpc>
              <a:buFontTx/>
              <a:buNone/>
            </a:pPr>
            <a:r>
              <a:rPr lang="en-US" sz="1600" b="1">
                <a:cs typeface="Browallia New" panose="020B0604020202020204" pitchFamily="34" charset="-34"/>
              </a:rPr>
              <a:t>Diagnostic Investigation &amp; Related Services</a:t>
            </a:r>
          </a:p>
          <a:p>
            <a:pPr eaLnBrk="1" hangingPunct="1">
              <a:lnSpc>
                <a:spcPct val="80000"/>
              </a:lnSpc>
              <a:buFontTx/>
              <a:buNone/>
            </a:pPr>
            <a:r>
              <a:rPr lang="en-US" sz="1600" b="1">
                <a:cs typeface="Browallia New" panose="020B0604020202020204" pitchFamily="34" charset="-34"/>
              </a:rPr>
              <a:t>Disease &amp; Hazard Surveillance</a:t>
            </a:r>
          </a:p>
          <a:p>
            <a:pPr eaLnBrk="1" hangingPunct="1">
              <a:lnSpc>
                <a:spcPct val="80000"/>
              </a:lnSpc>
              <a:buFontTx/>
              <a:buNone/>
            </a:pPr>
            <a:r>
              <a:rPr lang="en-US" sz="1600" b="1">
                <a:cs typeface="Browallia New" panose="020B0604020202020204" pitchFamily="34" charset="-34"/>
              </a:rPr>
              <a:t>Working with Community</a:t>
            </a:r>
          </a:p>
          <a:p>
            <a:pPr eaLnBrk="1" hangingPunct="1">
              <a:lnSpc>
                <a:spcPct val="80000"/>
              </a:lnSpc>
              <a:buFontTx/>
              <a:buNone/>
            </a:pPr>
            <a:r>
              <a:rPr lang="en-US" sz="1600" b="1">
                <a:cs typeface="Browallia New" panose="020B0604020202020204" pitchFamily="34" charset="-34"/>
              </a:rPr>
              <a:t>Patient Care Processes</a:t>
            </a:r>
          </a:p>
        </p:txBody>
      </p:sp>
      <p:sp>
        <p:nvSpPr>
          <p:cNvPr id="5128" name="Text Box 21"/>
          <p:cNvSpPr txBox="1">
            <a:spLocks noChangeArrowheads="1"/>
          </p:cNvSpPr>
          <p:nvPr/>
        </p:nvSpPr>
        <p:spPr bwMode="auto">
          <a:xfrm>
            <a:off x="6205538" y="5137150"/>
            <a:ext cx="2635250" cy="1509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buFontTx/>
              <a:buNone/>
            </a:pPr>
            <a:r>
              <a:rPr lang="en-US" sz="1600" b="1">
                <a:cs typeface="Browallia New" panose="020B0604020202020204" pitchFamily="34" charset="-34"/>
              </a:rPr>
              <a:t>Access &amp; Entry</a:t>
            </a:r>
          </a:p>
          <a:p>
            <a:pPr eaLnBrk="1" hangingPunct="1">
              <a:lnSpc>
                <a:spcPct val="80000"/>
              </a:lnSpc>
              <a:buFontTx/>
              <a:buNone/>
            </a:pPr>
            <a:r>
              <a:rPr lang="en-US" sz="1600" b="1">
                <a:cs typeface="Browallia New" panose="020B0604020202020204" pitchFamily="34" charset="-34"/>
              </a:rPr>
              <a:t>Patient Assessment</a:t>
            </a:r>
          </a:p>
          <a:p>
            <a:pPr eaLnBrk="1" hangingPunct="1">
              <a:lnSpc>
                <a:spcPct val="80000"/>
              </a:lnSpc>
              <a:buFontTx/>
              <a:buNone/>
            </a:pPr>
            <a:r>
              <a:rPr lang="en-US" sz="1600" b="1">
                <a:cs typeface="Browallia New" panose="020B0604020202020204" pitchFamily="34" charset="-34"/>
              </a:rPr>
              <a:t>Planning</a:t>
            </a:r>
          </a:p>
          <a:p>
            <a:pPr eaLnBrk="1" hangingPunct="1">
              <a:lnSpc>
                <a:spcPct val="80000"/>
              </a:lnSpc>
              <a:buFontTx/>
              <a:buNone/>
            </a:pPr>
            <a:r>
              <a:rPr lang="en-US" sz="1600" b="1">
                <a:cs typeface="Browallia New" panose="020B0604020202020204" pitchFamily="34" charset="-34"/>
              </a:rPr>
              <a:t>Patient Care Delivery</a:t>
            </a:r>
          </a:p>
          <a:p>
            <a:pPr eaLnBrk="1" hangingPunct="1">
              <a:lnSpc>
                <a:spcPct val="80000"/>
              </a:lnSpc>
              <a:buFontTx/>
              <a:buNone/>
            </a:pPr>
            <a:r>
              <a:rPr lang="en-US" sz="1600" b="1">
                <a:cs typeface="Browallia New" panose="020B0604020202020204" pitchFamily="34" charset="-34"/>
              </a:rPr>
              <a:t>Education &amp; Empowerment</a:t>
            </a:r>
          </a:p>
          <a:p>
            <a:pPr eaLnBrk="1" hangingPunct="1">
              <a:lnSpc>
                <a:spcPct val="80000"/>
              </a:lnSpc>
              <a:buFontTx/>
              <a:buNone/>
            </a:pPr>
            <a:r>
              <a:rPr lang="en-US" sz="1600" b="1">
                <a:cs typeface="Browallia New" panose="020B0604020202020204" pitchFamily="34" charset="-34"/>
              </a:rPr>
              <a:t>Continuity of Care</a:t>
            </a:r>
          </a:p>
        </p:txBody>
      </p:sp>
      <p:sp>
        <p:nvSpPr>
          <p:cNvPr id="5129" name="Text Box 22">
            <a:hlinkClick r:id="" action="ppaction://noaction"/>
          </p:cNvPr>
          <p:cNvSpPr txBox="1">
            <a:spLocks noChangeArrowheads="1"/>
          </p:cNvSpPr>
          <p:nvPr/>
        </p:nvSpPr>
        <p:spPr bwMode="auto">
          <a:xfrm>
            <a:off x="6486525" y="1514475"/>
            <a:ext cx="2549525" cy="19145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buFontTx/>
              <a:buNone/>
            </a:pPr>
            <a:r>
              <a:rPr lang="en-US" sz="1600" b="1" dirty="0">
                <a:solidFill>
                  <a:srgbClr val="0033CC"/>
                </a:solidFill>
                <a:cs typeface="Browallia New" panose="020B0604020202020204" pitchFamily="34" charset="-34"/>
              </a:rPr>
              <a:t>Health </a:t>
            </a:r>
            <a:r>
              <a:rPr lang="en-US" sz="1600" b="1" dirty="0">
                <a:cs typeface="Browallia New" panose="020B0604020202020204" pitchFamily="34" charset="-34"/>
              </a:rPr>
              <a:t>Care Results</a:t>
            </a:r>
          </a:p>
          <a:p>
            <a:pPr eaLnBrk="1" hangingPunct="1">
              <a:lnSpc>
                <a:spcPct val="80000"/>
              </a:lnSpc>
              <a:buFontTx/>
              <a:buNone/>
            </a:pPr>
            <a:r>
              <a:rPr lang="en-US" sz="1600" b="1" dirty="0">
                <a:cs typeface="Browallia New" panose="020B0604020202020204" pitchFamily="34" charset="-34"/>
              </a:rPr>
              <a:t>Patient/Other Customer Focused Results</a:t>
            </a:r>
          </a:p>
          <a:p>
            <a:pPr eaLnBrk="1" hangingPunct="1">
              <a:lnSpc>
                <a:spcPct val="80000"/>
              </a:lnSpc>
              <a:buFontTx/>
              <a:buNone/>
            </a:pPr>
            <a:r>
              <a:rPr lang="en-US" sz="1600" b="1" dirty="0">
                <a:solidFill>
                  <a:srgbClr val="0033CC"/>
                </a:solidFill>
                <a:cs typeface="Browallia New" panose="020B0604020202020204" pitchFamily="34" charset="-34"/>
              </a:rPr>
              <a:t>Workforce </a:t>
            </a:r>
            <a:r>
              <a:rPr lang="en-US" sz="1600" b="1" dirty="0">
                <a:cs typeface="Browallia New" panose="020B0604020202020204" pitchFamily="34" charset="-34"/>
              </a:rPr>
              <a:t>Results</a:t>
            </a:r>
          </a:p>
          <a:p>
            <a:pPr eaLnBrk="1" hangingPunct="1">
              <a:lnSpc>
                <a:spcPct val="80000"/>
              </a:lnSpc>
              <a:buFontTx/>
              <a:buNone/>
            </a:pPr>
            <a:r>
              <a:rPr lang="en-US" sz="1600" b="1" dirty="0">
                <a:cs typeface="Browallia New" panose="020B0604020202020204" pitchFamily="34" charset="-34"/>
              </a:rPr>
              <a:t>Leadership Results</a:t>
            </a:r>
          </a:p>
          <a:p>
            <a:pPr eaLnBrk="1" hangingPunct="1">
              <a:lnSpc>
                <a:spcPct val="80000"/>
              </a:lnSpc>
              <a:buFontTx/>
              <a:buNone/>
            </a:pPr>
            <a:r>
              <a:rPr lang="en-US" sz="1600" b="1" dirty="0">
                <a:solidFill>
                  <a:srgbClr val="0033CC"/>
                </a:solidFill>
                <a:cs typeface="Browallia New" panose="020B0604020202020204" pitchFamily="34" charset="-34"/>
              </a:rPr>
              <a:t>Key Work Process Effectiveness </a:t>
            </a:r>
            <a:r>
              <a:rPr lang="en-US" sz="1600" b="1" dirty="0">
                <a:cs typeface="Browallia New" panose="020B0604020202020204" pitchFamily="34" charset="-34"/>
              </a:rPr>
              <a:t>Results</a:t>
            </a:r>
          </a:p>
          <a:p>
            <a:pPr eaLnBrk="1" hangingPunct="1">
              <a:lnSpc>
                <a:spcPct val="80000"/>
              </a:lnSpc>
              <a:buFontTx/>
              <a:buNone/>
            </a:pPr>
            <a:r>
              <a:rPr lang="en-US" sz="1600" b="1" dirty="0">
                <a:cs typeface="Browallia New" panose="020B0604020202020204" pitchFamily="34" charset="-34"/>
              </a:rPr>
              <a:t>Financial Results</a:t>
            </a:r>
          </a:p>
        </p:txBody>
      </p:sp>
      <p:sp>
        <p:nvSpPr>
          <p:cNvPr id="5130" name="AutoShape 23"/>
          <p:cNvSpPr>
            <a:spLocks noChangeArrowheads="1"/>
          </p:cNvSpPr>
          <p:nvPr/>
        </p:nvSpPr>
        <p:spPr bwMode="auto">
          <a:xfrm>
            <a:off x="2989263" y="2179638"/>
            <a:ext cx="287337" cy="304800"/>
          </a:xfrm>
          <a:prstGeom prst="leftRightArrow">
            <a:avLst>
              <a:gd name="adj1" fmla="val 50000"/>
              <a:gd name="adj2" fmla="val 20000"/>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31" name="AutoShape 24"/>
          <p:cNvSpPr>
            <a:spLocks noChangeArrowheads="1"/>
          </p:cNvSpPr>
          <p:nvPr/>
        </p:nvSpPr>
        <p:spPr bwMode="auto">
          <a:xfrm>
            <a:off x="1958975" y="1165225"/>
            <a:ext cx="381000" cy="247650"/>
          </a:xfrm>
          <a:prstGeom prst="upDownArrow">
            <a:avLst>
              <a:gd name="adj1" fmla="val 50000"/>
              <a:gd name="adj2" fmla="val 20000"/>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32" name="AutoShape 25">
            <a:hlinkClick r:id="rId3" action="ppaction://hlinksldjump"/>
          </p:cNvPr>
          <p:cNvSpPr>
            <a:spLocks noChangeArrowheads="1"/>
          </p:cNvSpPr>
          <p:nvPr/>
        </p:nvSpPr>
        <p:spPr bwMode="auto">
          <a:xfrm>
            <a:off x="3919538" y="3308350"/>
            <a:ext cx="381000" cy="304800"/>
          </a:xfrm>
          <a:prstGeom prst="downArrow">
            <a:avLst>
              <a:gd name="adj1" fmla="val 50000"/>
              <a:gd name="adj2" fmla="val 25000"/>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33" name="AutoShape 26"/>
          <p:cNvSpPr>
            <a:spLocks noChangeArrowheads="1"/>
          </p:cNvSpPr>
          <p:nvPr/>
        </p:nvSpPr>
        <p:spPr bwMode="auto">
          <a:xfrm>
            <a:off x="5026025" y="6453188"/>
            <a:ext cx="1143000" cy="228600"/>
          </a:xfrm>
          <a:prstGeom prst="rightArrow">
            <a:avLst>
              <a:gd name="adj1" fmla="val 50000"/>
              <a:gd name="adj2" fmla="val 125000"/>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34" name="AutoShape 34"/>
          <p:cNvSpPr>
            <a:spLocks noChangeArrowheads="1"/>
          </p:cNvSpPr>
          <p:nvPr/>
        </p:nvSpPr>
        <p:spPr bwMode="auto">
          <a:xfrm>
            <a:off x="3903663" y="1165225"/>
            <a:ext cx="381000" cy="247650"/>
          </a:xfrm>
          <a:prstGeom prst="upDownArrow">
            <a:avLst>
              <a:gd name="adj1" fmla="val 50000"/>
              <a:gd name="adj2" fmla="val 20000"/>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sz="2800"/>
          </a:p>
        </p:txBody>
      </p:sp>
      <p:sp>
        <p:nvSpPr>
          <p:cNvPr id="5136" name="AutoShape 36">
            <a:hlinkClick r:id="rId4" action="ppaction://hlinksldjump" highlightClick="1"/>
          </p:cNvPr>
          <p:cNvSpPr>
            <a:spLocks noChangeArrowheads="1"/>
          </p:cNvSpPr>
          <p:nvPr/>
        </p:nvSpPr>
        <p:spPr bwMode="auto">
          <a:xfrm>
            <a:off x="77788" y="2057400"/>
            <a:ext cx="1152525" cy="465138"/>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dirty="0">
                <a:solidFill>
                  <a:schemeClr val="bg1"/>
                </a:solidFill>
                <a:cs typeface="Browallia New" panose="020B0604020202020204" pitchFamily="34" charset="-34"/>
              </a:rPr>
              <a:t>Leadership</a:t>
            </a:r>
            <a:endParaRPr lang="th-TH" sz="1800" b="1" dirty="0">
              <a:solidFill>
                <a:schemeClr val="bg1"/>
              </a:solidFill>
              <a:cs typeface="Browallia New" panose="020B0604020202020204" pitchFamily="34" charset="-34"/>
            </a:endParaRPr>
          </a:p>
        </p:txBody>
      </p:sp>
      <p:sp>
        <p:nvSpPr>
          <p:cNvPr id="5137" name="AutoShape 37">
            <a:hlinkClick r:id="rId5" action="ppaction://hlinksldjump" highlightClick="1"/>
          </p:cNvPr>
          <p:cNvSpPr>
            <a:spLocks noChangeArrowheads="1"/>
          </p:cNvSpPr>
          <p:nvPr/>
        </p:nvSpPr>
        <p:spPr bwMode="auto">
          <a:xfrm>
            <a:off x="1357313" y="1514475"/>
            <a:ext cx="1600200" cy="485579"/>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rgbClr val="FFFF00"/>
                </a:solidFill>
                <a:cs typeface="Browallia New" panose="020B0604020202020204" pitchFamily="34" charset="-34"/>
              </a:rPr>
              <a:t>Strategy</a:t>
            </a:r>
            <a:endParaRPr lang="th-TH" sz="1800" b="1">
              <a:solidFill>
                <a:srgbClr val="FFFF00"/>
              </a:solidFill>
              <a:cs typeface="Browallia New" panose="020B0604020202020204" pitchFamily="34" charset="-34"/>
            </a:endParaRPr>
          </a:p>
        </p:txBody>
      </p:sp>
      <p:sp>
        <p:nvSpPr>
          <p:cNvPr id="5138" name="AutoShape 38">
            <a:hlinkClick r:id="" action="ppaction://noaction" highlightClick="1"/>
          </p:cNvPr>
          <p:cNvSpPr>
            <a:spLocks noChangeArrowheads="1"/>
          </p:cNvSpPr>
          <p:nvPr/>
        </p:nvSpPr>
        <p:spPr bwMode="auto">
          <a:xfrm>
            <a:off x="1371600" y="2543175"/>
            <a:ext cx="1600200" cy="532161"/>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chemeClr val="bg1"/>
                </a:solidFill>
                <a:cs typeface="Browallia New" panose="020B0604020202020204" pitchFamily="34" charset="-34"/>
              </a:rPr>
              <a:t>Patients /</a:t>
            </a:r>
          </a:p>
          <a:p>
            <a:pPr algn="ctr" eaLnBrk="1" hangingPunct="1">
              <a:lnSpc>
                <a:spcPct val="80000"/>
              </a:lnSpc>
              <a:spcBef>
                <a:spcPct val="0"/>
              </a:spcBef>
              <a:buFontTx/>
              <a:buNone/>
            </a:pPr>
            <a:r>
              <a:rPr lang="en-US" sz="1800" b="1">
                <a:solidFill>
                  <a:schemeClr val="bg1"/>
                </a:solidFill>
                <a:cs typeface="Browallia New" panose="020B0604020202020204" pitchFamily="34" charset="-34"/>
              </a:rPr>
              <a:t> Customer</a:t>
            </a:r>
          </a:p>
        </p:txBody>
      </p:sp>
      <p:cxnSp>
        <p:nvCxnSpPr>
          <p:cNvPr id="5139" name="AutoShape 39"/>
          <p:cNvCxnSpPr>
            <a:cxnSpLocks noChangeShapeType="1"/>
            <a:stCxn id="5136" idx="3"/>
            <a:endCxn id="5137" idx="2"/>
          </p:cNvCxnSpPr>
          <p:nvPr/>
        </p:nvCxnSpPr>
        <p:spPr bwMode="auto">
          <a:xfrm rot="5400000" flipH="1" flipV="1">
            <a:off x="855615" y="1555702"/>
            <a:ext cx="300135" cy="703262"/>
          </a:xfrm>
          <a:prstGeom prst="curvedConnector2">
            <a:avLst/>
          </a:prstGeom>
          <a:noFill/>
          <a:ln w="38100">
            <a:solidFill>
              <a:srgbClr val="99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40"/>
          <p:cNvCxnSpPr>
            <a:cxnSpLocks noChangeShapeType="1"/>
            <a:stCxn id="5136" idx="1"/>
            <a:endCxn id="5138" idx="2"/>
          </p:cNvCxnSpPr>
          <p:nvPr/>
        </p:nvCxnSpPr>
        <p:spPr bwMode="auto">
          <a:xfrm rot="16200000" flipH="1">
            <a:off x="869466" y="2307122"/>
            <a:ext cx="286718" cy="717549"/>
          </a:xfrm>
          <a:prstGeom prst="curvedConnector2">
            <a:avLst/>
          </a:prstGeom>
          <a:noFill/>
          <a:ln w="38100">
            <a:solidFill>
              <a:srgbClr val="99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1" name="AutoShape 41">
            <a:hlinkClick r:id="rId6" action="ppaction://hlinksldjump" highlightClick="1"/>
          </p:cNvPr>
          <p:cNvSpPr>
            <a:spLocks noChangeArrowheads="1"/>
          </p:cNvSpPr>
          <p:nvPr/>
        </p:nvSpPr>
        <p:spPr bwMode="auto">
          <a:xfrm>
            <a:off x="1476375" y="644525"/>
            <a:ext cx="3124200" cy="457200"/>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90000"/>
              </a:lnSpc>
              <a:spcBef>
                <a:spcPct val="0"/>
              </a:spcBef>
              <a:buFontTx/>
              <a:buNone/>
            </a:pPr>
            <a:r>
              <a:rPr lang="en-US" sz="1800" b="1" dirty="0">
                <a:solidFill>
                  <a:schemeClr val="bg1"/>
                </a:solidFill>
                <a:cs typeface="Browallia New" panose="020B0604020202020204" pitchFamily="34" charset="-34"/>
              </a:rPr>
              <a:t>Measurement, Analysis, </a:t>
            </a:r>
          </a:p>
          <a:p>
            <a:pPr algn="ctr" eaLnBrk="1" hangingPunct="1">
              <a:lnSpc>
                <a:spcPct val="90000"/>
              </a:lnSpc>
              <a:spcBef>
                <a:spcPct val="0"/>
              </a:spcBef>
              <a:buFontTx/>
              <a:buNone/>
            </a:pPr>
            <a:r>
              <a:rPr lang="en-US" sz="1800" b="1" dirty="0">
                <a:solidFill>
                  <a:schemeClr val="bg1"/>
                </a:solidFill>
                <a:cs typeface="Browallia New" panose="020B0604020202020204" pitchFamily="34" charset="-34"/>
              </a:rPr>
              <a:t>&amp; Knowledge Management</a:t>
            </a:r>
            <a:endParaRPr lang="th-TH" sz="1800" b="1" dirty="0">
              <a:solidFill>
                <a:schemeClr val="bg1"/>
              </a:solidFill>
              <a:cs typeface="Browallia New" panose="020B0604020202020204" pitchFamily="34" charset="-34"/>
            </a:endParaRPr>
          </a:p>
        </p:txBody>
      </p:sp>
      <p:sp>
        <p:nvSpPr>
          <p:cNvPr id="5142" name="AutoShape 42">
            <a:hlinkClick r:id="rId5" action="ppaction://hlinksldjump" highlightClick="1"/>
          </p:cNvPr>
          <p:cNvSpPr>
            <a:spLocks noChangeArrowheads="1"/>
          </p:cNvSpPr>
          <p:nvPr/>
        </p:nvSpPr>
        <p:spPr bwMode="auto">
          <a:xfrm>
            <a:off x="3276600" y="2522538"/>
            <a:ext cx="1600200" cy="547687"/>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dirty="0">
                <a:solidFill>
                  <a:srgbClr val="FFFF00"/>
                </a:solidFill>
                <a:cs typeface="Browallia New" panose="020B0604020202020204" pitchFamily="34" charset="-34"/>
              </a:rPr>
              <a:t>Operation</a:t>
            </a:r>
            <a:endParaRPr lang="th-TH" sz="1800" b="1" dirty="0">
              <a:solidFill>
                <a:srgbClr val="FFFF00"/>
              </a:solidFill>
              <a:cs typeface="Browallia New" panose="020B0604020202020204" pitchFamily="34" charset="-34"/>
            </a:endParaRPr>
          </a:p>
        </p:txBody>
      </p:sp>
      <p:sp>
        <p:nvSpPr>
          <p:cNvPr id="5143" name="AutoShape 43">
            <a:hlinkClick r:id="rId5" action="ppaction://hlinksldjump" highlightClick="1"/>
          </p:cNvPr>
          <p:cNvSpPr>
            <a:spLocks noChangeArrowheads="1"/>
          </p:cNvSpPr>
          <p:nvPr/>
        </p:nvSpPr>
        <p:spPr bwMode="auto">
          <a:xfrm>
            <a:off x="3276600" y="1514475"/>
            <a:ext cx="1600200" cy="485579"/>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rgbClr val="FFFF00"/>
                </a:solidFill>
                <a:cs typeface="Browallia New" panose="020B0604020202020204" pitchFamily="34" charset="-34"/>
              </a:rPr>
              <a:t>Workforce</a:t>
            </a:r>
            <a:endParaRPr lang="th-TH" sz="1800" b="1">
              <a:solidFill>
                <a:srgbClr val="FFFF00"/>
              </a:solidFill>
              <a:cs typeface="Browallia New" panose="020B0604020202020204" pitchFamily="34" charset="-34"/>
            </a:endParaRPr>
          </a:p>
        </p:txBody>
      </p:sp>
      <p:cxnSp>
        <p:nvCxnSpPr>
          <p:cNvPr id="5144" name="AutoShape 44"/>
          <p:cNvCxnSpPr>
            <a:cxnSpLocks noChangeShapeType="1"/>
            <a:stCxn id="5143" idx="1"/>
            <a:endCxn id="5142" idx="3"/>
          </p:cNvCxnSpPr>
          <p:nvPr/>
        </p:nvCxnSpPr>
        <p:spPr bwMode="auto">
          <a:xfrm>
            <a:off x="4076700" y="2000054"/>
            <a:ext cx="0" cy="522484"/>
          </a:xfrm>
          <a:prstGeom prst="straightConnector1">
            <a:avLst/>
          </a:prstGeom>
          <a:noFill/>
          <a:ln w="38100">
            <a:solidFill>
              <a:srgbClr val="99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5" name="AutoShape 45">
            <a:hlinkClick r:id="rId5" action="ppaction://hlinksldjump" highlightClick="1"/>
          </p:cNvPr>
          <p:cNvSpPr>
            <a:spLocks noChangeArrowheads="1"/>
          </p:cNvSpPr>
          <p:nvPr/>
        </p:nvSpPr>
        <p:spPr bwMode="auto">
          <a:xfrm>
            <a:off x="5238750" y="2100263"/>
            <a:ext cx="1031875" cy="463550"/>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chemeClr val="bg1"/>
                </a:solidFill>
                <a:cs typeface="Browallia New" panose="020B0604020202020204" pitchFamily="34" charset="-34"/>
              </a:rPr>
              <a:t>Results</a:t>
            </a:r>
            <a:endParaRPr lang="th-TH" sz="1800" b="1">
              <a:solidFill>
                <a:schemeClr val="bg1"/>
              </a:solidFill>
              <a:cs typeface="Browallia New" panose="020B0604020202020204" pitchFamily="34" charset="-34"/>
            </a:endParaRPr>
          </a:p>
        </p:txBody>
      </p:sp>
      <p:cxnSp>
        <p:nvCxnSpPr>
          <p:cNvPr id="5146" name="AutoShape 46"/>
          <p:cNvCxnSpPr>
            <a:cxnSpLocks noChangeShapeType="1"/>
            <a:stCxn id="5142" idx="0"/>
            <a:endCxn id="5145" idx="1"/>
          </p:cNvCxnSpPr>
          <p:nvPr/>
        </p:nvCxnSpPr>
        <p:spPr bwMode="auto">
          <a:xfrm flipV="1">
            <a:off x="4876800" y="2563813"/>
            <a:ext cx="877888" cy="232569"/>
          </a:xfrm>
          <a:prstGeom prst="curvedConnector2">
            <a:avLst/>
          </a:prstGeom>
          <a:noFill/>
          <a:ln w="38100">
            <a:solidFill>
              <a:srgbClr val="99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AutoShape 47"/>
          <p:cNvCxnSpPr>
            <a:cxnSpLocks noChangeShapeType="1"/>
            <a:stCxn id="5145" idx="3"/>
            <a:endCxn id="5143" idx="0"/>
          </p:cNvCxnSpPr>
          <p:nvPr/>
        </p:nvCxnSpPr>
        <p:spPr bwMode="auto">
          <a:xfrm rot="16200000" flipV="1">
            <a:off x="5144245" y="1489820"/>
            <a:ext cx="342998" cy="877888"/>
          </a:xfrm>
          <a:prstGeom prst="curvedConnector2">
            <a:avLst/>
          </a:prstGeom>
          <a:noFill/>
          <a:ln w="38100">
            <a:solidFill>
              <a:srgbClr val="9933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8" name="AutoShape 48">
            <a:hlinkClick r:id="" action="ppaction://noaction" highlightClick="1"/>
          </p:cNvPr>
          <p:cNvSpPr>
            <a:spLocks noChangeArrowheads="1"/>
          </p:cNvSpPr>
          <p:nvPr/>
        </p:nvSpPr>
        <p:spPr bwMode="auto">
          <a:xfrm>
            <a:off x="6264275" y="4279900"/>
            <a:ext cx="2398713" cy="647700"/>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chemeClr val="bg1"/>
                </a:solidFill>
                <a:cs typeface="Browallia New" panose="020B0604020202020204" pitchFamily="34" charset="-34"/>
              </a:rPr>
              <a:t>Part III</a:t>
            </a:r>
          </a:p>
          <a:p>
            <a:pPr algn="ctr" eaLnBrk="1" hangingPunct="1">
              <a:lnSpc>
                <a:spcPct val="80000"/>
              </a:lnSpc>
              <a:spcBef>
                <a:spcPct val="0"/>
              </a:spcBef>
              <a:buFontTx/>
              <a:buNone/>
            </a:pPr>
            <a:r>
              <a:rPr lang="en-US" sz="1800" b="1">
                <a:solidFill>
                  <a:schemeClr val="bg1"/>
                </a:solidFill>
                <a:cs typeface="Browallia New" panose="020B0604020202020204" pitchFamily="34" charset="-34"/>
              </a:rPr>
              <a:t>Patient Care Processes</a:t>
            </a:r>
            <a:endParaRPr lang="th-TH" sz="1800" b="1">
              <a:solidFill>
                <a:schemeClr val="bg1"/>
              </a:solidFill>
              <a:cs typeface="Browallia New" panose="020B0604020202020204" pitchFamily="34" charset="-34"/>
            </a:endParaRPr>
          </a:p>
        </p:txBody>
      </p:sp>
      <p:sp>
        <p:nvSpPr>
          <p:cNvPr id="5150" name="AutoShape 50">
            <a:hlinkClick r:id="" action="ppaction://noaction" highlightClick="1"/>
          </p:cNvPr>
          <p:cNvSpPr>
            <a:spLocks noChangeArrowheads="1"/>
          </p:cNvSpPr>
          <p:nvPr/>
        </p:nvSpPr>
        <p:spPr bwMode="auto">
          <a:xfrm>
            <a:off x="2627313" y="3703638"/>
            <a:ext cx="3024187" cy="444500"/>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chemeClr val="bg1"/>
                </a:solidFill>
                <a:cs typeface="Browallia New" panose="020B0604020202020204" pitchFamily="34" charset="-34"/>
              </a:rPr>
              <a:t>Part II Key Hospital Systems</a:t>
            </a:r>
            <a:endParaRPr lang="th-TH" sz="1800" b="1">
              <a:solidFill>
                <a:schemeClr val="bg1"/>
              </a:solidFill>
              <a:cs typeface="Browallia New" panose="020B0604020202020204" pitchFamily="34" charset="-34"/>
            </a:endParaRPr>
          </a:p>
        </p:txBody>
      </p:sp>
      <p:sp>
        <p:nvSpPr>
          <p:cNvPr id="5151" name="AutoShape 51">
            <a:hlinkClick r:id="" action="ppaction://noaction" highlightClick="1"/>
          </p:cNvPr>
          <p:cNvSpPr>
            <a:spLocks noChangeArrowheads="1"/>
          </p:cNvSpPr>
          <p:nvPr/>
        </p:nvSpPr>
        <p:spPr bwMode="auto">
          <a:xfrm>
            <a:off x="6254750" y="1017588"/>
            <a:ext cx="1798638" cy="379412"/>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chemeClr val="bg1"/>
                </a:solidFill>
                <a:cs typeface="Browallia New" panose="020B0604020202020204" pitchFamily="34" charset="-34"/>
              </a:rPr>
              <a:t>Part IV Results</a:t>
            </a:r>
            <a:endParaRPr lang="th-TH" sz="1800" b="1">
              <a:solidFill>
                <a:schemeClr val="bg1"/>
              </a:solidFill>
              <a:cs typeface="Browallia New" panose="020B0604020202020204" pitchFamily="34" charset="-34"/>
            </a:endParaRPr>
          </a:p>
        </p:txBody>
      </p:sp>
      <p:sp>
        <p:nvSpPr>
          <p:cNvPr id="5152" name="AutoShape 52">
            <a:hlinkClick r:id="" action="ppaction://noaction" highlightClick="1"/>
          </p:cNvPr>
          <p:cNvSpPr>
            <a:spLocks noChangeArrowheads="1"/>
          </p:cNvSpPr>
          <p:nvPr/>
        </p:nvSpPr>
        <p:spPr bwMode="auto">
          <a:xfrm>
            <a:off x="323850" y="115888"/>
            <a:ext cx="4464050" cy="387350"/>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sz="1800" b="1">
                <a:solidFill>
                  <a:schemeClr val="bg1"/>
                </a:solidFill>
                <a:cs typeface="Browallia New" panose="020B0604020202020204" pitchFamily="34" charset="-34"/>
              </a:rPr>
              <a:t>Part I Organization Management Overview</a:t>
            </a:r>
            <a:endParaRPr lang="th-TH" sz="1800" b="1">
              <a:solidFill>
                <a:schemeClr val="bg1"/>
              </a:solidFill>
              <a:cs typeface="Browallia New" panose="020B0604020202020204" pitchFamily="34" charset="-34"/>
            </a:endParaRPr>
          </a:p>
        </p:txBody>
      </p:sp>
      <p:sp>
        <p:nvSpPr>
          <p:cNvPr id="19" name="TextBox 18"/>
          <p:cNvSpPr txBox="1"/>
          <p:nvPr/>
        </p:nvSpPr>
        <p:spPr>
          <a:xfrm>
            <a:off x="5152847" y="56818"/>
            <a:ext cx="3826881" cy="707886"/>
          </a:xfrm>
          <a:prstGeom prst="rect">
            <a:avLst/>
          </a:prstGeom>
          <a:noFill/>
        </p:spPr>
        <p:txBody>
          <a:bodyPr wrap="none" rtlCol="0">
            <a:spAutoFit/>
          </a:bodyPr>
          <a:lstStyle/>
          <a:p>
            <a:pPr algn="ctr"/>
            <a:r>
              <a:rPr lang="en-US" sz="2000" b="1" dirty="0" smtClean="0"/>
              <a:t>HA Standards</a:t>
            </a:r>
          </a:p>
          <a:p>
            <a:pPr algn="ctr"/>
            <a:r>
              <a:rPr lang="en-US" sz="2000" dirty="0" smtClean="0"/>
              <a:t>4</a:t>
            </a:r>
            <a:r>
              <a:rPr lang="en-US" sz="2000" baseline="30000" dirty="0" smtClean="0"/>
              <a:t>th</a:t>
            </a:r>
            <a:r>
              <a:rPr lang="en-US" sz="2000" dirty="0" smtClean="0"/>
              <a:t> Edition, Effective 1 July 2018</a:t>
            </a:r>
            <a:endParaRPr lang="en-US" sz="2000" dirty="0"/>
          </a:p>
        </p:txBody>
      </p:sp>
    </p:spTree>
    <p:extLst>
      <p:ext uri="{BB962C8B-B14F-4D97-AF65-F5344CB8AC3E}">
        <p14:creationId xmlns:p14="http://schemas.microsoft.com/office/powerpoint/2010/main" val="2408494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53138" y="4005263"/>
            <a:ext cx="2840037" cy="2701925"/>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defRPr/>
            </a:pPr>
            <a:endParaRPr lang="en-US" altLang="en-US" sz="2800" smtClean="0">
              <a:latin typeface="BrowalliaUPC" panose="020B0604020202020204" pitchFamily="34" charset="-34"/>
              <a:cs typeface="BrowalliaUPC" panose="020B0604020202020204" pitchFamily="34" charset="-34"/>
            </a:endParaRPr>
          </a:p>
        </p:txBody>
      </p:sp>
      <p:sp>
        <p:nvSpPr>
          <p:cNvPr id="5123" name="Rectangle 3"/>
          <p:cNvSpPr>
            <a:spLocks noChangeArrowheads="1"/>
          </p:cNvSpPr>
          <p:nvPr/>
        </p:nvSpPr>
        <p:spPr bwMode="auto">
          <a:xfrm>
            <a:off x="65088" y="163513"/>
            <a:ext cx="4957762" cy="275748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latin typeface="BrowalliaUPC" panose="020B0604020202020204" pitchFamily="34" charset="-34"/>
              <a:cs typeface="BrowalliaUPC" panose="020B0604020202020204" pitchFamily="34" charset="-34"/>
            </a:endParaRPr>
          </a:p>
        </p:txBody>
      </p:sp>
      <p:sp>
        <p:nvSpPr>
          <p:cNvPr id="5124" name="Rectangle 4">
            <a:hlinkClick r:id="" action="ppaction://noaction"/>
          </p:cNvPr>
          <p:cNvSpPr>
            <a:spLocks noChangeArrowheads="1"/>
          </p:cNvSpPr>
          <p:nvPr/>
        </p:nvSpPr>
        <p:spPr bwMode="auto">
          <a:xfrm>
            <a:off x="5148263" y="163513"/>
            <a:ext cx="3967162" cy="276859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pPr>
            <a:endParaRPr lang="en-US" altLang="en-US" sz="2800">
              <a:latin typeface="BrowalliaUPC" panose="020B0604020202020204" pitchFamily="34" charset="-34"/>
              <a:cs typeface="BrowalliaUPC" panose="020B0604020202020204" pitchFamily="34" charset="-34"/>
            </a:endParaRPr>
          </a:p>
        </p:txBody>
      </p:sp>
      <p:sp>
        <p:nvSpPr>
          <p:cNvPr id="5125" name="Rectangle 5">
            <a:hlinkClick r:id="rId3" action="ppaction://hlinksldjump"/>
          </p:cNvPr>
          <p:cNvSpPr>
            <a:spLocks noChangeArrowheads="1"/>
          </p:cNvSpPr>
          <p:nvPr/>
        </p:nvSpPr>
        <p:spPr bwMode="auto">
          <a:xfrm>
            <a:off x="1277938" y="3124200"/>
            <a:ext cx="4630737" cy="3582988"/>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spcBef>
                <a:spcPct val="0"/>
              </a:spcBef>
              <a:buFontTx/>
              <a:buNone/>
              <a:defRPr/>
            </a:pPr>
            <a:endParaRPr lang="en-US" altLang="en-US" sz="2800" smtClean="0">
              <a:latin typeface="BrowalliaUPC" panose="020B0604020202020204" pitchFamily="34" charset="-34"/>
              <a:cs typeface="BrowalliaUPC" panose="020B0604020202020204" pitchFamily="34" charset="-34"/>
            </a:endParaRPr>
          </a:p>
        </p:txBody>
      </p:sp>
      <p:sp>
        <p:nvSpPr>
          <p:cNvPr id="5126" name="Text Box 20"/>
          <p:cNvSpPr txBox="1">
            <a:spLocks noChangeArrowheads="1"/>
          </p:cNvSpPr>
          <p:nvPr/>
        </p:nvSpPr>
        <p:spPr bwMode="auto">
          <a:xfrm>
            <a:off x="1384300" y="3644900"/>
            <a:ext cx="4340225" cy="259301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II-1 </a:t>
            </a:r>
            <a:r>
              <a:rPr lang="th-TH" altLang="en-US" sz="2000" b="1" dirty="0">
                <a:latin typeface="BrowalliaUPC" panose="020B0604020202020204" pitchFamily="34" charset="-34"/>
                <a:cs typeface="BrowalliaUPC" panose="020B0604020202020204" pitchFamily="34" charset="-34"/>
              </a:rPr>
              <a:t>การบริหารความเสี่ยง ความปลอดภัย และคุณภาพ</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II-2 </a:t>
            </a:r>
            <a:r>
              <a:rPr lang="th-TH" altLang="en-US" sz="2000" b="1" dirty="0">
                <a:latin typeface="BrowalliaUPC" panose="020B0604020202020204" pitchFamily="34" charset="-34"/>
                <a:cs typeface="BrowalliaUPC" panose="020B0604020202020204" pitchFamily="34" charset="-34"/>
              </a:rPr>
              <a:t>การกำกับดูแลด้านวิชาชีพ </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II-3 </a:t>
            </a:r>
            <a:r>
              <a:rPr lang="th-TH" altLang="en-US" sz="2000" b="1" dirty="0">
                <a:latin typeface="BrowalliaUPC" panose="020B0604020202020204" pitchFamily="34" charset="-34"/>
                <a:cs typeface="BrowalliaUPC" panose="020B0604020202020204" pitchFamily="34" charset="-34"/>
              </a:rPr>
              <a:t>สิ่งแวดล้อมในการดูแลผู้ป่วย </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II-4 </a:t>
            </a:r>
            <a:r>
              <a:rPr lang="th-TH" altLang="en-US" sz="2000" b="1" dirty="0">
                <a:latin typeface="BrowalliaUPC" panose="020B0604020202020204" pitchFamily="34" charset="-34"/>
                <a:cs typeface="BrowalliaUPC" panose="020B0604020202020204" pitchFamily="34" charset="-34"/>
              </a:rPr>
              <a:t>การป้องกันและควบคุมการติดเชื้อ </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II-5 </a:t>
            </a:r>
            <a:r>
              <a:rPr lang="th-TH" altLang="en-US" sz="2000" b="1" dirty="0">
                <a:latin typeface="BrowalliaUPC" panose="020B0604020202020204" pitchFamily="34" charset="-34"/>
                <a:cs typeface="BrowalliaUPC" panose="020B0604020202020204" pitchFamily="34" charset="-34"/>
              </a:rPr>
              <a:t>ระบบเวชระเบียน </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II-6 </a:t>
            </a:r>
            <a:r>
              <a:rPr lang="th-TH" altLang="en-US" sz="2000" b="1" dirty="0">
                <a:latin typeface="BrowalliaUPC" panose="020B0604020202020204" pitchFamily="34" charset="-34"/>
                <a:cs typeface="BrowalliaUPC" panose="020B0604020202020204" pitchFamily="34" charset="-34"/>
              </a:rPr>
              <a:t>ระบบการจัดการด้านยา</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II-7 </a:t>
            </a:r>
            <a:r>
              <a:rPr lang="th-TH" altLang="en-US" sz="2000" b="1" dirty="0">
                <a:latin typeface="BrowalliaUPC" panose="020B0604020202020204" pitchFamily="34" charset="-34"/>
                <a:cs typeface="BrowalliaUPC" panose="020B0604020202020204" pitchFamily="34" charset="-34"/>
              </a:rPr>
              <a:t>การตรวจทดสอบประกอบการวินิจฉัยโรคฯ</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II–8 </a:t>
            </a:r>
            <a:r>
              <a:rPr lang="th-TH" altLang="en-US" sz="2000" b="1" dirty="0">
                <a:latin typeface="BrowalliaUPC" panose="020B0604020202020204" pitchFamily="34" charset="-34"/>
                <a:cs typeface="BrowalliaUPC" panose="020B0604020202020204" pitchFamily="34" charset="-34"/>
              </a:rPr>
              <a:t>การเฝ้าระวังโรคและภัยสุขภาพ</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II–9 </a:t>
            </a:r>
            <a:r>
              <a:rPr lang="th-TH" altLang="en-US" sz="2000" b="1" dirty="0">
                <a:latin typeface="BrowalliaUPC" panose="020B0604020202020204" pitchFamily="34" charset="-34"/>
                <a:cs typeface="BrowalliaUPC" panose="020B0604020202020204" pitchFamily="34" charset="-34"/>
              </a:rPr>
              <a:t>การทำงานกับชุมชน </a:t>
            </a:r>
          </a:p>
        </p:txBody>
      </p:sp>
      <p:sp>
        <p:nvSpPr>
          <p:cNvPr id="5127" name="Text Box 21"/>
          <p:cNvSpPr txBox="1">
            <a:spLocks noChangeArrowheads="1"/>
          </p:cNvSpPr>
          <p:nvPr/>
        </p:nvSpPr>
        <p:spPr bwMode="auto">
          <a:xfrm>
            <a:off x="6205538" y="4830763"/>
            <a:ext cx="2622834" cy="1754326"/>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III-1 </a:t>
            </a:r>
            <a:r>
              <a:rPr lang="th-TH" altLang="en-US" sz="2000" b="1" dirty="0">
                <a:latin typeface="BrowalliaUPC" panose="020B0604020202020204" pitchFamily="34" charset="-34"/>
                <a:cs typeface="BrowalliaUPC" panose="020B0604020202020204" pitchFamily="34" charset="-34"/>
              </a:rPr>
              <a:t>การเข้าถึงและเข้ารับบริการ</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III-2 </a:t>
            </a:r>
            <a:r>
              <a:rPr lang="th-TH" altLang="en-US" sz="2000" b="1" dirty="0">
                <a:latin typeface="BrowalliaUPC" panose="020B0604020202020204" pitchFamily="34" charset="-34"/>
                <a:cs typeface="BrowalliaUPC" panose="020B0604020202020204" pitchFamily="34" charset="-34"/>
              </a:rPr>
              <a:t>การประเมินผู้ป่วย</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III-3 </a:t>
            </a:r>
            <a:r>
              <a:rPr lang="th-TH" altLang="en-US" sz="2000" b="1" dirty="0">
                <a:latin typeface="BrowalliaUPC" panose="020B0604020202020204" pitchFamily="34" charset="-34"/>
                <a:cs typeface="BrowalliaUPC" panose="020B0604020202020204" pitchFamily="34" charset="-34"/>
              </a:rPr>
              <a:t>การวางแผน</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III-4 </a:t>
            </a:r>
            <a:r>
              <a:rPr lang="th-TH" altLang="en-US" sz="2000" b="1" dirty="0">
                <a:latin typeface="BrowalliaUPC" panose="020B0604020202020204" pitchFamily="34" charset="-34"/>
                <a:cs typeface="BrowalliaUPC" panose="020B0604020202020204" pitchFamily="34" charset="-34"/>
              </a:rPr>
              <a:t>การดูแลผู้ป่วย</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III-5 </a:t>
            </a:r>
            <a:r>
              <a:rPr lang="th-TH" altLang="en-US" sz="2000" b="1" dirty="0">
                <a:latin typeface="BrowalliaUPC" panose="020B0604020202020204" pitchFamily="34" charset="-34"/>
                <a:cs typeface="BrowalliaUPC" panose="020B0604020202020204" pitchFamily="34" charset="-34"/>
              </a:rPr>
              <a:t>การให้ข้อมูลและเสริมพลัง</a:t>
            </a:r>
          </a:p>
          <a:p>
            <a:pPr eaLnBrk="1" hangingPunct="1">
              <a:lnSpc>
                <a:spcPct val="90000"/>
              </a:lnSpc>
              <a:spcBef>
                <a:spcPts val="0"/>
              </a:spcBef>
              <a:buFontTx/>
              <a:buNone/>
            </a:pPr>
            <a:r>
              <a:rPr lang="en-US" altLang="en-US" sz="2000" b="1" dirty="0">
                <a:latin typeface="BrowalliaUPC" panose="020B0604020202020204" pitchFamily="34" charset="-34"/>
                <a:cs typeface="BrowalliaUPC" panose="020B0604020202020204" pitchFamily="34" charset="-34"/>
              </a:rPr>
              <a:t>III-6 </a:t>
            </a:r>
            <a:r>
              <a:rPr lang="th-TH" altLang="en-US" sz="2000" b="1" dirty="0">
                <a:latin typeface="BrowalliaUPC" panose="020B0604020202020204" pitchFamily="34" charset="-34"/>
                <a:cs typeface="BrowalliaUPC" panose="020B0604020202020204" pitchFamily="34" charset="-34"/>
              </a:rPr>
              <a:t>การดูแลต่อเนื่อง</a:t>
            </a:r>
          </a:p>
        </p:txBody>
      </p:sp>
      <p:sp>
        <p:nvSpPr>
          <p:cNvPr id="5128" name="Text Box 22">
            <a:hlinkClick r:id="" action="ppaction://noaction"/>
          </p:cNvPr>
          <p:cNvSpPr txBox="1">
            <a:spLocks noChangeArrowheads="1"/>
          </p:cNvSpPr>
          <p:nvPr/>
        </p:nvSpPr>
        <p:spPr bwMode="auto">
          <a:xfrm>
            <a:off x="6372200" y="790833"/>
            <a:ext cx="2549525" cy="206210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eaLnBrk="1" hangingPunct="1">
              <a:lnSpc>
                <a:spcPct val="80000"/>
              </a:lnSpc>
              <a:spcBef>
                <a:spcPts val="0"/>
              </a:spcBef>
              <a:buFontTx/>
              <a:buNone/>
            </a:pPr>
            <a:r>
              <a:rPr lang="en-US" altLang="en-US" sz="2000" b="1" dirty="0">
                <a:latin typeface="BrowalliaUPC" panose="020B0604020202020204" pitchFamily="34" charset="-34"/>
                <a:cs typeface="BrowalliaUPC" panose="020B0604020202020204" pitchFamily="34" charset="-34"/>
              </a:rPr>
              <a:t>IV-1 </a:t>
            </a:r>
            <a:r>
              <a:rPr lang="th-TH" altLang="en-US" sz="2000" b="1" dirty="0">
                <a:latin typeface="BrowalliaUPC" panose="020B0604020202020204" pitchFamily="34" charset="-34"/>
                <a:cs typeface="BrowalliaUPC" panose="020B0604020202020204" pitchFamily="34" charset="-34"/>
              </a:rPr>
              <a:t>ผลด้าน</a:t>
            </a:r>
            <a:r>
              <a:rPr lang="th-TH" altLang="en-US" sz="2000" b="1" dirty="0">
                <a:solidFill>
                  <a:srgbClr val="0000FF"/>
                </a:solidFill>
                <a:latin typeface="BrowalliaUPC" panose="020B0604020202020204" pitchFamily="34" charset="-34"/>
                <a:cs typeface="BrowalliaUPC" panose="020B0604020202020204" pitchFamily="34" charset="-34"/>
              </a:rPr>
              <a:t>การดูแลสุขภาพ</a:t>
            </a:r>
            <a:endParaRPr lang="en-US" altLang="en-US" sz="2000" b="1" dirty="0">
              <a:solidFill>
                <a:srgbClr val="0000FF"/>
              </a:solidFill>
              <a:latin typeface="BrowalliaUPC" panose="020B0604020202020204" pitchFamily="34" charset="-34"/>
              <a:cs typeface="BrowalliaUPC" panose="020B0604020202020204" pitchFamily="34" charset="-34"/>
            </a:endParaRPr>
          </a:p>
          <a:p>
            <a:pPr eaLnBrk="1" hangingPunct="1">
              <a:lnSpc>
                <a:spcPct val="80000"/>
              </a:lnSpc>
              <a:spcBef>
                <a:spcPts val="0"/>
              </a:spcBef>
              <a:buFontTx/>
              <a:buNone/>
            </a:pPr>
            <a:r>
              <a:rPr lang="en-US" altLang="en-US" sz="2000" b="1" dirty="0">
                <a:latin typeface="BrowalliaUPC" panose="020B0604020202020204" pitchFamily="34" charset="-34"/>
                <a:cs typeface="BrowalliaUPC" panose="020B0604020202020204" pitchFamily="34" charset="-34"/>
              </a:rPr>
              <a:t>IV-2 </a:t>
            </a:r>
            <a:r>
              <a:rPr lang="th-TH" altLang="en-US" sz="2000" b="1" dirty="0">
                <a:latin typeface="BrowalliaUPC" panose="020B0604020202020204" pitchFamily="34" charset="-34"/>
                <a:cs typeface="BrowalliaUPC" panose="020B0604020202020204" pitchFamily="34" charset="-34"/>
              </a:rPr>
              <a:t>ผลด้านการมุ่งเน้นผู้ป่วยและผู้รับผลงาน</a:t>
            </a:r>
            <a:endParaRPr lang="en-US" altLang="en-US" sz="2000" b="1" dirty="0">
              <a:latin typeface="BrowalliaUPC" panose="020B0604020202020204" pitchFamily="34" charset="-34"/>
              <a:cs typeface="BrowalliaUPC" panose="020B0604020202020204" pitchFamily="34" charset="-34"/>
            </a:endParaRPr>
          </a:p>
          <a:p>
            <a:pPr eaLnBrk="1" hangingPunct="1">
              <a:lnSpc>
                <a:spcPct val="80000"/>
              </a:lnSpc>
              <a:spcBef>
                <a:spcPts val="0"/>
              </a:spcBef>
              <a:buFontTx/>
              <a:buNone/>
            </a:pPr>
            <a:r>
              <a:rPr lang="en-US" altLang="en-US" sz="2000" b="1" dirty="0">
                <a:latin typeface="BrowalliaUPC" panose="020B0604020202020204" pitchFamily="34" charset="-34"/>
                <a:cs typeface="BrowalliaUPC" panose="020B0604020202020204" pitchFamily="34" charset="-34"/>
              </a:rPr>
              <a:t>IV-3 </a:t>
            </a:r>
            <a:r>
              <a:rPr lang="th-TH" altLang="en-US" sz="2000" b="1" dirty="0">
                <a:latin typeface="BrowalliaUPC" panose="020B0604020202020204" pitchFamily="34" charset="-34"/>
                <a:cs typeface="BrowalliaUPC" panose="020B0604020202020204" pitchFamily="34" charset="-34"/>
              </a:rPr>
              <a:t>ผลด้าน</a:t>
            </a:r>
            <a:r>
              <a:rPr lang="th-TH" altLang="en-US" sz="2000" b="1" dirty="0">
                <a:solidFill>
                  <a:srgbClr val="0000FF"/>
                </a:solidFill>
                <a:latin typeface="BrowalliaUPC" panose="020B0604020202020204" pitchFamily="34" charset="-34"/>
                <a:cs typeface="BrowalliaUPC" panose="020B0604020202020204" pitchFamily="34" charset="-34"/>
              </a:rPr>
              <a:t>กำลังคน</a:t>
            </a:r>
          </a:p>
          <a:p>
            <a:pPr eaLnBrk="1" hangingPunct="1">
              <a:lnSpc>
                <a:spcPct val="80000"/>
              </a:lnSpc>
              <a:spcBef>
                <a:spcPts val="0"/>
              </a:spcBef>
              <a:buFontTx/>
              <a:buNone/>
            </a:pPr>
            <a:r>
              <a:rPr lang="en-US" altLang="en-US" sz="2000" b="1" dirty="0">
                <a:latin typeface="BrowalliaUPC" panose="020B0604020202020204" pitchFamily="34" charset="-34"/>
                <a:cs typeface="BrowalliaUPC" panose="020B0604020202020204" pitchFamily="34" charset="-34"/>
              </a:rPr>
              <a:t>IV-4 </a:t>
            </a:r>
            <a:r>
              <a:rPr lang="th-TH" altLang="en-US" sz="2000" b="1" dirty="0">
                <a:latin typeface="BrowalliaUPC" panose="020B0604020202020204" pitchFamily="34" charset="-34"/>
                <a:cs typeface="BrowalliaUPC" panose="020B0604020202020204" pitchFamily="34" charset="-34"/>
              </a:rPr>
              <a:t>ผลด้านการนำ</a:t>
            </a:r>
            <a:endParaRPr lang="en-US" altLang="en-US" sz="2000" b="1" dirty="0">
              <a:latin typeface="BrowalliaUPC" panose="020B0604020202020204" pitchFamily="34" charset="-34"/>
              <a:cs typeface="BrowalliaUPC" panose="020B0604020202020204" pitchFamily="34" charset="-34"/>
            </a:endParaRPr>
          </a:p>
          <a:p>
            <a:pPr eaLnBrk="1" hangingPunct="1">
              <a:lnSpc>
                <a:spcPct val="80000"/>
              </a:lnSpc>
              <a:spcBef>
                <a:spcPts val="0"/>
              </a:spcBef>
              <a:buFontTx/>
              <a:buNone/>
            </a:pPr>
            <a:r>
              <a:rPr lang="en-US" altLang="en-US" sz="2000" b="1" dirty="0">
                <a:latin typeface="BrowalliaUPC" panose="020B0604020202020204" pitchFamily="34" charset="-34"/>
                <a:cs typeface="BrowalliaUPC" panose="020B0604020202020204" pitchFamily="34" charset="-34"/>
              </a:rPr>
              <a:t>IV-5 </a:t>
            </a:r>
            <a:r>
              <a:rPr lang="th-TH" altLang="en-US" sz="2000" b="1" dirty="0">
                <a:latin typeface="BrowalliaUPC" panose="020B0604020202020204" pitchFamily="34" charset="-34"/>
                <a:cs typeface="BrowalliaUPC" panose="020B0604020202020204" pitchFamily="34" charset="-34"/>
              </a:rPr>
              <a:t>ผลด้าน</a:t>
            </a:r>
            <a:r>
              <a:rPr lang="th-TH" altLang="en-US" sz="2000" b="1" dirty="0">
                <a:solidFill>
                  <a:srgbClr val="0000FF"/>
                </a:solidFill>
                <a:latin typeface="BrowalliaUPC" panose="020B0604020202020204" pitchFamily="34" charset="-34"/>
                <a:cs typeface="BrowalliaUPC" panose="020B0604020202020204" pitchFamily="34" charset="-34"/>
              </a:rPr>
              <a:t>ประสิทธิผลของกระบวนการทำงานสำคัญ</a:t>
            </a:r>
          </a:p>
          <a:p>
            <a:pPr eaLnBrk="1" hangingPunct="1">
              <a:lnSpc>
                <a:spcPct val="80000"/>
              </a:lnSpc>
              <a:spcBef>
                <a:spcPts val="0"/>
              </a:spcBef>
              <a:buFontTx/>
              <a:buNone/>
            </a:pPr>
            <a:r>
              <a:rPr lang="en-US" altLang="en-US" sz="2000" b="1" dirty="0">
                <a:latin typeface="BrowalliaUPC" panose="020B0604020202020204" pitchFamily="34" charset="-34"/>
                <a:cs typeface="BrowalliaUPC" panose="020B0604020202020204" pitchFamily="34" charset="-34"/>
              </a:rPr>
              <a:t>IV-6 </a:t>
            </a:r>
            <a:r>
              <a:rPr lang="th-TH" altLang="en-US" sz="2000" b="1" dirty="0">
                <a:latin typeface="BrowalliaUPC" panose="020B0604020202020204" pitchFamily="34" charset="-34"/>
                <a:cs typeface="BrowalliaUPC" panose="020B0604020202020204" pitchFamily="34" charset="-34"/>
              </a:rPr>
              <a:t>ผลด้านการเงิน</a:t>
            </a:r>
          </a:p>
        </p:txBody>
      </p:sp>
      <p:sp>
        <p:nvSpPr>
          <p:cNvPr id="5129" name="AutoShape 48">
            <a:hlinkClick r:id="" action="ppaction://noaction" highlightClick="1"/>
          </p:cNvPr>
          <p:cNvSpPr>
            <a:spLocks noChangeArrowheads="1"/>
          </p:cNvSpPr>
          <p:nvPr/>
        </p:nvSpPr>
        <p:spPr bwMode="auto">
          <a:xfrm>
            <a:off x="6302375" y="4094163"/>
            <a:ext cx="2398713" cy="647700"/>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ตอนที่ </a:t>
            </a:r>
            <a:r>
              <a:rPr lang="en-US" altLang="en-US" sz="2400" b="1">
                <a:solidFill>
                  <a:schemeClr val="bg1"/>
                </a:solidFill>
                <a:latin typeface="BrowalliaUPC" panose="020B0604020202020204" pitchFamily="34" charset="-34"/>
                <a:cs typeface="BrowalliaUPC" panose="020B0604020202020204" pitchFamily="34" charset="-34"/>
              </a:rPr>
              <a:t>III</a:t>
            </a:r>
            <a:r>
              <a:rPr lang="th-TH" altLang="en-US" sz="2400" b="1">
                <a:solidFill>
                  <a:schemeClr val="bg1"/>
                </a:solidFill>
                <a:latin typeface="BrowalliaUPC" panose="020B0604020202020204" pitchFamily="34" charset="-34"/>
                <a:cs typeface="BrowalliaUPC" panose="020B0604020202020204" pitchFamily="34" charset="-34"/>
              </a:rPr>
              <a:t> </a:t>
            </a:r>
          </a:p>
          <a:p>
            <a:pPr algn="ctr" eaLnBrk="1" hangingPunct="1">
              <a:lnSpc>
                <a:spcPct val="80000"/>
              </a:lnSpc>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กระบวนการดูแลผู้ป่วย</a:t>
            </a:r>
            <a:endParaRPr lang="en-US" altLang="en-US" sz="2400" b="1">
              <a:solidFill>
                <a:schemeClr val="bg1"/>
              </a:solidFill>
              <a:latin typeface="BrowalliaUPC" panose="020B0604020202020204" pitchFamily="34" charset="-34"/>
              <a:cs typeface="BrowalliaUPC" panose="020B0604020202020204" pitchFamily="34" charset="-34"/>
            </a:endParaRPr>
          </a:p>
        </p:txBody>
      </p:sp>
      <p:sp>
        <p:nvSpPr>
          <p:cNvPr id="5130" name="AutoShape 50">
            <a:hlinkClick r:id="" action="ppaction://noaction" highlightClick="1"/>
          </p:cNvPr>
          <p:cNvSpPr>
            <a:spLocks noChangeArrowheads="1"/>
          </p:cNvSpPr>
          <p:nvPr/>
        </p:nvSpPr>
        <p:spPr bwMode="auto">
          <a:xfrm>
            <a:off x="1547813" y="3165475"/>
            <a:ext cx="4032250" cy="444500"/>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400" b="1">
                <a:solidFill>
                  <a:schemeClr val="bg1"/>
                </a:solidFill>
                <a:latin typeface="BrowalliaUPC" panose="020B0604020202020204" pitchFamily="34" charset="-34"/>
                <a:cs typeface="BrowalliaUPC" panose="020B0604020202020204" pitchFamily="34" charset="-34"/>
              </a:rPr>
              <a:t>ตอนที่ </a:t>
            </a:r>
            <a:r>
              <a:rPr lang="en-US" altLang="en-US" sz="2400" b="1">
                <a:solidFill>
                  <a:schemeClr val="bg1"/>
                </a:solidFill>
                <a:latin typeface="BrowalliaUPC" panose="020B0604020202020204" pitchFamily="34" charset="-34"/>
                <a:cs typeface="BrowalliaUPC" panose="020B0604020202020204" pitchFamily="34" charset="-34"/>
              </a:rPr>
              <a:t> II </a:t>
            </a:r>
            <a:r>
              <a:rPr lang="th-TH" altLang="en-US" sz="2400" b="1">
                <a:solidFill>
                  <a:schemeClr val="bg1"/>
                </a:solidFill>
                <a:latin typeface="BrowalliaUPC" panose="020B0604020202020204" pitchFamily="34" charset="-34"/>
                <a:cs typeface="BrowalliaUPC" panose="020B0604020202020204" pitchFamily="34" charset="-34"/>
              </a:rPr>
              <a:t>ระบบงานสำคัญของโรงพยาบาล</a:t>
            </a:r>
          </a:p>
        </p:txBody>
      </p:sp>
      <p:sp>
        <p:nvSpPr>
          <p:cNvPr id="5131" name="AutoShape 51">
            <a:hlinkClick r:id="" action="ppaction://noaction" highlightClick="1"/>
          </p:cNvPr>
          <p:cNvSpPr>
            <a:spLocks noChangeArrowheads="1"/>
          </p:cNvSpPr>
          <p:nvPr/>
        </p:nvSpPr>
        <p:spPr bwMode="auto">
          <a:xfrm>
            <a:off x="6661794" y="332656"/>
            <a:ext cx="1798638" cy="379412"/>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400" b="1" dirty="0">
                <a:solidFill>
                  <a:schemeClr val="bg1"/>
                </a:solidFill>
                <a:latin typeface="BrowalliaUPC" panose="020B0604020202020204" pitchFamily="34" charset="-34"/>
                <a:cs typeface="BrowalliaUPC" panose="020B0604020202020204" pitchFamily="34" charset="-34"/>
              </a:rPr>
              <a:t>ตอนที่ </a:t>
            </a:r>
            <a:r>
              <a:rPr lang="en-US" altLang="en-US" sz="2400" b="1" dirty="0">
                <a:solidFill>
                  <a:schemeClr val="bg1"/>
                </a:solidFill>
                <a:latin typeface="BrowalliaUPC" panose="020B0604020202020204" pitchFamily="34" charset="-34"/>
                <a:cs typeface="BrowalliaUPC" panose="020B0604020202020204" pitchFamily="34" charset="-34"/>
              </a:rPr>
              <a:t>IV </a:t>
            </a:r>
            <a:r>
              <a:rPr lang="th-TH" altLang="en-US" sz="2400" b="1" dirty="0">
                <a:solidFill>
                  <a:schemeClr val="bg1"/>
                </a:solidFill>
                <a:latin typeface="BrowalliaUPC" panose="020B0604020202020204" pitchFamily="34" charset="-34"/>
                <a:cs typeface="BrowalliaUPC" panose="020B0604020202020204" pitchFamily="34" charset="-34"/>
              </a:rPr>
              <a:t>ผลลัพธ์</a:t>
            </a:r>
          </a:p>
        </p:txBody>
      </p:sp>
      <p:sp>
        <p:nvSpPr>
          <p:cNvPr id="5132" name="AutoShape 52">
            <a:hlinkClick r:id="" action="ppaction://noaction" highlightClick="1"/>
          </p:cNvPr>
          <p:cNvSpPr>
            <a:spLocks noChangeArrowheads="1"/>
          </p:cNvSpPr>
          <p:nvPr/>
        </p:nvSpPr>
        <p:spPr bwMode="auto">
          <a:xfrm>
            <a:off x="323850" y="332656"/>
            <a:ext cx="4464050" cy="387350"/>
          </a:xfrm>
          <a:prstGeom prst="actionButtonBlank">
            <a:avLst/>
          </a:prstGeom>
          <a:solidFill>
            <a:srgbClr val="9900CC"/>
          </a:solidFill>
          <a:ln w="9525">
            <a:solidFill>
              <a:srgbClr val="66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th-TH" altLang="en-US" sz="2400" b="1" dirty="0">
                <a:solidFill>
                  <a:schemeClr val="bg1"/>
                </a:solidFill>
                <a:latin typeface="BrowalliaUPC" panose="020B0604020202020204" pitchFamily="34" charset="-34"/>
                <a:cs typeface="BrowalliaUPC" panose="020B0604020202020204" pitchFamily="34" charset="-34"/>
              </a:rPr>
              <a:t>ตอนที่</a:t>
            </a:r>
            <a:r>
              <a:rPr lang="en-US" altLang="en-US" sz="2400" b="1" dirty="0">
                <a:solidFill>
                  <a:schemeClr val="bg1"/>
                </a:solidFill>
                <a:latin typeface="BrowalliaUPC" panose="020B0604020202020204" pitchFamily="34" charset="-34"/>
                <a:cs typeface="BrowalliaUPC" panose="020B0604020202020204" pitchFamily="34" charset="-34"/>
              </a:rPr>
              <a:t> I </a:t>
            </a:r>
            <a:r>
              <a:rPr lang="th-TH" altLang="en-US" sz="2400" b="1" dirty="0">
                <a:solidFill>
                  <a:schemeClr val="bg1"/>
                </a:solidFill>
                <a:latin typeface="BrowalliaUPC" panose="020B0604020202020204" pitchFamily="34" charset="-34"/>
                <a:cs typeface="BrowalliaUPC" panose="020B0604020202020204" pitchFamily="34" charset="-34"/>
              </a:rPr>
              <a:t>ภาพรวมของการบริหารองค์กร</a:t>
            </a:r>
          </a:p>
        </p:txBody>
      </p:sp>
      <p:cxnSp>
        <p:nvCxnSpPr>
          <p:cNvPr id="21" name="Straight Arrow Connector 20"/>
          <p:cNvCxnSpPr/>
          <p:nvPr/>
        </p:nvCxnSpPr>
        <p:spPr>
          <a:xfrm>
            <a:off x="3779838" y="6437337"/>
            <a:ext cx="2273300"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11638" y="2673350"/>
            <a:ext cx="0" cy="45085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87" name="Hexagon 86"/>
          <p:cNvSpPr/>
          <p:nvPr/>
        </p:nvSpPr>
        <p:spPr>
          <a:xfrm>
            <a:off x="38100" y="1735138"/>
            <a:ext cx="1465263" cy="614362"/>
          </a:xfrm>
          <a:prstGeom prst="hexagon">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sz="2000" b="1" dirty="0">
                <a:latin typeface="BrowalliaUPC" panose="020B0604020202020204" pitchFamily="34" charset="-34"/>
                <a:cs typeface="BrowalliaUPC" panose="020B0604020202020204" pitchFamily="34" charset="-34"/>
              </a:rPr>
              <a:t>I-1 </a:t>
            </a:r>
            <a:endParaRPr lang="th-TH" sz="2000" b="1" dirty="0">
              <a:latin typeface="BrowalliaUPC" panose="020B0604020202020204" pitchFamily="34" charset="-34"/>
              <a:cs typeface="BrowalliaUPC" panose="020B0604020202020204" pitchFamily="34" charset="-34"/>
            </a:endParaRPr>
          </a:p>
          <a:p>
            <a:pPr algn="ctr">
              <a:lnSpc>
                <a:spcPts val="2000"/>
              </a:lnSpc>
              <a:defRPr/>
            </a:pPr>
            <a:r>
              <a:rPr lang="th-TH" sz="2000" b="1" dirty="0">
                <a:latin typeface="BrowalliaUPC" panose="020B0604020202020204" pitchFamily="34" charset="-34"/>
                <a:cs typeface="BrowalliaUPC" panose="020B0604020202020204" pitchFamily="34" charset="-34"/>
              </a:rPr>
              <a:t>การนำ</a:t>
            </a:r>
            <a:endParaRPr lang="en-US" sz="2000" b="1" dirty="0">
              <a:latin typeface="BrowalliaUPC" panose="020B0604020202020204" pitchFamily="34" charset="-34"/>
              <a:cs typeface="BrowalliaUPC" panose="020B0604020202020204" pitchFamily="34" charset="-34"/>
            </a:endParaRPr>
          </a:p>
        </p:txBody>
      </p:sp>
      <p:sp>
        <p:nvSpPr>
          <p:cNvPr id="88" name="Hexagon 87"/>
          <p:cNvSpPr/>
          <p:nvPr/>
        </p:nvSpPr>
        <p:spPr>
          <a:xfrm>
            <a:off x="1465263" y="1374775"/>
            <a:ext cx="1465262" cy="614363"/>
          </a:xfrm>
          <a:prstGeom prst="hexagon">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sz="2000" b="1" dirty="0">
                <a:solidFill>
                  <a:srgbClr val="FFFF00"/>
                </a:solidFill>
                <a:latin typeface="BrowalliaUPC" panose="020B0604020202020204" pitchFamily="34" charset="-34"/>
                <a:cs typeface="BrowalliaUPC" panose="020B0604020202020204" pitchFamily="34" charset="-34"/>
              </a:rPr>
              <a:t>I-2</a:t>
            </a:r>
            <a:endParaRPr lang="th-TH" sz="2000" b="1" dirty="0">
              <a:solidFill>
                <a:srgbClr val="FFFF00"/>
              </a:solidFill>
              <a:latin typeface="BrowalliaUPC" panose="020B0604020202020204" pitchFamily="34" charset="-34"/>
              <a:cs typeface="BrowalliaUPC" panose="020B0604020202020204" pitchFamily="34" charset="-34"/>
            </a:endParaRPr>
          </a:p>
          <a:p>
            <a:pPr algn="ctr">
              <a:lnSpc>
                <a:spcPts val="2000"/>
              </a:lnSpc>
              <a:defRPr/>
            </a:pPr>
            <a:r>
              <a:rPr lang="th-TH" sz="2000" b="1" dirty="0">
                <a:solidFill>
                  <a:srgbClr val="FFFF00"/>
                </a:solidFill>
                <a:latin typeface="BrowalliaUPC" panose="020B0604020202020204" pitchFamily="34" charset="-34"/>
                <a:cs typeface="BrowalliaUPC" panose="020B0604020202020204" pitchFamily="34" charset="-34"/>
              </a:rPr>
              <a:t>กลยุทธ์</a:t>
            </a:r>
            <a:endParaRPr lang="en-US" sz="2000" b="1" dirty="0">
              <a:solidFill>
                <a:srgbClr val="FFFF00"/>
              </a:solidFill>
              <a:latin typeface="BrowalliaUPC" panose="020B0604020202020204" pitchFamily="34" charset="-34"/>
              <a:cs typeface="BrowalliaUPC" panose="020B0604020202020204" pitchFamily="34" charset="-34"/>
            </a:endParaRPr>
          </a:p>
        </p:txBody>
      </p:sp>
      <p:sp>
        <p:nvSpPr>
          <p:cNvPr id="89" name="Hexagon 88"/>
          <p:cNvSpPr/>
          <p:nvPr/>
        </p:nvSpPr>
        <p:spPr>
          <a:xfrm>
            <a:off x="1470025" y="2103438"/>
            <a:ext cx="1465263" cy="608012"/>
          </a:xfrm>
          <a:prstGeom prst="hexagon">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sz="2000" b="1" dirty="0">
                <a:latin typeface="BrowalliaUPC" panose="020B0604020202020204" pitchFamily="34" charset="-34"/>
                <a:cs typeface="BrowalliaUPC" panose="020B0604020202020204" pitchFamily="34" charset="-34"/>
              </a:rPr>
              <a:t>I-3</a:t>
            </a:r>
            <a:r>
              <a:rPr lang="th-TH" sz="2000" b="1" dirty="0">
                <a:latin typeface="BrowalliaUPC" panose="020B0604020202020204" pitchFamily="34" charset="-34"/>
                <a:cs typeface="BrowalliaUPC" panose="020B0604020202020204" pitchFamily="34" charset="-34"/>
              </a:rPr>
              <a:t> ผู้ป่วย/ ผู้รับผลงาน</a:t>
            </a:r>
            <a:endParaRPr lang="en-US" sz="2000" b="1" dirty="0">
              <a:latin typeface="BrowalliaUPC" panose="020B0604020202020204" pitchFamily="34" charset="-34"/>
              <a:cs typeface="BrowalliaUPC" panose="020B0604020202020204" pitchFamily="34" charset="-34"/>
            </a:endParaRPr>
          </a:p>
        </p:txBody>
      </p:sp>
      <p:sp>
        <p:nvSpPr>
          <p:cNvPr id="90" name="Hexagon 89"/>
          <p:cNvSpPr/>
          <p:nvPr/>
        </p:nvSpPr>
        <p:spPr>
          <a:xfrm>
            <a:off x="3521075" y="1392238"/>
            <a:ext cx="1416050" cy="612775"/>
          </a:xfrm>
          <a:prstGeom prst="hexagon">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sz="2000" b="1" dirty="0">
                <a:solidFill>
                  <a:srgbClr val="FFFF00"/>
                </a:solidFill>
                <a:latin typeface="BrowalliaUPC" panose="020B0604020202020204" pitchFamily="34" charset="-34"/>
                <a:cs typeface="BrowalliaUPC" panose="020B0604020202020204" pitchFamily="34" charset="-34"/>
              </a:rPr>
              <a:t>I-5</a:t>
            </a:r>
            <a:endParaRPr lang="th-TH" sz="2000" b="1" dirty="0">
              <a:solidFill>
                <a:srgbClr val="FFFF00"/>
              </a:solidFill>
              <a:latin typeface="BrowalliaUPC" panose="020B0604020202020204" pitchFamily="34" charset="-34"/>
              <a:cs typeface="BrowalliaUPC" panose="020B0604020202020204" pitchFamily="34" charset="-34"/>
            </a:endParaRPr>
          </a:p>
          <a:p>
            <a:pPr algn="ctr">
              <a:lnSpc>
                <a:spcPts val="2000"/>
              </a:lnSpc>
              <a:defRPr/>
            </a:pPr>
            <a:r>
              <a:rPr lang="th-TH" sz="2000" b="1" dirty="0">
                <a:solidFill>
                  <a:srgbClr val="FFFF00"/>
                </a:solidFill>
                <a:latin typeface="BrowalliaUPC" panose="020B0604020202020204" pitchFamily="34" charset="-34"/>
                <a:cs typeface="BrowalliaUPC" panose="020B0604020202020204" pitchFamily="34" charset="-34"/>
              </a:rPr>
              <a:t>กำลังคน</a:t>
            </a:r>
            <a:endParaRPr lang="en-US" sz="2000" b="1" dirty="0">
              <a:solidFill>
                <a:srgbClr val="FFFF00"/>
              </a:solidFill>
              <a:latin typeface="BrowalliaUPC" panose="020B0604020202020204" pitchFamily="34" charset="-34"/>
              <a:cs typeface="BrowalliaUPC" panose="020B0604020202020204" pitchFamily="34" charset="-34"/>
            </a:endParaRPr>
          </a:p>
        </p:txBody>
      </p:sp>
      <p:sp>
        <p:nvSpPr>
          <p:cNvPr id="91" name="Hexagon 90"/>
          <p:cNvSpPr/>
          <p:nvPr/>
        </p:nvSpPr>
        <p:spPr>
          <a:xfrm>
            <a:off x="3513138" y="2103438"/>
            <a:ext cx="1465262" cy="612775"/>
          </a:xfrm>
          <a:prstGeom prst="hexagon">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sz="2000" b="1" dirty="0">
                <a:solidFill>
                  <a:srgbClr val="FFFF00"/>
                </a:solidFill>
                <a:latin typeface="BrowalliaUPC" panose="020B0604020202020204" pitchFamily="34" charset="-34"/>
                <a:cs typeface="BrowalliaUPC" panose="020B0604020202020204" pitchFamily="34" charset="-34"/>
              </a:rPr>
              <a:t>I-6 </a:t>
            </a:r>
            <a:r>
              <a:rPr lang="th-TH" sz="2000" b="1" dirty="0">
                <a:solidFill>
                  <a:srgbClr val="FFFF00"/>
                </a:solidFill>
                <a:latin typeface="BrowalliaUPC" panose="020B0604020202020204" pitchFamily="34" charset="-34"/>
                <a:cs typeface="BrowalliaUPC" panose="020B0604020202020204" pitchFamily="34" charset="-34"/>
              </a:rPr>
              <a:t> การปฏิบัติการ</a:t>
            </a:r>
            <a:endParaRPr lang="en-US" sz="2000" b="1" dirty="0">
              <a:solidFill>
                <a:srgbClr val="FFFF00"/>
              </a:solidFill>
              <a:latin typeface="BrowalliaUPC" panose="020B0604020202020204" pitchFamily="34" charset="-34"/>
              <a:cs typeface="BrowalliaUPC" panose="020B0604020202020204" pitchFamily="34" charset="-34"/>
            </a:endParaRPr>
          </a:p>
        </p:txBody>
      </p:sp>
      <p:sp>
        <p:nvSpPr>
          <p:cNvPr id="92" name="Quad Arrow 91"/>
          <p:cNvSpPr/>
          <p:nvPr/>
        </p:nvSpPr>
        <p:spPr>
          <a:xfrm>
            <a:off x="2903538" y="1733550"/>
            <a:ext cx="647700" cy="6477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3" name="AutoShape 41">
            <a:hlinkClick r:id="rId4" action="ppaction://hlinksldjump" highlightClick="1"/>
          </p:cNvPr>
          <p:cNvSpPr>
            <a:spLocks noChangeArrowheads="1"/>
          </p:cNvSpPr>
          <p:nvPr/>
        </p:nvSpPr>
        <p:spPr bwMode="auto">
          <a:xfrm>
            <a:off x="1617663" y="820738"/>
            <a:ext cx="3124200" cy="447675"/>
          </a:xfrm>
          <a:prstGeom prst="actionButtonBlank">
            <a:avLst/>
          </a:prstGeom>
          <a:solidFill>
            <a:srgbClr val="0033CC"/>
          </a:solidFill>
          <a:ln w="9525">
            <a:solidFill>
              <a:srgbClr val="666699"/>
            </a:solidFill>
            <a:miter lim="800000"/>
            <a:headEnd/>
            <a:tailEnd/>
          </a:ln>
          <a:effectLst/>
        </p:spPr>
        <p:txBody>
          <a:bodyPr wrap="none" anchor="ct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lgn="ctr" eaLnBrk="1" hangingPunct="1">
              <a:lnSpc>
                <a:spcPct val="80000"/>
              </a:lnSpc>
              <a:spcBef>
                <a:spcPct val="0"/>
              </a:spcBef>
              <a:buFontTx/>
              <a:buNone/>
            </a:pPr>
            <a:r>
              <a:rPr lang="en-US" altLang="en-US" sz="2000" b="1">
                <a:solidFill>
                  <a:schemeClr val="bg1"/>
                </a:solidFill>
                <a:latin typeface="BrowalliaUPC" panose="020B0604020202020204" pitchFamily="34" charset="-34"/>
                <a:cs typeface="BrowalliaUPC" panose="020B0604020202020204" pitchFamily="34" charset="-34"/>
              </a:rPr>
              <a:t>I-4 </a:t>
            </a:r>
            <a:r>
              <a:rPr lang="th-TH" altLang="en-US" sz="2000" b="1">
                <a:solidFill>
                  <a:schemeClr val="bg1"/>
                </a:solidFill>
                <a:latin typeface="BrowalliaUPC" panose="020B0604020202020204" pitchFamily="34" charset="-34"/>
                <a:cs typeface="BrowalliaUPC" panose="020B0604020202020204" pitchFamily="34" charset="-34"/>
              </a:rPr>
              <a:t>การวัด วิเคราะห์ และจัดการความรู้</a:t>
            </a:r>
          </a:p>
        </p:txBody>
      </p:sp>
      <p:sp>
        <p:nvSpPr>
          <p:cNvPr id="94" name="Hexagon 93"/>
          <p:cNvSpPr/>
          <p:nvPr/>
        </p:nvSpPr>
        <p:spPr>
          <a:xfrm>
            <a:off x="4932040" y="1711325"/>
            <a:ext cx="1412875" cy="614363"/>
          </a:xfrm>
          <a:prstGeom prst="hexagon">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defRPr/>
            </a:pPr>
            <a:r>
              <a:rPr lang="en-US" sz="2000" b="1" dirty="0">
                <a:latin typeface="BrowalliaUPC" panose="020B0604020202020204" pitchFamily="34" charset="-34"/>
                <a:cs typeface="BrowalliaUPC" panose="020B0604020202020204" pitchFamily="34" charset="-34"/>
              </a:rPr>
              <a:t>IV </a:t>
            </a:r>
            <a:endParaRPr lang="th-TH" sz="2000" b="1" dirty="0">
              <a:latin typeface="BrowalliaUPC" panose="020B0604020202020204" pitchFamily="34" charset="-34"/>
              <a:cs typeface="BrowalliaUPC" panose="020B0604020202020204" pitchFamily="34" charset="-34"/>
            </a:endParaRPr>
          </a:p>
          <a:p>
            <a:pPr algn="ctr">
              <a:lnSpc>
                <a:spcPts val="2000"/>
              </a:lnSpc>
              <a:defRPr/>
            </a:pPr>
            <a:r>
              <a:rPr lang="th-TH" sz="2000" b="1" dirty="0">
                <a:latin typeface="BrowalliaUPC" panose="020B0604020202020204" pitchFamily="34" charset="-34"/>
                <a:cs typeface="BrowalliaUPC" panose="020B0604020202020204" pitchFamily="34" charset="-34"/>
              </a:rPr>
              <a:t>ผลลัพธ์</a:t>
            </a:r>
            <a:endParaRPr lang="en-US" sz="2000" b="1" dirty="0">
              <a:latin typeface="BrowalliaUPC" panose="020B0604020202020204" pitchFamily="34" charset="-34"/>
              <a:cs typeface="BrowalliaUPC" panose="020B0604020202020204" pitchFamily="34" charset="-34"/>
            </a:endParaRPr>
          </a:p>
        </p:txBody>
      </p:sp>
      <p:sp>
        <p:nvSpPr>
          <p:cNvPr id="5145" name="Rectangle 5154"/>
          <p:cNvSpPr>
            <a:spLocks noChangeArrowheads="1"/>
          </p:cNvSpPr>
          <p:nvPr/>
        </p:nvSpPr>
        <p:spPr bwMode="auto">
          <a:xfrm>
            <a:off x="1638300" y="6237312"/>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ngsana New" panose="02020603050405020304" pitchFamily="18" charset="-34"/>
              </a:defRPr>
            </a:lvl1pPr>
            <a:lvl2pPr marL="742950" indent="-285750">
              <a:spcBef>
                <a:spcPct val="20000"/>
              </a:spcBef>
              <a:buChar char="–"/>
              <a:defRPr sz="2800">
                <a:solidFill>
                  <a:schemeClr val="tx1"/>
                </a:solidFill>
                <a:latin typeface="Times New Roman" panose="02020603050405020304" pitchFamily="18" charset="0"/>
                <a:cs typeface="Angsana New" panose="02020603050405020304" pitchFamily="18" charset="-34"/>
              </a:defRPr>
            </a:lvl2pPr>
            <a:lvl3pPr marL="1143000" indent="-228600">
              <a:spcBef>
                <a:spcPct val="20000"/>
              </a:spcBef>
              <a:buChar char="•"/>
              <a:defRPr sz="2400">
                <a:solidFill>
                  <a:schemeClr val="tx1"/>
                </a:solidFill>
                <a:latin typeface="Times New Roman" panose="02020603050405020304" pitchFamily="18" charset="0"/>
                <a:cs typeface="Angsana New" panose="02020603050405020304" pitchFamily="18" charset="-34"/>
              </a:defRPr>
            </a:lvl3pPr>
            <a:lvl4pPr marL="16002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4pPr>
            <a:lvl5pPr marL="2057400" indent="-228600">
              <a:spcBef>
                <a:spcPct val="20000"/>
              </a:spcBef>
              <a:buChar char="»"/>
              <a:defRPr sz="2000">
                <a:solidFill>
                  <a:schemeClr val="tx1"/>
                </a:solidFill>
                <a:latin typeface="Times New Roman" panose="02020603050405020304" pitchFamily="18"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ngsana New" panose="02020603050405020304" pitchFamily="18" charset="-34"/>
              </a:defRPr>
            </a:lvl9pPr>
          </a:lstStyle>
          <a:p>
            <a:pPr>
              <a:spcBef>
                <a:spcPct val="0"/>
              </a:spcBef>
              <a:buFontTx/>
              <a:buNone/>
            </a:pPr>
            <a:r>
              <a:rPr lang="th-TH" altLang="en-US" sz="2000" b="1" dirty="0">
                <a:latin typeface="BrowalliaUPC" panose="020B0604020202020204" pitchFamily="34" charset="-34"/>
                <a:cs typeface="BrowalliaUPC" panose="020B0604020202020204" pitchFamily="34" charset="-34"/>
              </a:rPr>
              <a:t> กระบวนการดูแลผู้ป่วย</a:t>
            </a:r>
            <a:endParaRPr lang="en-US" altLang="en-US" sz="2000" dirty="0"/>
          </a:p>
        </p:txBody>
      </p:sp>
      <p:sp>
        <p:nvSpPr>
          <p:cNvPr id="26" name="TextBox 25"/>
          <p:cNvSpPr txBox="1"/>
          <p:nvPr/>
        </p:nvSpPr>
        <p:spPr>
          <a:xfrm>
            <a:off x="5152847" y="3225170"/>
            <a:ext cx="3826881" cy="707886"/>
          </a:xfrm>
          <a:prstGeom prst="rect">
            <a:avLst/>
          </a:prstGeom>
          <a:noFill/>
        </p:spPr>
        <p:txBody>
          <a:bodyPr wrap="none" rtlCol="0">
            <a:spAutoFit/>
          </a:bodyPr>
          <a:lstStyle/>
          <a:p>
            <a:pPr algn="ctr"/>
            <a:r>
              <a:rPr lang="en-US" sz="2000" b="1" dirty="0" smtClean="0"/>
              <a:t>HA Standards</a:t>
            </a:r>
          </a:p>
          <a:p>
            <a:pPr algn="ctr"/>
            <a:r>
              <a:rPr lang="en-US" sz="2000" dirty="0" smtClean="0"/>
              <a:t>4</a:t>
            </a:r>
            <a:r>
              <a:rPr lang="en-US" sz="2000" baseline="30000" dirty="0" smtClean="0"/>
              <a:t>th</a:t>
            </a:r>
            <a:r>
              <a:rPr lang="en-US" sz="2000" dirty="0" smtClean="0"/>
              <a:t> Edition, Effective 1 July 2018</a:t>
            </a:r>
            <a:endParaRPr lang="en-US" sz="2000" dirty="0"/>
          </a:p>
        </p:txBody>
      </p:sp>
    </p:spTree>
    <p:extLst>
      <p:ext uri="{BB962C8B-B14F-4D97-AF65-F5344CB8AC3E}">
        <p14:creationId xmlns:p14="http://schemas.microsoft.com/office/powerpoint/2010/main" val="181712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6840760" cy="707886"/>
          </a:xfrm>
          <a:prstGeom prst="rect">
            <a:avLst/>
          </a:prstGeom>
          <a:solidFill>
            <a:srgbClr val="0000CC"/>
          </a:solidFill>
          <a:effectLst>
            <a:glow rad="228600">
              <a:schemeClr val="accent5">
                <a:satMod val="175000"/>
                <a:alpha val="40000"/>
              </a:schemeClr>
            </a:glow>
            <a:softEdge rad="31750"/>
          </a:effectLst>
        </p:spPr>
        <p:txBody>
          <a:bodyPr wrap="square">
            <a:spAutoFit/>
          </a:bodyPr>
          <a:lstStyle/>
          <a:p>
            <a:pPr marL="0" lvl="2" algn="ctr">
              <a:defRPr/>
            </a:pPr>
            <a:r>
              <a:rPr lang="en-US" sz="4000" b="1" dirty="0" smtClean="0">
                <a:solidFill>
                  <a:schemeClr val="bg1"/>
                </a:solidFill>
                <a:latin typeface="BrowalliaUPC" panose="020B0604020202020204" pitchFamily="34" charset="-34"/>
                <a:cs typeface="BrowalliaUPC" panose="020B0604020202020204" pitchFamily="34" charset="-34"/>
              </a:rPr>
              <a:t>Effective Date: 1 July 2018</a:t>
            </a:r>
            <a:endParaRPr lang="en-US" sz="4000" b="1" dirty="0">
              <a:solidFill>
                <a:schemeClr val="bg1"/>
              </a:solidFill>
              <a:latin typeface="BrowalliaUPC" panose="020B0604020202020204" pitchFamily="34" charset="-34"/>
              <a:cs typeface="BrowalliaUPC" panose="020B0604020202020204" pitchFamily="34" charset="-34"/>
            </a:endParaRPr>
          </a:p>
        </p:txBody>
      </p:sp>
      <p:sp>
        <p:nvSpPr>
          <p:cNvPr id="3" name="TextBox 2"/>
          <p:cNvSpPr txBox="1"/>
          <p:nvPr/>
        </p:nvSpPr>
        <p:spPr>
          <a:xfrm>
            <a:off x="395536" y="1255395"/>
            <a:ext cx="8424936" cy="5016758"/>
          </a:xfrm>
          <a:prstGeom prst="rect">
            <a:avLst/>
          </a:prstGeom>
          <a:noFill/>
        </p:spPr>
        <p:txBody>
          <a:bodyPr wrap="square" rtlCol="0">
            <a:spAutoFit/>
          </a:bodyPr>
          <a:lstStyle/>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การใช้เพื่อการประเมินและรับรองสถานพยาบาล</a:t>
            </a:r>
          </a:p>
          <a:p>
            <a:pPr marL="365125" indent="-365125"/>
            <a:r>
              <a:rPr lang="th-TH" sz="3200" b="1" dirty="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เริ่มใช้ตั้งแต่ </a:t>
            </a:r>
            <a:r>
              <a:rPr lang="en-US" sz="3200" dirty="0" smtClean="0">
                <a:latin typeface="BrowalliaUPC" panose="020B0604020202020204" pitchFamily="34" charset="-34"/>
                <a:cs typeface="BrowalliaUPC" panose="020B0604020202020204" pitchFamily="34" charset="-34"/>
              </a:rPr>
              <a:t>1 </a:t>
            </a:r>
            <a:r>
              <a:rPr lang="th-TH" sz="3200" dirty="0" smtClean="0">
                <a:latin typeface="BrowalliaUPC" panose="020B0604020202020204" pitchFamily="34" charset="-34"/>
                <a:cs typeface="BrowalliaUPC" panose="020B0604020202020204" pitchFamily="34" charset="-34"/>
              </a:rPr>
              <a:t>กรกฎาคม </a:t>
            </a:r>
            <a:r>
              <a:rPr lang="en-US" sz="3200" dirty="0" smtClean="0">
                <a:latin typeface="BrowalliaUPC" panose="020B0604020202020204" pitchFamily="34" charset="-34"/>
                <a:cs typeface="BrowalliaUPC" panose="020B0604020202020204" pitchFamily="34" charset="-34"/>
              </a:rPr>
              <a:t>2561</a:t>
            </a:r>
            <a:endParaRPr lang="th-TH" sz="3200" dirty="0" smtClean="0">
              <a:latin typeface="BrowalliaUPC" panose="020B0604020202020204" pitchFamily="34" charset="-34"/>
              <a:cs typeface="BrowalliaUPC" panose="020B0604020202020204" pitchFamily="34" charset="-34"/>
            </a:endParaRPr>
          </a:p>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การใช้เพื่อการพัฒนาคุณภาพสถานพยาบาล</a:t>
            </a:r>
          </a:p>
          <a:p>
            <a:pPr marL="365125" indent="-365125"/>
            <a:r>
              <a:rPr lang="th-TH" sz="3200" b="1" dirty="0">
                <a:solidFill>
                  <a:srgbClr val="0033CC"/>
                </a:solidFill>
                <a:latin typeface="BrowalliaUPC" panose="020B0604020202020204" pitchFamily="34" charset="-34"/>
                <a:cs typeface="BrowalliaUPC" panose="020B0604020202020204" pitchFamily="34" charset="-34"/>
              </a:rPr>
              <a:t>	</a:t>
            </a:r>
            <a:r>
              <a:rPr lang="th-TH" sz="3200" dirty="0" smtClean="0">
                <a:latin typeface="BrowalliaUPC" panose="020B0604020202020204" pitchFamily="34" charset="-34"/>
                <a:cs typeface="BrowalliaUPC" panose="020B0604020202020204" pitchFamily="34" charset="-34"/>
              </a:rPr>
              <a:t>สามารถใช้ได้ทันทีตั้งแต่บัดนี้เป็นต้นไป</a:t>
            </a:r>
          </a:p>
          <a:p>
            <a:pPr marL="365125" indent="-365125"/>
            <a:r>
              <a:rPr lang="th-TH" sz="3200" b="1" dirty="0" smtClean="0">
                <a:solidFill>
                  <a:srgbClr val="0033CC"/>
                </a:solidFill>
                <a:latin typeface="BrowalliaUPC" panose="020B0604020202020204" pitchFamily="34" charset="-34"/>
                <a:cs typeface="BrowalliaUPC" panose="020B0604020202020204" pitchFamily="34" charset="-34"/>
              </a:rPr>
              <a:t>ความคาดหวังต่อข้อกำหนดใหม่</a:t>
            </a:r>
          </a:p>
          <a:p>
            <a:pPr marL="457200" indent="-2286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ไม่จำเป็นต้องสมบูรณ์เบบ</a:t>
            </a:r>
          </a:p>
          <a:p>
            <a:pPr marL="457200" indent="-2286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ขอให้</a:t>
            </a:r>
          </a:p>
          <a:p>
            <a:pPr marL="914400" lvl="1" indent="-2286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ทำความเข้าใจ </a:t>
            </a:r>
          </a:p>
          <a:p>
            <a:pPr marL="914400" lvl="1" indent="-2286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วิเคราะห์โจทย์ของตนเองให้ชัด </a:t>
            </a:r>
          </a:p>
          <a:p>
            <a:pPr marL="914400" lvl="1" indent="-228600">
              <a:buFont typeface="Arial" panose="020B0604020202020204" pitchFamily="34" charset="0"/>
              <a:buChar char="•"/>
            </a:pPr>
            <a:r>
              <a:rPr lang="th-TH" sz="3200" dirty="0" smtClean="0">
                <a:latin typeface="BrowalliaUPC" panose="020B0604020202020204" pitchFamily="34" charset="-34"/>
                <a:cs typeface="BrowalliaUPC" panose="020B0604020202020204" pitchFamily="34" charset="-34"/>
              </a:rPr>
              <a:t>วางระบบที่ง่ายต่อการปฏิบัติและเป็นประโยชน์ต่อสถานพยาบาล</a:t>
            </a:r>
          </a:p>
        </p:txBody>
      </p:sp>
    </p:spTree>
    <p:extLst>
      <p:ext uri="{BB962C8B-B14F-4D97-AF65-F5344CB8AC3E}">
        <p14:creationId xmlns:p14="http://schemas.microsoft.com/office/powerpoint/2010/main" val="373950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He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Template_Head</Template>
  <TotalTime>16642</TotalTime>
  <Words>7718</Words>
  <Application>Microsoft Office PowerPoint</Application>
  <PresentationFormat>On-screen Show (4:3)</PresentationFormat>
  <Paragraphs>1071</Paragraphs>
  <Slides>67</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67</vt:i4>
      </vt:variant>
    </vt:vector>
  </HeadingPairs>
  <TitlesOfParts>
    <vt:vector size="81" baseType="lpstr">
      <vt:lpstr>Agency FB</vt:lpstr>
      <vt:lpstr>Angsana New</vt:lpstr>
      <vt:lpstr>Arial</vt:lpstr>
      <vt:lpstr>Browallia New</vt:lpstr>
      <vt:lpstr>BrowalliaUPC</vt:lpstr>
      <vt:lpstr>Calibri</vt:lpstr>
      <vt:lpstr>Comic Sans MS</vt:lpstr>
      <vt:lpstr>Cordia New</vt:lpstr>
      <vt:lpstr>FreesiaUPC</vt:lpstr>
      <vt:lpstr>Tahoma</vt:lpstr>
      <vt:lpstr>TH SarabunPSK</vt:lpstr>
      <vt:lpstr>Times New Roman</vt:lpstr>
      <vt:lpstr>Wingdings</vt:lpstr>
      <vt:lpstr>Template_Head</vt:lpstr>
      <vt:lpstr>PowerPoint Presentation</vt:lpstr>
      <vt:lpstr>HA คือกลไกการส่องกระจกดูตัวเอง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ภาพรวมการเปลี่ยนแปลงในมาตรฐาน HA ฉบับที่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2P Safety Goals</vt:lpstr>
      <vt:lpstr>2P Safety Goals/Guides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Anuwat S</dc:creator>
  <cp:lastModifiedBy>RUCHADAPORN  THUMASUT</cp:lastModifiedBy>
  <cp:revision>713</cp:revision>
  <cp:lastPrinted>2016-08-22T08:12:11Z</cp:lastPrinted>
  <dcterms:created xsi:type="dcterms:W3CDTF">2011-08-22T04:18:45Z</dcterms:created>
  <dcterms:modified xsi:type="dcterms:W3CDTF">2018-08-22T03:08:52Z</dcterms:modified>
</cp:coreProperties>
</file>