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68" r:id="rId2"/>
    <p:sldId id="778" r:id="rId3"/>
    <p:sldId id="769" r:id="rId4"/>
    <p:sldId id="771" r:id="rId5"/>
    <p:sldId id="799" r:id="rId6"/>
    <p:sldId id="779" r:id="rId7"/>
    <p:sldId id="775" r:id="rId8"/>
    <p:sldId id="777" r:id="rId9"/>
    <p:sldId id="780" r:id="rId10"/>
    <p:sldId id="773" r:id="rId11"/>
    <p:sldId id="781" r:id="rId12"/>
    <p:sldId id="801" r:id="rId13"/>
    <p:sldId id="803" r:id="rId14"/>
    <p:sldId id="807" r:id="rId15"/>
    <p:sldId id="800" r:id="rId16"/>
    <p:sldId id="782" r:id="rId17"/>
    <p:sldId id="783" r:id="rId18"/>
    <p:sldId id="774" r:id="rId19"/>
    <p:sldId id="808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CC99"/>
    <a:srgbClr val="00CC66"/>
    <a:srgbClr val="33CC33"/>
    <a:srgbClr val="78F890"/>
    <a:srgbClr val="FF0000"/>
    <a:srgbClr val="FFCCFF"/>
    <a:srgbClr val="FF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075" autoAdjust="0"/>
  </p:normalViewPr>
  <p:slideViewPr>
    <p:cSldViewPr>
      <p:cViewPr varScale="1">
        <p:scale>
          <a:sx n="74" d="100"/>
          <a:sy n="74" d="100"/>
        </p:scale>
        <p:origin x="11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-13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22/08/61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22/08/61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7091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786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867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490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97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691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6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65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54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0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153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ผู้นำกับการพัฒนาคุณภาพแบบฉบับ </a:t>
            </a:r>
            <a:r>
              <a:rPr lang="en-US" smtClean="0"/>
              <a:t>HA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75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หน้า1.jpg"/>
          <p:cNvPicPr>
            <a:picLocks noChangeAspect="1"/>
          </p:cNvPicPr>
          <p:nvPr userDrawn="1"/>
        </p:nvPicPr>
        <p:blipFill>
          <a:blip r:embed="rId2" cstate="print"/>
          <a:srcRect b="59122"/>
          <a:stretch>
            <a:fillRect/>
          </a:stretch>
        </p:blipFill>
        <p:spPr>
          <a:xfrm>
            <a:off x="0" y="0"/>
            <a:ext cx="9144000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 smtClean="0"/>
              <a:t>ABC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หน้า1_edit.jpg"/>
          <p:cNvPicPr>
            <a:picLocks noChangeAspect="1"/>
          </p:cNvPicPr>
          <p:nvPr userDrawn="1"/>
        </p:nvPicPr>
        <p:blipFill>
          <a:blip r:embed="rId3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หน้า2แบบที่  3แก้2.jpg"/>
          <p:cNvPicPr>
            <a:picLocks noChangeAspect="1"/>
          </p:cNvPicPr>
          <p:nvPr userDrawn="1"/>
        </p:nvPicPr>
        <p:blipFill>
          <a:blip r:embed="rId2" cstate="print"/>
          <a:srcRect t="52019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rcRect b="50922"/>
          <a:stretch>
            <a:fillRect/>
          </a:stretch>
        </p:blipFill>
        <p:spPr>
          <a:xfrm>
            <a:off x="0" y="0"/>
            <a:ext cx="9159759" cy="29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436" y="2636912"/>
            <a:ext cx="6881972" cy="1077218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lnSpc>
                <a:spcPct val="80000"/>
              </a:lnSpc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รายงานการประเมินตนเอง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0" lvl="2" algn="ctr">
              <a:lnSpc>
                <a:spcPct val="8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SAR (Self-assessment Report)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907704" y="3933056"/>
            <a:ext cx="6192688" cy="52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สถาบันรับรองคุณภาพสถานพยาบาล (องค์การมหาชน)</a:t>
            </a:r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60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340768"/>
            <a:ext cx="90478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v) 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คะแนนและแผนการพัฒนา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Score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ให้คะแนน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0.5-5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ตาม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scoring guideline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(มีเศษ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0.5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ได้)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Gap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ระบุว่า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gap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ซึ่งจะเป็นตัวเชื่อมระหว่าง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score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กับแผนการพัฒนา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D = gap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ในการออกแบบ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(design gap)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สอดคล้องกับคะแนน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endParaRPr lang="th-TH" sz="30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A = gap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ในการนำไปปฏิบัติ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(action gap)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สอดคล้องกับคะแนน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endParaRPr lang="th-TH" sz="30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L = gap</a:t>
            </a:r>
            <a:r>
              <a:rPr lang="th-TH" sz="30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ในการประเมินและเรียนรู้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(learning gap)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สอดคล้องกับคะแนน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endParaRPr lang="th-TH" sz="30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I = gap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ในการปรับปรุง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(improvement gap)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สอดคล้องกับคะแนน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endParaRPr lang="th-TH" sz="30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Plan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ระบุแผนพัฒนาในช่วง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1-2 </a:t>
            </a:r>
            <a:r>
              <a:rPr lang="th-TH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ปีข้างหน้า ที่สอดคล้องกับ </a:t>
            </a:r>
            <a:r>
              <a:rPr lang="en-US" sz="3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gap</a:t>
            </a:r>
            <a:endParaRPr lang="th-TH" sz="30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I-III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0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024" y="1340768"/>
            <a:ext cx="8748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v) 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คะแนนและแผนการพัฒนา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Plan</a:t>
            </a:r>
            <a:r>
              <a:rPr lang="en-US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ระบุแผนพัฒนาในช่วง </a:t>
            </a:r>
            <a:r>
              <a:rPr lang="en-US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1-2 </a:t>
            </a: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ปีข้างหน้า ที่สอดคล้องกับ </a:t>
            </a:r>
            <a:r>
              <a:rPr lang="en-US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gap</a:t>
            </a:r>
            <a:endParaRPr lang="th-TH" sz="32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ปฏิบัติตามมาตรฐาน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Gap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ที่พบจากการปฏิบัติตามมาตรฐานที่ไม่สมบูรณ์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Gap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ที่พบจากการวิเคราะห์ 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DALI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th-TH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การ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ยกระดับ 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maturity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ของการปฏิบัติตามมาตรฐานที่ประเมินโดยอาศัย 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scoring guideline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th-TH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ผล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การประเมินด้วยเครื่องมือและวิธีการอื่นๆ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บริบท</a:t>
            </a:r>
            <a:r>
              <a:rPr lang="th-TH" sz="3200" b="1" dirty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ขององค์กร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th-TH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โจทย์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ขององค์กร (ความท้าทาย ความเสี่ยง ปัญหา)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th-TH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กล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ยุทธ์/เป้าหมายที่องค์กร</a:t>
            </a:r>
            <a:r>
              <a:rPr lang="th-TH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กำหนด</a:t>
            </a:r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I-III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34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6048672" cy="584775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ตัวอย่างรายงาน</a:t>
            </a:r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การประเมิน</a:t>
            </a:r>
            <a:r>
              <a:rPr 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II-1</a:t>
            </a:r>
            <a:endParaRPr lang="en-US" sz="3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62" t="21987" r="11413" b="23387"/>
          <a:stretch/>
        </p:blipFill>
        <p:spPr>
          <a:xfrm>
            <a:off x="-252536" y="701407"/>
            <a:ext cx="10153128" cy="495984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9512" y="4437112"/>
            <a:ext cx="8784976" cy="2420888"/>
          </a:xfrm>
          <a:prstGeom prst="wedgeEllipseCallout">
            <a:avLst>
              <a:gd name="adj1" fmla="val -21134"/>
              <a:gd name="adj2" fmla="val -813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800" y="4581128"/>
            <a:ext cx="853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ระบุผลลัพธ์ของการดำเนินงานที่เกี่ยวข้องกับ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</a:t>
            </a:r>
            <a:endParaRPr lang="en-US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หมวดนั้นๆ โดยใช้ประเด็นสำคัญที่ระบุไว้เป็นแนวทางพิจารณา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ซึ่งรพ.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สามารถเพิ่มเติมได้ตามที่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เห็นสมควร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วัดต่างๆ ควรระบุหน่วยของตัววัดให้ชัดเจน </a:t>
            </a:r>
            <a:endParaRPr lang="en-US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มีการเปลี่ยนแปลงผลลัพธ์อย่างมีนัยยะสำคัญ ควรอธิบายไว้ใน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</a:t>
            </a:r>
            <a:endParaRPr lang="en-US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iii)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กระบวนการด้วย </a:t>
            </a:r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8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62" t="21987" r="11413" b="23387"/>
          <a:stretch/>
        </p:blipFill>
        <p:spPr>
          <a:xfrm>
            <a:off x="-429220" y="620688"/>
            <a:ext cx="10153128" cy="4982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563" t="37443" r="14563" b="12182"/>
          <a:stretch/>
        </p:blipFill>
        <p:spPr>
          <a:xfrm>
            <a:off x="-468560" y="1700808"/>
            <a:ext cx="12097344" cy="4196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16632"/>
            <a:ext cx="6048672" cy="584775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ตัวอย่างรายงาน</a:t>
            </a:r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การประเมิน</a:t>
            </a:r>
            <a:r>
              <a:rPr 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II-1</a:t>
            </a:r>
            <a:endParaRPr lang="en-US" sz="3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23528" y="3666232"/>
            <a:ext cx="8784976" cy="3134965"/>
          </a:xfrm>
          <a:prstGeom prst="wedgeEllipseCallout">
            <a:avLst>
              <a:gd name="adj1" fmla="val -24604"/>
              <a:gd name="adj2" fmla="val -634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3933056"/>
            <a:ext cx="8627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</a:t>
            </a:r>
            <a:r>
              <a:rPr lang="en-US" sz="2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Good practice):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เพื่อบรรลุเป้าหมาย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...รพ.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ได้ปฏิบัติตาม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ระบบงาน</a:t>
            </a:r>
            <a:endParaRPr lang="en-US" sz="2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มีมาตรการต่อไปนี้ </a:t>
            </a:r>
            <a:r>
              <a:rPr lang="en-US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(1)… (2</a:t>
            </a:r>
            <a:r>
              <a:rPr 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)… </a:t>
            </a:r>
            <a:r>
              <a:rPr lang="en-US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(3)…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ทำให้เกิดผลลัพธ์......</a:t>
            </a:r>
            <a:endParaRPr lang="en-US" sz="2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en-US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(Improvement):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เพื่อปรับปรุงกระบวนการ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....โดย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มีเป้าหมาย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.....ทีมงาน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ได้ดำเนินการปรับปรุง </a:t>
            </a:r>
            <a:r>
              <a:rPr lang="en-US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(1)… (2)…. (3)…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ทำให้เกิดผลลัพธ์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......</a:t>
            </a:r>
            <a:endParaRPr lang="en-US" sz="2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en-US" sz="2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(Effort):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เพื่อแก้ปัญหา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....ทีมงาน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ใช้แนวคิด...โดย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ดำเนินการต่อไปนี้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....ทำ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ให้เกิดบทเรียน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</a:t>
            </a:r>
            <a:endParaRPr lang="en-US" sz="2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en-US" sz="2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Plan):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เพื่อตอบสนองต่อโอกาสพัฒนาเรื่อง..... รพ.ได้วางแผนไว้ดังนี้.......</a:t>
            </a:r>
            <a:endParaRPr lang="en-US" sz="2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6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62" t="21987" r="11413" b="23387"/>
          <a:stretch/>
        </p:blipFill>
        <p:spPr>
          <a:xfrm>
            <a:off x="-429220" y="620688"/>
            <a:ext cx="10153128" cy="4982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563" t="37443" r="14563" b="12182"/>
          <a:stretch/>
        </p:blipFill>
        <p:spPr>
          <a:xfrm>
            <a:off x="-468560" y="1700808"/>
            <a:ext cx="12097344" cy="4196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16632"/>
            <a:ext cx="6048672" cy="584775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ตัวอย่างรายงาน</a:t>
            </a:r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การประเมิน</a:t>
            </a:r>
            <a:r>
              <a:rPr lang="th-TH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II-1</a:t>
            </a:r>
            <a:endParaRPr lang="en-US" sz="3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23528" y="3666232"/>
            <a:ext cx="8784976" cy="3134965"/>
          </a:xfrm>
          <a:prstGeom prst="wedgeEllipseCallout">
            <a:avLst>
              <a:gd name="adj1" fmla="val -24604"/>
              <a:gd name="adj2" fmla="val -634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3933056"/>
            <a:ext cx="8627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</a:t>
            </a:r>
            <a:r>
              <a:rPr lang="en-US" sz="2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Good practice):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เพื่อบรรลุเป้าหมาย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...รพ.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ได้ปฏิบัติตาม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ระบบงาน</a:t>
            </a:r>
            <a:endParaRPr lang="en-US" sz="2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มีมาตรการต่อไปนี้ </a:t>
            </a:r>
            <a:r>
              <a:rPr lang="en-US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(1)… (2</a:t>
            </a:r>
            <a:r>
              <a:rPr 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)… </a:t>
            </a:r>
            <a:r>
              <a:rPr lang="en-US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(3)…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ทำให้เกิดผลลัพธ์......</a:t>
            </a:r>
            <a:endParaRPr lang="en-US" sz="2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en-US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(Improvement):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เพื่อปรับปรุงกระบวนการ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....โดย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มีเป้าหมาย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.....ทีมงาน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ได้ดำเนินการปรับปรุง </a:t>
            </a:r>
            <a:r>
              <a:rPr lang="en-US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(1)… (2)…. (3)…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ทำให้เกิดผลลัพธ์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......</a:t>
            </a:r>
            <a:endParaRPr lang="en-US" sz="2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en-US" sz="2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(Effort):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เพื่อแก้ปัญหา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....ทีมงาน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ใช้แนวคิด...โดย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ดำเนินการต่อไปนี้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....ทำ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ให้เกิดบทเรียน</a:t>
            </a:r>
            <a:r>
              <a:rPr lang="th-TH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....</a:t>
            </a:r>
            <a:endParaRPr lang="en-US" sz="2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/>
            <a:r>
              <a:rPr lang="en-US" sz="2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en-US" sz="2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sz="2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Plan): </a:t>
            </a:r>
            <a:r>
              <a:rPr lang="th-TH" sz="2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เพื่อตอบสนองต่อโอกาสพัฒนาเรื่อง..... รพ.ได้วางแผนไว้ดังนี้.......</a:t>
            </a:r>
            <a:endParaRPr lang="en-US" sz="2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7285" t="23066" r="19662" b="10781"/>
          <a:stretch/>
        </p:blipFill>
        <p:spPr>
          <a:xfrm>
            <a:off x="-36512" y="1700809"/>
            <a:ext cx="9505056" cy="547260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75928" y="4152255"/>
            <a:ext cx="8784976" cy="3093169"/>
          </a:xfrm>
          <a:prstGeom prst="wedgeEllipseCallout">
            <a:avLst>
              <a:gd name="adj1" fmla="val -4799"/>
              <a:gd name="adj2" fmla="val -696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" y="4384799"/>
            <a:ext cx="86718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</a:t>
            </a:r>
            <a:r>
              <a:rPr lang="en-US" sz="25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5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Score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ให้คะแนน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0.5-5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ตาม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scoring guideline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(มีเศษ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0.5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ได้)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Gap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ระบุว่า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gap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ซึ่งจะเป็นตัวเชื่อมระหว่าง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score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กับแผนการพัฒนา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D = gap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ในการออกแบบ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(design gap)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สอดคล้องกับคะแนน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  <a:endParaRPr lang="th-TH" sz="25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A = gap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ในการนำไปปฏิบัติ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 (action gap)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สอดคล้องกับคะแนน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  <a:endParaRPr lang="th-TH" sz="25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L = gap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ในการประเมินและเรียนรู้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 (learning gap)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สอดคล้องกับคะแนน 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endParaRPr lang="th-TH" sz="25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I = gap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ในการปรับปรุง</a:t>
            </a:r>
            <a:r>
              <a:rPr lang="en-US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 (improvement gap) </a:t>
            </a:r>
            <a:r>
              <a:rPr lang="th-TH" sz="25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สอดคล้องกับคะแนน </a:t>
            </a:r>
            <a:r>
              <a:rPr lang="en-US" sz="25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  <a:endParaRPr lang="th-TH" sz="25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499992" y="963667"/>
            <a:ext cx="4605808" cy="1531565"/>
          </a:xfrm>
          <a:prstGeom prst="wedgeEllipseCallout">
            <a:avLst>
              <a:gd name="adj1" fmla="val 7987"/>
              <a:gd name="adj2" fmla="val 9167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3429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Plan 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ระบุแผนพัฒนาในช่วง 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1-2 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ปีข้างหน้า ที่สอดคล้องกับ 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gap</a:t>
            </a:r>
            <a:endParaRPr lang="th-TH" sz="20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การปฏิบัติตามมาตรฐาน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บริบท</a:t>
            </a:r>
            <a:r>
              <a:rPr lang="th-TH" sz="2000" dirty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ขององค์กร</a:t>
            </a:r>
          </a:p>
          <a:p>
            <a:pPr marL="1143000" lvl="2"/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42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9512" y="1052736"/>
          <a:ext cx="878497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0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4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Score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Process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Result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1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เริ่มต้นปฏิบัติ</a:t>
                      </a: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Design &amp; early implementation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มีการวัดผล</a:t>
                      </a: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Measure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มีการปฏิบัติได้บางส่วน</a:t>
                      </a: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Partial implementation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มีการวัดผลในตัววัดที่สำคัญ ตรงประเด็น อย่างครบถ้วน</a:t>
                      </a:r>
                      <a:endParaRPr lang="en-US" sz="2800" dirty="0" smtClean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Valid measures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3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มีการปฏิบัติที่ครอบคลุมและได้ผล</a:t>
                      </a: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Effective implementation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มีการใช้ประโยชน์จากตัววัด</a:t>
                      </a:r>
                      <a:endParaRPr lang="en-US" sz="2800" dirty="0" smtClean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Get use</a:t>
                      </a:r>
                      <a:r>
                        <a:rPr lang="en-US" sz="28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of measures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4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มีการปรับปรุงกระบวนการต่อเนื่อง</a:t>
                      </a: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Continuous</a:t>
                      </a:r>
                      <a:r>
                        <a:rPr lang="en-US" sz="28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improvement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มีผลลัพธ์ในเกณฑ์ดี</a:t>
                      </a:r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(สูงกว่าค่าเฉลี่ย)</a:t>
                      </a:r>
                      <a:endParaRPr lang="en-US" sz="2800" dirty="0" smtClean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Good</a:t>
                      </a:r>
                      <a:r>
                        <a:rPr lang="en-US" sz="28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results (better</a:t>
                      </a:r>
                      <a:r>
                        <a:rPr lang="en-US" sz="28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than average)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5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มีกระบวนการที่เป็นแบบอย่างที่ดี</a:t>
                      </a:r>
                    </a:p>
                    <a:p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Role model, good practices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มีผลลัพธ์ที่ดีมาก</a:t>
                      </a:r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(25%</a:t>
                      </a:r>
                      <a:r>
                        <a:rPr lang="en-US" sz="28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สูงสุด)</a:t>
                      </a:r>
                      <a:endParaRPr lang="en-US" sz="2800" baseline="0" dirty="0" smtClean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r>
                        <a:rPr lang="en-US" sz="2800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Very good results </a:t>
                      </a:r>
                      <a:r>
                        <a:rPr lang="en-US" sz="280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(top quartile)</a:t>
                      </a:r>
                      <a:endParaRPr lang="en-US" sz="2800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88640"/>
            <a:ext cx="6840760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Scoring Guideline</a:t>
            </a:r>
            <a:endParaRPr lang="en-US" sz="4000" b="1" dirty="0">
              <a:solidFill>
                <a:schemeClr val="bg1"/>
              </a:solidFill>
              <a:latin typeface="Browallia New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95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IV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775" t="23422" r="20115" b="33266"/>
          <a:stretch/>
        </p:blipFill>
        <p:spPr>
          <a:xfrm>
            <a:off x="683568" y="1412776"/>
            <a:ext cx="80763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IV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81" t="16532" r="22882" b="9641"/>
          <a:stretch/>
        </p:blipFill>
        <p:spPr>
          <a:xfrm>
            <a:off x="1043608" y="980728"/>
            <a:ext cx="705678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6696744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ทำแฟ้มสะสมผลงานเพื่อช่วยเขียน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SAR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096" y="1124744"/>
            <a:ext cx="72362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ตั้งโครงแต่เริ่มต้น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ทุกหัวข้อในมาตรฐานที่รับผิดชอบ</a:t>
            </a:r>
          </a:p>
          <a:p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Update 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ข้อมูลอย่างสม่ำเสมอ</a:t>
            </a:r>
            <a:endParaRPr lang="th-TH" sz="3200" b="1" dirty="0">
              <a:solidFill>
                <a:srgbClr val="00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ทุกครั้งที่มีการสรุปผลงานแต่ละเรื่อง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อย่างน้อยปีละครั้ง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ถือโอกาสวิเคราะห์และเรียนรู้จากข้อมูลที่ใช้ติดตาม</a:t>
            </a: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ครอบคลุม 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3P</a:t>
            </a:r>
            <a:endParaRPr lang="th-TH" sz="3200" b="1" dirty="0">
              <a:solidFill>
                <a:srgbClr val="00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ที่มาของปัญหาและเป้าหมาย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การปรับปรุงกระบวนการที่เกิดขึ้น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ผลลัพธ์ที่เปลี่ยนแปลงไป</a:t>
            </a:r>
            <a:endParaRPr lang="th-TH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sz="32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16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912768" cy="936104"/>
          </a:xfrm>
        </p:spPr>
        <p:txBody>
          <a:bodyPr/>
          <a:lstStyle/>
          <a:p>
            <a:r>
              <a:rPr lang="th-TH" b="1" dirty="0" smtClean="0">
                <a:solidFill>
                  <a:srgbClr val="0000FF"/>
                </a:solidFill>
              </a:rPr>
              <a:t>กิจกรรมกลุ่ม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5040560"/>
          </a:xfrm>
        </p:spPr>
        <p:txBody>
          <a:bodyPr/>
          <a:lstStyle/>
          <a:p>
            <a:r>
              <a:rPr lang="th-TH" b="1" dirty="0" smtClean="0"/>
              <a:t>ให้แต่ละกลุ่มทดลองเขียนรายงานการประเมินตนเองตามบท/มาตรฐานที่ได้รับมอบหมาย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033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84057" y="980728"/>
            <a:ext cx="833641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anose="020B0604020202020204" pitchFamily="34" charset="-34"/>
              </a:rPr>
              <a:t>เพื่อหาโอกาสพัฒนา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anose="020B0604020202020204" pitchFamily="34" charset="-34"/>
              </a:rPr>
              <a:t>เพื่อติดตามความก้าวหน้า/ระดับการพัฒนา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anose="020B0604020202020204" pitchFamily="34" charset="-34"/>
              </a:rPr>
              <a:t>เพื่อการเรียนรู้ ทบทวน ใคร่ครวญการทำงานและการพัฒนาที่ผ่านมา ภายในทีมงานและกับผู้บริหาร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anose="020B0604020202020204" pitchFamily="34" charset="-34"/>
              </a:rPr>
              <a:t>เป็นฐานข้อมูลสำหรับการต่อยอดและขยายผล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anose="020B0604020202020204" pitchFamily="34" charset="-34"/>
              </a:rPr>
              <a:t>เพื่อประกอบการประเมินจากภายนอก สื่อสารและสร้างการเรียนรู้กับผู้เยี่ยมสำรวจ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1513" y="273503"/>
            <a:ext cx="6143600" cy="646331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เป้าหมายของการประเมินตนเอง</a:t>
            </a:r>
            <a:endParaRPr lang="en-US" sz="36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55576" y="5928084"/>
            <a:ext cx="7848872" cy="211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989399" y="5385414"/>
            <a:ext cx="432048" cy="4918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39952" y="5323860"/>
            <a:ext cx="432048" cy="566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465626" y="4869160"/>
            <a:ext cx="432048" cy="1020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0312" y="5294364"/>
            <a:ext cx="432048" cy="5534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36" y="4839543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66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หาโอกาสพัฒนา</a:t>
            </a:r>
            <a:endParaRPr lang="en-US" sz="2400" b="1" dirty="0">
              <a:solidFill>
                <a:srgbClr val="6600CC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941168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66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เรียนรู้ ทบทวน ใคร่ครวญ</a:t>
            </a:r>
            <a:endParaRPr lang="en-US" sz="2400" b="1" dirty="0">
              <a:solidFill>
                <a:srgbClr val="6600CC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9479" y="4407495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66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ติดตามความก้าวหน้า</a:t>
            </a:r>
            <a:endParaRPr lang="en-US" sz="2400" b="1" dirty="0">
              <a:solidFill>
                <a:srgbClr val="6600CC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1850" y="4810047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66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สื่อสารกับผู้เยี่ยมสำรวจ</a:t>
            </a:r>
            <a:endParaRPr lang="en-US" sz="2400" b="1" dirty="0">
              <a:solidFill>
                <a:srgbClr val="6600CC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6021288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พัฒนาคุณภาพอย่างต่อเนื่อง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64518" y="4865678"/>
            <a:ext cx="432048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07219" y="40050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66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เป็นฐานข้อมูลสำหรับการต่อยอดและขยายผล</a:t>
            </a:r>
            <a:endParaRPr lang="en-US" sz="2400" b="1" dirty="0">
              <a:solidFill>
                <a:srgbClr val="6600CC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10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3833" y="279400"/>
            <a:ext cx="5540375" cy="646331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6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เป้าหมายของการเขียน </a:t>
            </a:r>
            <a:r>
              <a:rPr lang="en-US" altLang="th-TH" sz="36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SAR</a:t>
            </a:r>
            <a:endParaRPr lang="en-US" altLang="th-TH" sz="36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1571308"/>
            <a:ext cx="7632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เพื่อสร้างการเรียนรู้ในองค์กร</a:t>
            </a:r>
          </a:p>
          <a:p>
            <a:pPr marL="796925" lvl="1" indent="-280988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ทีมงานสรุปบทเรียน ความสำเร็จ ความล้มเหลวในการทำงาน</a:t>
            </a:r>
          </a:p>
          <a:p>
            <a:pPr marL="796925" lvl="1" indent="-280988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ทีมงานตรวจสอบความสมบูรณ์ของการพัฒนา</a:t>
            </a:r>
          </a:p>
          <a:p>
            <a:pPr marL="796925" lvl="1" indent="-280988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สร้างการเรียนรู้กับหน่วยงานอื่นและกับผู้บริหาร</a:t>
            </a:r>
          </a:p>
          <a:p>
            <a:pPr marL="514350" indent="-514350">
              <a:buFontTx/>
              <a:buAutoNum type="arabicPeriod"/>
            </a:pPr>
            <a:r>
              <a:rPr lang="th-TH" sz="3200" b="1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เพื่อเป็นฐานข้อมูลสำหรับการต่อยอดและขยายผล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เพื่อสื่อสารกับผู้เยี่ยมสำรวจของ สรพ.</a:t>
            </a:r>
          </a:p>
        </p:txBody>
      </p:sp>
    </p:spTree>
    <p:extLst>
      <p:ext uri="{BB962C8B-B14F-4D97-AF65-F5344CB8AC3E}">
        <p14:creationId xmlns:p14="http://schemas.microsoft.com/office/powerpoint/2010/main" val="37227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88866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I-III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655089"/>
            <a:ext cx="7985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รายงานการประเมินตนเองสำหรับมาตรฐานแต่ละหมวดประกอบด้วย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</a:t>
            </a:r>
            <a:r>
              <a:rPr lang="en-US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en-US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3200" b="1" dirty="0" err="1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ผลลัพธ์ของบท</a:t>
            </a:r>
            <a:r>
              <a:rPr lang="th-TH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นั้น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ii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 smtClean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	iii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	iv)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ผลการพัฒนาที่โดดเด่นและ</a:t>
            </a:r>
            <a:r>
              <a:rPr lang="th-TH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ภาคภูมิใจ</a:t>
            </a:r>
            <a:endParaRPr lang="en-US" sz="3200" b="1" dirty="0" smtClean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	v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แผนการพัฒนา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43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836712"/>
            <a:ext cx="9145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3200" b="1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r>
              <a:rPr lang="en-US" sz="3200" b="1" dirty="0" err="1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</a:t>
            </a:r>
            <a:r>
              <a:rPr lang="en-US" sz="3200" b="1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3200" b="1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ผลลัพธ์ข</a:t>
            </a:r>
            <a:r>
              <a:rPr lang="th-TH" sz="3200" b="1" dirty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</a:t>
            </a:r>
            <a:r>
              <a:rPr lang="th-TH" sz="3200" b="1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งบทนั้น</a:t>
            </a:r>
            <a:r>
              <a:rPr lang="en-US" sz="3200" b="1" dirty="0" smtClean="0">
                <a:solidFill>
                  <a:srgbClr val="0033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รพ.มีสิทธิที่จะกำหนดตัวชี้วัดที่เกี่ยวข้องในมาตรฐานแต่ละบทได้เอง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ควรนำเสนอข้อมูลครอบคลุมช่วงเวลาทั้งหมดที่เคยเก็บข้อมูลไว้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รูปแบบการนำเสนอ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ควรนำเสนอข้อมูลสรุปในรูปแบบตารางในส่วนต้นของแต่ละมาตรฐาน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เลือกข้อมูลบางตัวมานำเสนอเป็น </a:t>
            </a:r>
            <a:r>
              <a:rPr lang="en-US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run chart </a:t>
            </a: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control chart </a:t>
            </a: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พร้อม </a:t>
            </a:r>
            <a:r>
              <a:rPr lang="en-US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annotation </a:t>
            </a: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สรุปเหตุการณ์หรือ </a:t>
            </a:r>
            <a:r>
              <a:rPr lang="en-US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intervention </a:t>
            </a: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ในกราฟให้มากที่สุด โดยไม่ต้องอธิบายซ้ำใน</a:t>
            </a:r>
            <a:r>
              <a:rPr lang="en-US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text </a:t>
            </a: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ยกเว้นเป็นการวิเคราะห์ข้อมูลเพิ่มเติม</a:t>
            </a:r>
            <a:endParaRPr lang="en-US" b="1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การนำเสนอตัวชี้วัดควบกับกระบวนการ จะทำให้เห็นประสิทธิผลของกระบวนการชัดเจนขึ้น และช่วยในการอธิบายว่ามีการพัฒนาที่สำคัญอะไรในช่วงเวลาใด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ตัวชี้วัดที่นำเสนอควบกับกระบวนการ จะถูกนำเสนอในส่วนผลลัพธ์ </a:t>
            </a:r>
            <a:r>
              <a:rPr lang="en-US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IV</a:t>
            </a:r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) ด้วย โดยอาจจะมีการจัดหมวดหมู่ในส่วนของการดูแลผู้ป่วยให้มีความหมายมากขึ้น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6048672" cy="64633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3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I-III</a:t>
            </a:r>
            <a:endParaRPr lang="en-US" sz="3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96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28801"/>
            <a:ext cx="8927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ii) 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บริบท</a:t>
            </a:r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การระบุข้อมูลสำคัญที่มีผลต่อการออกแบบ การปฏิบัติ และ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endParaRPr lang="en-US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65125" indent="-365125"/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ประเมินผลความสำเร็จ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ซึ่งทีมสามารถระบุข้อมูลสำคัญเพิ่มเติมจากหัวข้อที่</a:t>
            </a: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</a:t>
            </a:r>
            <a:endParaRPr lang="en-US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65125" indent="-365125"/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ไว้ได้</a:t>
            </a:r>
            <a:endParaRPr lang="th-TH" b="1" dirty="0" smtClean="0">
              <a:solidFill>
                <a:srgbClr val="0033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ระบุข้อมูลสำคัญเกี่ยวกับมาตรฐานหมวดนั้น ซึ่งจะทำให้เข้าใจว่าความต้องการสุขภาพหรือปัญหาสำคัญของ รพ.คืออะไร ทำไมจึงใช้วิธีการที่ใช้อยู่ในการตอบสนองต่อความต้องการต่างๆ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ในมาตรฐานบางหมวดอาจจะมีหัวข้อชี้แนะให้ว่าควรนำเสนอข้อมูลอะไรบ้าง รพ.สามารถระบุข้อมูลเพิ่มเติมหรือที่แตกต่างไปจากที่แนะนำไว้ก็ได้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 อาจจะเป็น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ความต้องการสุขภาพของชุมชน กลุ่มผู้ป่วยสำคัญ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ปัญหาหรือความต้องการสำคัญที่เกี่ยวข้องกับมาตรฐานเรื่องนั้น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ทิศทางนโยบายหรือจุดเน้นขององค์กร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ฯลฯ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I-III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21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28" y="1127641"/>
            <a:ext cx="8927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iii) </a:t>
            </a:r>
            <a:r>
              <a:rPr lang="th-TH" sz="3200" b="1" dirty="0" smtClean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กระบวนการ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เขียน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สรุปประเด็นสำคัญอย่างย่อๆ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ยึดหลักการเขียนตามแนวคิด </a:t>
            </a:r>
            <a:r>
              <a:rPr 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3P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ตัวอย่างต่อไปนี้</a:t>
            </a:r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เลือกประเด็นสำคัญมาตอบ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ตอบโดยใช้หลัก 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3P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Purpose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ระบุเป้าหมาย ของมาตรฐานหรือของการพัฒนา</a:t>
            </a:r>
            <a:endParaRPr lang="en-US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Process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แสดงให้เห็นว่ากระบวนการทำงานได้รับการออกแบบอย่างเหมาะสม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(good design)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หรือมีการเปลี่ยนแปลงหรือปรับปรุงระบบงานที่เกิดขึ้น หรือมี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good practice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ที่ใช้ต่อเนื่อง</a:t>
            </a:r>
            <a:endParaRPr lang="en-US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Performance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นำเสนอผลลัพธ์ (เชิงปริมาณหรือเชิงคุณภาพ) ที่สามารถธำรงไว้ได้ หรือที่เป็นผลของการปรับปรุง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เขียนอย่างกระชับ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ในลักษณะ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bullet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ไม่เกิน 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3-4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บรรทัด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I-III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15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980728"/>
            <a:ext cx="8964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(iii) 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กระบวนการ/การปฏิบัติตามมาตรฐาน  </a:t>
            </a:r>
            <a:r>
              <a:rPr lang="th-TH" sz="32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ตัวอย่างการเขียนสรุป</a:t>
            </a:r>
            <a:endParaRPr lang="th-TH" sz="3200" b="1" dirty="0" smtClean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(Good practice)</a:t>
            </a:r>
            <a:r>
              <a:rPr lang="en-US" sz="29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เพื่อบรรลุเป้าหมาย.... รพ.ได้ปฏิบัติตามระบบงานที่มีมาตรการต่อไปนี้ (1)… (2)…. (3)… ทำให้รักษาผลลัพธ์อยู่ที่......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(Improvement)</a:t>
            </a:r>
            <a:r>
              <a:rPr lang="en-US" sz="29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เพื่อปรับปรุงกระบวนการ.... โดยมีเป้าหมาย..... ทีมงานได้ดำเนินการปรับปรุง (1)… (2)…. (3)… ทำให้เกิดผลลัพธ์หรือการเปลี่ยนแปลงคือ......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(Effort)</a:t>
            </a:r>
            <a:r>
              <a:rPr lang="en-US" sz="29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เพื่อแก้ปัญหา..... ทีมงานได้ใช้แนวคิด...... โดยดำเนินการต่อไปนี้..... (ระบุความถี่ ความครอบคลุม เนื้อหาด้วยถ้าเป็นไปได้) ทำให้เกิดบทเรียน.......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(Plan)</a:t>
            </a:r>
            <a:r>
              <a:rPr lang="en-US" sz="29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9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เพื่อตอบสนองต่อโอกาสพัฒนาเรื่อง..... รพ.ได้วางแผนไว้ดังนี้.......</a:t>
            </a:r>
            <a:endParaRPr lang="en-US" sz="29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85800" lvl="1"/>
            <a:endParaRPr lang="th-TH" sz="12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85800" lvl="1"/>
            <a:r>
              <a:rPr lang="en-US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* 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สถานพยาบาลไม่จำเป็นต้องเขียนครบ </a:t>
            </a:r>
            <a:r>
              <a:rPr lang="en-US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bullet 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 </a:t>
            </a:r>
            <a:r>
              <a:rPr lang="en-US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 </a:t>
            </a:r>
            <a:r>
              <a:rPr lang="th-TH" sz="29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อันข้างบน แต่ให้เขียนให้สอดคล้องกับเหตุการณ์จริงที่เกิดขึ้นในช่วงที่ผ่านมา</a:t>
            </a:r>
            <a:endParaRPr lang="en-US" sz="29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th-TH" sz="29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I-III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21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024" y="1340768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iv) </a:t>
            </a:r>
            <a:r>
              <a:rPr lang="th-TH" sz="3200" b="1" dirty="0" smtClean="0">
                <a:solidFill>
                  <a:srgbClr val="00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ผลการพัฒนาที่โดดเด่นและภาคภูมิใจ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ให้เลือกสิ่งที่เป็น </a:t>
            </a:r>
            <a:r>
              <a:rPr lang="en-US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good practice </a:t>
            </a: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ในส่วนที่ </a:t>
            </a:r>
            <a:r>
              <a:rPr lang="en-US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(iii) </a:t>
            </a: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มาระบุอีกครั้งหนึ่งเฉพาะชื่อของ </a:t>
            </a:r>
            <a:r>
              <a:rPr lang="en-US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good practice </a:t>
            </a: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ไม่ต้องเขียนรายละเอียดซ้ำ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ควรเป็น </a:t>
            </a:r>
            <a:r>
              <a:rPr lang="en-US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practice </a:t>
            </a: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ที่</a:t>
            </a:r>
            <a:r>
              <a:rPr lang="th-TH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สามารถเป็นบทเรียนให้ผู้อื่นได้เรียนรู้ หรือเป็นการใช้วิธีคิดใหม่ๆ ที่ทีมงานจะนำไปใช้ประโยชน์กับเรื่องอื่น</a:t>
            </a: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ได้</a:t>
            </a:r>
            <a:endParaRPr lang="en-US" sz="32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หัวข้อนี้จะมีจำนวนเท่าไรก็ได้ หรือไม่มีก็ได้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6048672" cy="707886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รายงานการประเมิน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ตอนที่ </a:t>
            </a:r>
            <a:r>
              <a:rPr lang="en-US" sz="4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I-III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18558</TotalTime>
  <Words>1724</Words>
  <Application>Microsoft Office PowerPoint</Application>
  <PresentationFormat>On-screen Show (4:3)</PresentationFormat>
  <Paragraphs>186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Angsana New</vt:lpstr>
      <vt:lpstr>Arial</vt:lpstr>
      <vt:lpstr>Browallia New</vt:lpstr>
      <vt:lpstr>BrowalliaUPC</vt:lpstr>
      <vt:lpstr>Calibri</vt:lpstr>
      <vt:lpstr>Cordia New</vt:lpstr>
      <vt:lpstr>FreesiaUPC</vt:lpstr>
      <vt:lpstr>TH SarabunPSK</vt:lpstr>
      <vt:lpstr>Template_Head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กิจกรรมกลุ่ม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Anuwat S</dc:creator>
  <cp:lastModifiedBy>RUCHADAPORN  THUMASUT</cp:lastModifiedBy>
  <cp:revision>728</cp:revision>
  <cp:lastPrinted>2016-08-22T08:12:11Z</cp:lastPrinted>
  <dcterms:created xsi:type="dcterms:W3CDTF">2011-08-22T04:18:45Z</dcterms:created>
  <dcterms:modified xsi:type="dcterms:W3CDTF">2018-08-22T08:40:06Z</dcterms:modified>
</cp:coreProperties>
</file>