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78" r:id="rId3"/>
    <p:sldId id="258" r:id="rId4"/>
    <p:sldId id="259" r:id="rId5"/>
    <p:sldId id="270" r:id="rId6"/>
    <p:sldId id="272" r:id="rId7"/>
    <p:sldId id="279" r:id="rId8"/>
    <p:sldId id="280" r:id="rId9"/>
    <p:sldId id="271" r:id="rId10"/>
    <p:sldId id="262" r:id="rId11"/>
    <p:sldId id="273" r:id="rId12"/>
    <p:sldId id="265" r:id="rId13"/>
    <p:sldId id="274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uwat" initials="A" lastIdx="1" clrIdx="0">
    <p:extLst>
      <p:ext uri="{19B8F6BF-5375-455C-9EA6-DF929625EA0E}">
        <p15:presenceInfo xmlns:p15="http://schemas.microsoft.com/office/powerpoint/2012/main" userId="Anuwa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13248-EFA0-4147-B72C-63183DA54FF4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C3140-DC5E-47D3-9975-9BA37BB75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220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935E6E-FB5B-485A-BEE1-352CABCD04F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172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491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821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79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57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925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13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692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39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07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417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12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B9797-B914-4195-BFB5-45FED39BD0DA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803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9975" y="2115404"/>
            <a:ext cx="5456788" cy="1537520"/>
          </a:xfrm>
        </p:spPr>
        <p:txBody>
          <a:bodyPr>
            <a:noAutofit/>
          </a:bodyPr>
          <a:lstStyle/>
          <a:p>
            <a:r>
              <a:rPr lang="th-TH" sz="40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ภาพรวมของ </a:t>
            </a:r>
            <a:r>
              <a:rPr lang="en-US" sz="40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CLT/PCT</a:t>
            </a:r>
            <a:r>
              <a:rPr lang="th-TH" sz="40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th-TH" sz="40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(CLT/PCT Profile)</a:t>
            </a:r>
            <a:endParaRPr lang="th-TH" sz="2800" b="1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57656" y="6332561"/>
            <a:ext cx="61414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สถาบันรับรองคุณภาพสถานพยาบาล (องค์การมหาชน) พฤษภาคม </a:t>
            </a: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2561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91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7097" y="792279"/>
            <a:ext cx="845014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tabLst>
                <a:tab pos="1541463" algn="l"/>
              </a:tabLst>
            </a:pP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Purpose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	</a:t>
            </a:r>
            <a:r>
              <a:rPr lang="th-TH" sz="20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แสดงเป้าหมายการดูแลผู้ป่วยที่ชัดเจนพร้อมปัจจัยขับเคลื่อน</a:t>
            </a:r>
            <a:endParaRPr lang="en-US" sz="2000" b="1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541463" algn="l"/>
              </a:tabLst>
            </a:pP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แสดงคุณภาพในทุกขั้นตอนการดูแลผู้ป่วยตั้งแต่เริ่มต้นจนสิ้นสุด</a:t>
            </a:r>
            <a:endParaRPr lang="en-US" sz="2000" b="1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52450" lvl="1" indent="-209550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Zoom out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แสดง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flow chart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patient care processes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พร้อมประเด็นสำคัญ</a:t>
            </a:r>
          </a:p>
          <a:p>
            <a:pPr marL="552450" lvl="1" indent="-209550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Zoom in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ระบุสิ่งต่อไปนี้ในแต่ละขั้นตอน</a:t>
            </a:r>
          </a:p>
          <a:p>
            <a:pPr marL="895350" lvl="2" indent="-209550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 requirement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(รวมทั้ง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requirement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ที่ได้จากการวิเคราะห์ความเสี่ยงในขั้นตอนนั้น)</a:t>
            </a:r>
          </a:p>
          <a:p>
            <a:pPr marL="895350" lvl="2" indent="-209550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 design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หรือวิธีการเพื่อให้บรรลุ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requirement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นั้น</a:t>
            </a:r>
          </a:p>
          <a:p>
            <a:pPr marL="895350" lvl="2" indent="-209550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 indicator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ตัววัดที่ใช้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monitor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คุณภาพของขั้นตอนนี้ (ถ้าเป็นประโยชน์)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173831" indent="-173831">
              <a:buFont typeface="Arial" panose="020B0604020202020204" pitchFamily="34" charset="0"/>
              <a:buChar char="•"/>
            </a:pP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Performance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แสดงระดับและแนวโน้มของผลลัพธ์ที่สำคัญ</a:t>
            </a:r>
            <a:r>
              <a:rPr lang="en-US" sz="20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(ตามเป้าหมาย)</a:t>
            </a:r>
            <a:endParaRPr lang="en-US" sz="2000" b="1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แสดงด้วย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run chart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หรือ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control chart </a:t>
            </a:r>
          </a:p>
          <a:p>
            <a:pPr marL="947738" lvl="2" indent="-261938">
              <a:buFont typeface="Arial" panose="020B0604020202020204" pitchFamily="34" charset="0"/>
              <a:buChar char="•"/>
            </a:pP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พร้อมด้วย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annotation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ที่ระบุ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CQI 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ที่ทำมาในช่วง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เวลา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ต่างๆ</a:t>
            </a:r>
            <a:endParaRPr lang="th-TH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47738" lvl="2" indent="-261938">
              <a:buFont typeface="Arial" panose="020B0604020202020204" pitchFamily="34" charset="0"/>
              <a:buChar char="•"/>
            </a:pP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แสดงค่าเป้าหมายที่มีการปรับตามผลลัพธ์ล่าสุด</a:t>
            </a:r>
          </a:p>
          <a:p>
            <a:pPr marL="947738" lvl="2" indent="-261938">
              <a:buFont typeface="Arial" panose="020B0604020202020204" pitchFamily="34" charset="0"/>
              <a:buChar char="•"/>
            </a:pP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แสดงค่าเทียบเคียง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(benchmark)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ถ้ามี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09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75988" y="269726"/>
            <a:ext cx="8597546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เป้าหมาย ปัจจัยขับเคลื่อน ตัวชี้วัด (</a:t>
            </a:r>
            <a:r>
              <a:rPr lang="en-US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Purpose, Driver Diagram, &amp; Indicator</a:t>
            </a:r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4968" y="2961564"/>
            <a:ext cx="139207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เป้าหมาย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3589" y="3848673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22210" y="2866027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80831" y="2866030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>
            <a:stCxn id="10" idx="1"/>
            <a:endCxn id="7" idx="3"/>
          </p:cNvCxnSpPr>
          <p:nvPr/>
        </p:nvCxnSpPr>
        <p:spPr>
          <a:xfrm flipH="1" flipV="1">
            <a:off x="6214282" y="3189193"/>
            <a:ext cx="766549" cy="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63589" y="2214464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22210" y="1764086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80831" y="1764086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0" name="Elbow Connector 19"/>
          <p:cNvCxnSpPr>
            <a:stCxn id="13" idx="1"/>
            <a:endCxn id="3" idx="3"/>
          </p:cNvCxnSpPr>
          <p:nvPr/>
        </p:nvCxnSpPr>
        <p:spPr>
          <a:xfrm rot="10800000" flipV="1">
            <a:off x="1897041" y="2537629"/>
            <a:ext cx="766549" cy="83943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4" idx="1"/>
            <a:endCxn id="3" idx="3"/>
          </p:cNvCxnSpPr>
          <p:nvPr/>
        </p:nvCxnSpPr>
        <p:spPr>
          <a:xfrm rot="10800000">
            <a:off x="1897041" y="3377063"/>
            <a:ext cx="766549" cy="79477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4" idx="1"/>
            <a:endCxn id="13" idx="3"/>
          </p:cNvCxnSpPr>
          <p:nvPr/>
        </p:nvCxnSpPr>
        <p:spPr>
          <a:xfrm rot="10800000" flipV="1">
            <a:off x="4055662" y="2087252"/>
            <a:ext cx="766549" cy="45037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7" idx="1"/>
            <a:endCxn id="13" idx="3"/>
          </p:cNvCxnSpPr>
          <p:nvPr/>
        </p:nvCxnSpPr>
        <p:spPr>
          <a:xfrm rot="10800000">
            <a:off x="4055662" y="2537631"/>
            <a:ext cx="766549" cy="65156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5" idx="1"/>
            <a:endCxn id="14" idx="3"/>
          </p:cNvCxnSpPr>
          <p:nvPr/>
        </p:nvCxnSpPr>
        <p:spPr>
          <a:xfrm flipH="1">
            <a:off x="6214282" y="2087252"/>
            <a:ext cx="7665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40781" y="855233"/>
            <a:ext cx="9204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Purpose</a:t>
            </a:r>
            <a:endParaRPr lang="en-US" sz="14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30912" y="855233"/>
            <a:ext cx="16017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Primary Drivers</a:t>
            </a:r>
            <a:endParaRPr lang="en-US" sz="14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619299" y="851423"/>
            <a:ext cx="18325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Secondary Drivers</a:t>
            </a:r>
            <a:endParaRPr lang="en-US" sz="14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471573" y="851422"/>
            <a:ext cx="2672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Interventions/Change Idea</a:t>
            </a:r>
            <a:endParaRPr lang="en-US" sz="14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4746" y="3807061"/>
            <a:ext cx="844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Indicator:</a:t>
            </a: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663589" y="4529275"/>
            <a:ext cx="844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Indicator:</a:t>
            </a: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67619" y="3530062"/>
            <a:ext cx="844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Indicator:</a:t>
            </a: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980831" y="3512357"/>
            <a:ext cx="844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Indicator:</a:t>
            </a: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36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001439" y="269726"/>
            <a:ext cx="5346656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en-US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Process Flowchart </a:t>
            </a:r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ของการดูแลผู้ป่วยโรค.....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7798" y="4249466"/>
            <a:ext cx="806663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8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เขียน </a:t>
            </a:r>
            <a:r>
              <a:rPr lang="en-US" sz="28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flowchart </a:t>
            </a:r>
            <a:r>
              <a:rPr lang="th-TH" sz="28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ที่ทำให้เห็นภาพรวมของกระบวนการดูแลตั้งแต่ต้นจนจบ </a:t>
            </a:r>
            <a:endParaRPr lang="en-US" sz="2800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algn="ctr"/>
            <a:r>
              <a:rPr lang="th-TH" sz="28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เน้นกระบวนการสำคัญของโรคที่นำเสนอ</a:t>
            </a:r>
          </a:p>
          <a:p>
            <a:pPr algn="ctr"/>
            <a:r>
              <a:rPr lang="th-TH" sz="28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ควรระบุประเด็นคุณภาพสำคัญ/ความเสี่ยงในแต่ละขั้นตอนลงไปในขั้นตอนต่างๆ </a:t>
            </a:r>
            <a:endParaRPr lang="en-US" sz="2800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algn="ctr"/>
            <a:r>
              <a:rPr lang="th-TH" sz="28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ของ </a:t>
            </a:r>
            <a:r>
              <a:rPr lang="en-US" sz="28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flowchart </a:t>
            </a:r>
            <a:r>
              <a:rPr lang="th-TH" sz="28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ด้วย</a:t>
            </a:r>
          </a:p>
        </p:txBody>
      </p:sp>
    </p:spTree>
    <p:extLst>
      <p:ext uri="{BB962C8B-B14F-4D97-AF65-F5344CB8AC3E}">
        <p14:creationId xmlns:p14="http://schemas.microsoft.com/office/powerpoint/2010/main" val="85434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48335" y="269726"/>
            <a:ext cx="5652830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การจัดการกระบวนการ (</a:t>
            </a:r>
            <a:r>
              <a:rPr lang="en-US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Process Management</a:t>
            </a:r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716176"/>
              </p:ext>
            </p:extLst>
          </p:nvPr>
        </p:nvGraphicFramePr>
        <p:xfrm>
          <a:off x="423951" y="980629"/>
          <a:ext cx="833791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088">
                  <a:extLst>
                    <a:ext uri="{9D8B030D-6E8A-4147-A177-3AD203B41FA5}">
                      <a16:colId xmlns="" xmlns:a16="http://schemas.microsoft.com/office/drawing/2014/main" val="1433615822"/>
                    </a:ext>
                  </a:extLst>
                </a:gridCol>
                <a:gridCol w="1555845">
                  <a:extLst>
                    <a:ext uri="{9D8B030D-6E8A-4147-A177-3AD203B41FA5}">
                      <a16:colId xmlns="" xmlns:a16="http://schemas.microsoft.com/office/drawing/2014/main" val="358496683"/>
                    </a:ext>
                  </a:extLst>
                </a:gridCol>
                <a:gridCol w="2033516">
                  <a:extLst>
                    <a:ext uri="{9D8B030D-6E8A-4147-A177-3AD203B41FA5}">
                      <a16:colId xmlns="" xmlns:a16="http://schemas.microsoft.com/office/drawing/2014/main" val="1227165852"/>
                    </a:ext>
                  </a:extLst>
                </a:gridCol>
                <a:gridCol w="3275463">
                  <a:extLst>
                    <a:ext uri="{9D8B030D-6E8A-4147-A177-3AD203B41FA5}">
                      <a16:colId xmlns="" xmlns:a16="http://schemas.microsoft.com/office/drawing/2014/main" val="2718931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กระบวนการ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ข้อกำหนดของกระบวนการ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ตัวชี้วัดของกระบวนการ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การออกแบบกระบวนการ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4539868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72435" y="3700075"/>
            <a:ext cx="8337912" cy="3147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th-TH" sz="22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ข้อกำหนดของกระบวนการ </a:t>
            </a:r>
            <a:r>
              <a:rPr lang="en-US" sz="22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(process requirement)</a:t>
            </a:r>
            <a:endParaRPr lang="th-TH" sz="2200" b="1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231775">
              <a:lnSpc>
                <a:spcPct val="90000"/>
              </a:lnSpc>
            </a:pPr>
            <a:r>
              <a:rPr lang="th-TH" sz="2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ระบุ</a:t>
            </a:r>
            <a:r>
              <a:rPr lang="th-TH" sz="22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สิ่งที่คาดหวัง</a:t>
            </a:r>
            <a:r>
              <a:rPr lang="th-TH" sz="2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จากกระบวนการด้วย </a:t>
            </a:r>
            <a:r>
              <a:rPr lang="en-US" sz="2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key word </a:t>
            </a:r>
            <a:r>
              <a:rPr lang="th-TH" sz="2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สั้นๆ โดยพิจารณาจาก</a:t>
            </a:r>
            <a:r>
              <a:rPr lang="th-TH" sz="2200" dirty="0">
                <a:solidFill>
                  <a:srgbClr val="0033CC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ความต้องการของผู้รับผลงาน มาตรฐานวิชาชีพ และความเสี่ยง</a:t>
            </a:r>
            <a:r>
              <a:rPr lang="th-TH" sz="2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ที่อาจทำให้ไม่บรรลุ</a:t>
            </a:r>
            <a:r>
              <a:rPr lang="th-TH" sz="2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เป้าหมาย</a:t>
            </a:r>
          </a:p>
          <a:p>
            <a:pPr>
              <a:lnSpc>
                <a:spcPct val="90000"/>
              </a:lnSpc>
            </a:pPr>
            <a:r>
              <a:rPr lang="th-TH" sz="22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ตัวชี้วัดของกระบวนการ</a:t>
            </a:r>
            <a:r>
              <a:rPr lang="en-US" sz="22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(process indicators)</a:t>
            </a:r>
            <a:endParaRPr lang="th-TH" sz="2200" b="1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231775">
              <a:lnSpc>
                <a:spcPct val="90000"/>
              </a:lnSpc>
            </a:pPr>
            <a:r>
              <a:rPr lang="th-TH" sz="2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ระบุ</a:t>
            </a:r>
            <a:r>
              <a:rPr lang="th-TH" sz="2200" b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ตัวชี้วัด</a:t>
            </a:r>
            <a:r>
              <a:rPr lang="th-TH" sz="2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ที่สัมพันธ์กับข้อกำหนดของกระบวนการ</a:t>
            </a:r>
            <a:r>
              <a:rPr lang="en-US" sz="2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2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และเป็นประโยชน์ในการทำให้มั่นใจในคุณภาพของกระบวนการนั้น</a:t>
            </a:r>
          </a:p>
          <a:p>
            <a:pPr>
              <a:lnSpc>
                <a:spcPct val="90000"/>
              </a:lnSpc>
            </a:pPr>
            <a:r>
              <a:rPr lang="th-TH" sz="22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การออกแบบกระบวนการ</a:t>
            </a:r>
            <a:r>
              <a:rPr lang="en-US" sz="22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(process design)</a:t>
            </a:r>
            <a:endParaRPr lang="th-TH" sz="2200" b="1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231775">
              <a:lnSpc>
                <a:spcPct val="90000"/>
              </a:lnSpc>
            </a:pPr>
            <a:r>
              <a:rPr lang="th-TH" sz="2200" dirty="0" smtClean="0">
                <a:latin typeface="Browallia New" pitchFamily="34" charset="-34"/>
                <a:cs typeface="Browallia New" pitchFamily="34" charset="-34"/>
              </a:rPr>
              <a:t>พิจารณา </a:t>
            </a:r>
            <a:r>
              <a:rPr lang="en-US" sz="2200" dirty="0" smtClean="0">
                <a:latin typeface="Browallia New" pitchFamily="34" charset="-34"/>
                <a:cs typeface="Browallia New" pitchFamily="34" charset="-34"/>
              </a:rPr>
              <a:t>driver diagram </a:t>
            </a:r>
            <a:r>
              <a:rPr lang="th-TH" sz="2200" dirty="0" smtClean="0">
                <a:latin typeface="Browallia New" pitchFamily="34" charset="-34"/>
                <a:cs typeface="Browallia New" pitchFamily="34" charset="-34"/>
              </a:rPr>
              <a:t>และ </a:t>
            </a:r>
            <a:r>
              <a:rPr lang="en-US" sz="2200" dirty="0" smtClean="0">
                <a:latin typeface="Browallia New" pitchFamily="34" charset="-34"/>
                <a:cs typeface="Browallia New" pitchFamily="34" charset="-34"/>
              </a:rPr>
              <a:t>process requirement </a:t>
            </a:r>
            <a:r>
              <a:rPr lang="th-TH" sz="2200" dirty="0" smtClean="0">
                <a:latin typeface="Browallia New" pitchFamily="34" charset="-34"/>
                <a:cs typeface="Browallia New" pitchFamily="34" charset="-34"/>
              </a:rPr>
              <a:t>แล้วพิจารณาว่าจะใช้</a:t>
            </a:r>
            <a:r>
              <a:rPr lang="th-TH" sz="2200" b="1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แนวคิดการออกแบบอะไร</a:t>
            </a:r>
            <a:r>
              <a:rPr lang="th-TH" sz="2200" dirty="0" smtClean="0">
                <a:latin typeface="Browallia New" pitchFamily="34" charset="-34"/>
                <a:cs typeface="Browallia New" pitchFamily="34" charset="-34"/>
              </a:rPr>
              <a:t> เช่น </a:t>
            </a:r>
            <a:r>
              <a:rPr lang="en-US" sz="2200" dirty="0" smtClean="0">
                <a:latin typeface="Browallia New" pitchFamily="34" charset="-34"/>
                <a:cs typeface="Browallia New" pitchFamily="34" charset="-34"/>
              </a:rPr>
              <a:t>simplicity, visual management, human factor engineering, human-centered design, Lean thinking</a:t>
            </a:r>
          </a:p>
        </p:txBody>
      </p:sp>
    </p:spTree>
    <p:extLst>
      <p:ext uri="{BB962C8B-B14F-4D97-AF65-F5344CB8AC3E}">
        <p14:creationId xmlns:p14="http://schemas.microsoft.com/office/powerpoint/2010/main" val="27816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75527" y="269726"/>
            <a:ext cx="7398500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ผลลัพธ์และการพัฒนาที่ผ่านมา (</a:t>
            </a:r>
            <a:r>
              <a:rPr lang="en-US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Performance &amp; Interventions</a:t>
            </a: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1755" y="4567871"/>
            <a:ext cx="897874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8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ใช้</a:t>
            </a:r>
            <a:r>
              <a:rPr lang="en-US" sz="28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run chart </a:t>
            </a:r>
            <a:r>
              <a:rPr lang="th-TH" sz="28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หรือ </a:t>
            </a:r>
            <a:r>
              <a:rPr lang="en-US" sz="28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control chart </a:t>
            </a:r>
            <a:r>
              <a:rPr lang="th-TH" sz="28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เพื่อแสดงผลลัพธ์ตามตัวชี้วัดที่ระบุไว้ใน </a:t>
            </a:r>
            <a:r>
              <a:rPr lang="en-US" sz="28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driver diagram </a:t>
            </a:r>
          </a:p>
          <a:p>
            <a:pPr algn="ctr"/>
            <a:r>
              <a:rPr lang="th-TH" sz="28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และตาราง </a:t>
            </a:r>
            <a:r>
              <a:rPr lang="en-US" sz="28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process management</a:t>
            </a:r>
          </a:p>
          <a:p>
            <a:pPr algn="ctr"/>
            <a:r>
              <a:rPr lang="th-TH" sz="28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ระบุการปรับปรุงที่เกิดขึ้นในช่วงเวลาต่างๆ ที่สัมพันธ์กับผลลัพธ์</a:t>
            </a:r>
            <a:endParaRPr lang="en-US" sz="2800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2178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20966" y="884953"/>
            <a:ext cx="4352795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พันธกิจ/ความมุ่งหมายของ </a:t>
            </a:r>
            <a:r>
              <a:rPr lang="en-US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CLT/PCT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70017" y="4479891"/>
            <a:ext cx="2648802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จุดเน้นของการพัฒนา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71520" y="1745277"/>
            <a:ext cx="1901803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ขอบเขตบริการ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37848" y="2694089"/>
            <a:ext cx="3512821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ผู้รับบริการและความต้องการ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820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609205"/>
              </p:ext>
            </p:extLst>
          </p:nvPr>
        </p:nvGraphicFramePr>
        <p:xfrm>
          <a:off x="614150" y="1064526"/>
          <a:ext cx="7901201" cy="3099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2259">
                  <a:extLst>
                    <a:ext uri="{9D8B030D-6E8A-4147-A177-3AD203B41FA5}">
                      <a16:colId xmlns="" xmlns:a16="http://schemas.microsoft.com/office/drawing/2014/main" val="143461931"/>
                    </a:ext>
                  </a:extLst>
                </a:gridCol>
                <a:gridCol w="1090163">
                  <a:extLst>
                    <a:ext uri="{9D8B030D-6E8A-4147-A177-3AD203B41FA5}">
                      <a16:colId xmlns="" xmlns:a16="http://schemas.microsoft.com/office/drawing/2014/main" val="902711006"/>
                    </a:ext>
                  </a:extLst>
                </a:gridCol>
                <a:gridCol w="1190408">
                  <a:extLst>
                    <a:ext uri="{9D8B030D-6E8A-4147-A177-3AD203B41FA5}">
                      <a16:colId xmlns="" xmlns:a16="http://schemas.microsoft.com/office/drawing/2014/main" val="307701924"/>
                    </a:ext>
                  </a:extLst>
                </a:gridCol>
                <a:gridCol w="1127754">
                  <a:extLst>
                    <a:ext uri="{9D8B030D-6E8A-4147-A177-3AD203B41FA5}">
                      <a16:colId xmlns="" xmlns:a16="http://schemas.microsoft.com/office/drawing/2014/main" val="2857922286"/>
                    </a:ext>
                  </a:extLst>
                </a:gridCol>
                <a:gridCol w="1262290">
                  <a:extLst>
                    <a:ext uri="{9D8B030D-6E8A-4147-A177-3AD203B41FA5}">
                      <a16:colId xmlns="" xmlns:a16="http://schemas.microsoft.com/office/drawing/2014/main" val="3280774231"/>
                    </a:ext>
                  </a:extLst>
                </a:gridCol>
                <a:gridCol w="1188327">
                  <a:extLst>
                    <a:ext uri="{9D8B030D-6E8A-4147-A177-3AD203B41FA5}">
                      <a16:colId xmlns="" xmlns:a16="http://schemas.microsoft.com/office/drawing/2014/main" val="1846646778"/>
                    </a:ext>
                  </a:extLst>
                </a:gridCol>
              </a:tblGrid>
              <a:tr h="4427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โรค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High risk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High cost/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Long LOS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High volume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New evidence/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technology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Complex care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915649174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70697964"/>
                  </a:ext>
                </a:extLst>
              </a:tr>
              <a:tr h="3320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54406604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6792784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37940718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81523067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08305950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8938916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40989" y="270804"/>
            <a:ext cx="3679533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กลุ่มผู้ป่วยสำคัญของ</a:t>
            </a:r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CLT/PCT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1817" y="4318784"/>
            <a:ext cx="884889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ระบุโรคสำคัญให้มากที่สุด ให้คะแนนน้ำหนักความสำคัญของแต่ละโรคตามเกณฑ์ต่างๆ ตั้งแต่ </a:t>
            </a:r>
            <a:r>
              <a:rPr lang="en-US" sz="2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1-5</a:t>
            </a:r>
            <a:endParaRPr lang="th-TH" sz="2400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algn="ctr"/>
            <a:r>
              <a:rPr lang="th-TH" sz="2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เป็น</a:t>
            </a:r>
            <a:r>
              <a:rPr lang="th-TH" sz="2400" dirty="0">
                <a:latin typeface="BrowalliaUPC" panose="020B0604020202020204" pitchFamily="34" charset="-34"/>
                <a:cs typeface="BrowalliaUPC" panose="020B0604020202020204" pitchFamily="34" charset="-34"/>
              </a:rPr>
              <a:t>การบอกภาพรวมว่ากลุ่มผู้ป่วยที่สำคัญของ </a:t>
            </a:r>
            <a:r>
              <a:rPr lang="en-US" sz="2400" dirty="0">
                <a:latin typeface="BrowalliaUPC" panose="020B0604020202020204" pitchFamily="34" charset="-34"/>
                <a:cs typeface="BrowalliaUPC" panose="020B0604020202020204" pitchFamily="34" charset="-34"/>
              </a:rPr>
              <a:t>CLT/PCT </a:t>
            </a:r>
            <a:r>
              <a:rPr lang="th-TH" sz="2400" dirty="0">
                <a:latin typeface="BrowalliaUPC" panose="020B0604020202020204" pitchFamily="34" charset="-34"/>
                <a:cs typeface="BrowalliaUPC" panose="020B0604020202020204" pitchFamily="34" charset="-34"/>
              </a:rPr>
              <a:t>มีอะไรบ้าง</a:t>
            </a:r>
          </a:p>
          <a:p>
            <a:pPr algn="ctr"/>
            <a:r>
              <a:rPr lang="th-TH" sz="2400" dirty="0">
                <a:latin typeface="BrowalliaUPC" panose="020B0604020202020204" pitchFamily="34" charset="-34"/>
                <a:cs typeface="BrowalliaUPC" panose="020B0604020202020204" pitchFamily="34" charset="-34"/>
              </a:rPr>
              <a:t>ความสำคัญอาจจะมาจากเกณฑ์ข้อใดข้อหนึ่งหรือหลายข้อร่วมกันก็ได้</a:t>
            </a:r>
          </a:p>
          <a:p>
            <a:pPr algn="ctr"/>
            <a:r>
              <a:rPr lang="th-TH" sz="2400" dirty="0">
                <a:latin typeface="BrowalliaUPC" panose="020B0604020202020204" pitchFamily="34" charset="-34"/>
                <a:cs typeface="BrowalliaUPC" panose="020B0604020202020204" pitchFamily="34" charset="-34"/>
              </a:rPr>
              <a:t>การสรุปภาพรวมเป็นฐานสำหรับพิจารณาต่อว่าจะทบทวน/สรุปผลคุณภาพการดูแลผู้ป่วยในกลุ่มใดบ้าง </a:t>
            </a:r>
            <a:endParaRPr lang="en-US" sz="2400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algn="ctr"/>
            <a:r>
              <a:rPr lang="th-TH" sz="2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ใน</a:t>
            </a:r>
            <a:r>
              <a:rPr lang="th-TH" sz="2400" dirty="0">
                <a:latin typeface="BrowalliaUPC" panose="020B0604020202020204" pitchFamily="34" charset="-34"/>
                <a:cs typeface="BrowalliaUPC" panose="020B0604020202020204" pitchFamily="34" charset="-34"/>
              </a:rPr>
              <a:t>ประเด็นใดบ้าง</a:t>
            </a:r>
            <a:endParaRPr lang="en-US" sz="2400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2308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35822" y="269726"/>
            <a:ext cx="4477829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ตัวชี้วัดของ</a:t>
            </a:r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CLT/PCT</a:t>
            </a: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ตามมิติคุณภาพ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910019"/>
              </p:ext>
            </p:extLst>
          </p:nvPr>
        </p:nvGraphicFramePr>
        <p:xfrm>
          <a:off x="423951" y="980629"/>
          <a:ext cx="850392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720">
                  <a:extLst>
                    <a:ext uri="{9D8B030D-6E8A-4147-A177-3AD203B41FA5}">
                      <a16:colId xmlns="" xmlns:a16="http://schemas.microsoft.com/office/drawing/2014/main" val="1433615822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358496683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1227165852"/>
                    </a:ext>
                  </a:extLst>
                </a:gridCol>
                <a:gridCol w="1034995">
                  <a:extLst>
                    <a:ext uri="{9D8B030D-6E8A-4147-A177-3AD203B41FA5}">
                      <a16:colId xmlns="" xmlns:a16="http://schemas.microsoft.com/office/drawing/2014/main" val="2718931841"/>
                    </a:ext>
                  </a:extLst>
                </a:gridCol>
                <a:gridCol w="859809">
                  <a:extLst>
                    <a:ext uri="{9D8B030D-6E8A-4147-A177-3AD203B41FA5}">
                      <a16:colId xmlns="" xmlns:a16="http://schemas.microsoft.com/office/drawing/2014/main" val="2628046237"/>
                    </a:ext>
                  </a:extLst>
                </a:gridCol>
                <a:gridCol w="848396">
                  <a:extLst>
                    <a:ext uri="{9D8B030D-6E8A-4147-A177-3AD203B41FA5}">
                      <a16:colId xmlns="" xmlns:a16="http://schemas.microsoft.com/office/drawing/2014/main" val="2115706344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1154659390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3747536143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32852827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โรค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Access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Continuity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Appropriate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Effective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Efficient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Safe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People-centered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Health promotion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453986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358679" y="4837595"/>
            <a:ext cx="652133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8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คัดลอกโรคสำคัญจากตารางในแผ่นที่ </a:t>
            </a:r>
            <a:r>
              <a:rPr lang="en-US" sz="28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2 </a:t>
            </a:r>
            <a:r>
              <a:rPr lang="th-TH" sz="28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ระบ</a:t>
            </a:r>
            <a:r>
              <a:rPr lang="th-TH" sz="2800" dirty="0">
                <a:latin typeface="BrowalliaUPC" panose="020B0604020202020204" pitchFamily="34" charset="-34"/>
                <a:cs typeface="BrowalliaUPC" panose="020B0604020202020204" pitchFamily="34" charset="-34"/>
              </a:rPr>
              <a:t>ุ</a:t>
            </a:r>
            <a:r>
              <a:rPr lang="th-TH" sz="28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ตัวชี้วัดของแต่ละโรค</a:t>
            </a:r>
          </a:p>
          <a:p>
            <a:pPr algn="ctr"/>
            <a:r>
              <a:rPr lang="th-TH" sz="28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โดยจำแนกตามมิติคุณภาพต่างๆ</a:t>
            </a:r>
          </a:p>
        </p:txBody>
      </p:sp>
    </p:spTree>
    <p:extLst>
      <p:ext uri="{BB962C8B-B14F-4D97-AF65-F5344CB8AC3E}">
        <p14:creationId xmlns:p14="http://schemas.microsoft.com/office/powerpoint/2010/main" val="188087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770054" y="269726"/>
            <a:ext cx="3809376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ความเสี่ยงและมาตรการป้องกัน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05104"/>
              </p:ext>
            </p:extLst>
          </p:nvPr>
        </p:nvGraphicFramePr>
        <p:xfrm>
          <a:off x="423950" y="980629"/>
          <a:ext cx="794212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0165">
                  <a:extLst>
                    <a:ext uri="{9D8B030D-6E8A-4147-A177-3AD203B41FA5}">
                      <a16:colId xmlns="" xmlns:a16="http://schemas.microsoft.com/office/drawing/2014/main" val="358496683"/>
                    </a:ext>
                  </a:extLst>
                </a:gridCol>
                <a:gridCol w="3713604">
                  <a:extLst>
                    <a:ext uri="{9D8B030D-6E8A-4147-A177-3AD203B41FA5}">
                      <a16:colId xmlns="" xmlns:a16="http://schemas.microsoft.com/office/drawing/2014/main" val="2718931841"/>
                    </a:ext>
                  </a:extLst>
                </a:gridCol>
                <a:gridCol w="2388358">
                  <a:extLst>
                    <a:ext uri="{9D8B030D-6E8A-4147-A177-3AD203B41FA5}">
                      <a16:colId xmlns="" xmlns:a16="http://schemas.microsoft.com/office/drawing/2014/main" val="32454535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ความเสี่ยง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มาตรการป้องกัน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โรคหรือกระบวนการที่เกี่ยวข้อง</a:t>
                      </a:r>
                      <a:endParaRPr lang="en-US" sz="1200" dirty="0" smtClean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453986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2985" y="4575601"/>
            <a:ext cx="768351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8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ระบุความเสี่ยงที่สำคัญตามขั้นตอนการดูแลต่างๆ และในกลุ่มโรคสำคัญต่างๆ</a:t>
            </a:r>
          </a:p>
          <a:p>
            <a:pPr algn="ctr"/>
            <a:r>
              <a:rPr lang="th-TH" sz="28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ความเสี่ยงบางเรื่องอาจระบุในภาพรวมของของโรคหรือกระบวนการ</a:t>
            </a:r>
          </a:p>
          <a:p>
            <a:pPr algn="ctr"/>
            <a:r>
              <a:rPr lang="th-TH" sz="28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บางเรื่องอาจระบุเฉพาะเจาะจงสำหรับกระบวนการเฉพาะในโรคใดโรคหนึ่ง</a:t>
            </a:r>
          </a:p>
        </p:txBody>
      </p:sp>
    </p:spTree>
    <p:extLst>
      <p:ext uri="{BB962C8B-B14F-4D97-AF65-F5344CB8AC3E}">
        <p14:creationId xmlns:p14="http://schemas.microsoft.com/office/powerpoint/2010/main" val="365591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60085" y="269726"/>
            <a:ext cx="7629333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en-US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Proxy Disease </a:t>
            </a:r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กับคุณภาพของขั้นตอนต่างๆ ในกระบวนการดูแล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793741"/>
              </p:ext>
            </p:extLst>
          </p:nvPr>
        </p:nvGraphicFramePr>
        <p:xfrm>
          <a:off x="423951" y="980629"/>
          <a:ext cx="8201434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7112">
                  <a:extLst>
                    <a:ext uri="{9D8B030D-6E8A-4147-A177-3AD203B41FA5}">
                      <a16:colId xmlns="" xmlns:a16="http://schemas.microsoft.com/office/drawing/2014/main" val="358496683"/>
                    </a:ext>
                  </a:extLst>
                </a:gridCol>
                <a:gridCol w="1883391">
                  <a:extLst>
                    <a:ext uri="{9D8B030D-6E8A-4147-A177-3AD203B41FA5}">
                      <a16:colId xmlns="" xmlns:a16="http://schemas.microsoft.com/office/drawing/2014/main" val="1227165852"/>
                    </a:ext>
                  </a:extLst>
                </a:gridCol>
                <a:gridCol w="4380931">
                  <a:extLst>
                    <a:ext uri="{9D8B030D-6E8A-4147-A177-3AD203B41FA5}">
                      <a16:colId xmlns="" xmlns:a16="http://schemas.microsoft.com/office/drawing/2014/main" val="2718931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กระบวนการ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โรค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มาตรการ/นวตกรรม เพื่อให้เกิดคุณภาพ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Access</a:t>
                      </a:r>
                      <a:r>
                        <a:rPr lang="en-US" sz="2100" baseline="0" dirty="0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 &amp; entry</a:t>
                      </a:r>
                      <a:endParaRPr lang="en-US" sz="21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Assessment</a:t>
                      </a:r>
                      <a:endParaRPr lang="en-US" sz="24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53553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Plan of care</a:t>
                      </a:r>
                      <a:endParaRPr lang="en-US" sz="21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511759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Discharge planning</a:t>
                      </a:r>
                      <a:endParaRPr lang="en-US" sz="21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43262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General Care</a:t>
                      </a:r>
                      <a:endParaRPr lang="en-US" sz="21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94915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Care of high risk</a:t>
                      </a:r>
                      <a:endParaRPr lang="en-US" sz="21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77201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err="1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Anes</a:t>
                      </a:r>
                      <a:r>
                        <a:rPr lang="en-US" sz="2100" dirty="0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 &amp; procedure</a:t>
                      </a:r>
                      <a:endParaRPr lang="en-US" sz="21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Nutrition</a:t>
                      </a:r>
                      <a:endParaRPr lang="en-US" sz="21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Rehabilitation</a:t>
                      </a:r>
                      <a:endParaRPr lang="en-US" sz="21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Information</a:t>
                      </a:r>
                      <a:r>
                        <a:rPr lang="en-US" sz="2100" baseline="0" dirty="0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 &amp; empower</a:t>
                      </a:r>
                      <a:endParaRPr lang="en-US" sz="21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Continuity</a:t>
                      </a:r>
                      <a:r>
                        <a:rPr lang="en-US" sz="2100" baseline="0" dirty="0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 of care</a:t>
                      </a:r>
                      <a:endParaRPr lang="en-US" sz="21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453986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50005" y="5525032"/>
            <a:ext cx="74858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ในแต่ละกระบวนการ ควรระบุ</a:t>
            </a:r>
            <a:r>
              <a:rPr lang="en-US" sz="2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proxy disease </a:t>
            </a:r>
            <a:r>
              <a:rPr lang="th-TH" sz="2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ที่ขั้นตอนนั้นมีความสำคัญมาจำนวนหนึ่ง</a:t>
            </a:r>
          </a:p>
          <a:p>
            <a:pPr algn="ctr"/>
            <a:r>
              <a:rPr lang="th-TH" sz="2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มาตรการเพื่อให้เกิดคุณภาพอาจจะเป็นมาตรการร่วมสำหรับหลายโรค หรือเป็นมาตรการเฉพาะสำหรับแต่ละโรคก็ได้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46243" y="3342597"/>
            <a:ext cx="3840882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อาจนำเสนอมาตรการร่วมสำหรับหลายโรค หรือแยกมาตรการเฉพาะสำหรับแต่ละโรค</a:t>
            </a:r>
          </a:p>
        </p:txBody>
      </p:sp>
    </p:spTree>
    <p:extLst>
      <p:ext uri="{BB962C8B-B14F-4D97-AF65-F5344CB8AC3E}">
        <p14:creationId xmlns:p14="http://schemas.microsoft.com/office/powerpoint/2010/main" val="206184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99772" y="269726"/>
            <a:ext cx="4549964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การพัฒนาคุณภาพ การวิจัย นวตกรรม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423951" y="980629"/>
          <a:ext cx="833791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088">
                  <a:extLst>
                    <a:ext uri="{9D8B030D-6E8A-4147-A177-3AD203B41FA5}">
                      <a16:colId xmlns="" xmlns:a16="http://schemas.microsoft.com/office/drawing/2014/main" val="1433615822"/>
                    </a:ext>
                  </a:extLst>
                </a:gridCol>
                <a:gridCol w="1705970">
                  <a:extLst>
                    <a:ext uri="{9D8B030D-6E8A-4147-A177-3AD203B41FA5}">
                      <a16:colId xmlns="" xmlns:a16="http://schemas.microsoft.com/office/drawing/2014/main" val="358496683"/>
                    </a:ext>
                  </a:extLst>
                </a:gridCol>
                <a:gridCol w="2169994">
                  <a:extLst>
                    <a:ext uri="{9D8B030D-6E8A-4147-A177-3AD203B41FA5}">
                      <a16:colId xmlns="" xmlns:a16="http://schemas.microsoft.com/office/drawing/2014/main" val="1227165852"/>
                    </a:ext>
                  </a:extLst>
                </a:gridCol>
                <a:gridCol w="2988860">
                  <a:extLst>
                    <a:ext uri="{9D8B030D-6E8A-4147-A177-3AD203B41FA5}">
                      <a16:colId xmlns="" xmlns:a16="http://schemas.microsoft.com/office/drawing/2014/main" val="2718931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เรื่อง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การพัฒนา</a:t>
                      </a:r>
                      <a:r>
                        <a:rPr lang="th-TH" sz="120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การวิจัย นวตกรรม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ผลลัพธ์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4539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54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060738" y="269726"/>
            <a:ext cx="5228034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แผนการพัฒนาคุณภาพ การวิจัย นวตกรรม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5184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0290" y="2123767"/>
            <a:ext cx="7039309" cy="196588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h-TH" sz="32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ข้อมูลคุณภาพของแต่ละโรค/หัตถการ</a:t>
            </a:r>
            <a:br>
              <a:rPr lang="th-TH" sz="32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2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(Clinical Tracer, </a:t>
            </a:r>
            <a:br>
              <a:rPr lang="en-US" sz="32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2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Clinical Quality Summary)</a:t>
            </a:r>
            <a:r>
              <a:rPr lang="th-TH" sz="32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th-TH" sz="32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th-TH" sz="2000" b="1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67957" y="4704735"/>
            <a:ext cx="65950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ควรนำเสนอ </a:t>
            </a:r>
            <a:r>
              <a:rPr lang="en-US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3P 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ของทุกโรคที่ระบุไว้ว่าเป็นโรคสำคัญ</a:t>
            </a:r>
          </a:p>
          <a:p>
            <a:pPr algn="ctr"/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อาจนำเสนอ </a:t>
            </a:r>
            <a:r>
              <a:rPr lang="en-US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3P 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ในส่วนที่เป็นตัวร่วมของการดูแลทั่วไปในสาขานี้แยกออกมา</a:t>
            </a:r>
            <a:endParaRPr lang="en-US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4215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2547</TotalTime>
  <Words>623</Words>
  <Application>Microsoft Office PowerPoint</Application>
  <PresentationFormat>On-screen Show (4:3)</PresentationFormat>
  <Paragraphs>122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Browallia New</vt:lpstr>
      <vt:lpstr>BrowalliaUPC</vt:lpstr>
      <vt:lpstr>Calibri</vt:lpstr>
      <vt:lpstr>Calibri Light</vt:lpstr>
      <vt:lpstr>Tahoma</vt:lpstr>
      <vt:lpstr>Office Theme</vt:lpstr>
      <vt:lpstr>ภาพรวมของ CLT/PCT (CLT/PCT Profile)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ข้อมูลคุณภาพของแต่ละโรค/หัตถการ (Clinical Tracer,  Clinical Quality Summary)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Anuwat</dc:creator>
  <cp:lastModifiedBy>RUCHADAPORN  THUMASUT</cp:lastModifiedBy>
  <cp:revision>19</cp:revision>
  <dcterms:created xsi:type="dcterms:W3CDTF">2018-05-01T11:24:46Z</dcterms:created>
  <dcterms:modified xsi:type="dcterms:W3CDTF">2018-08-22T04:11:54Z</dcterms:modified>
</cp:coreProperties>
</file>