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517" r:id="rId2"/>
    <p:sldId id="567" r:id="rId3"/>
    <p:sldId id="590" r:id="rId4"/>
    <p:sldId id="568" r:id="rId5"/>
    <p:sldId id="591" r:id="rId6"/>
    <p:sldId id="569" r:id="rId7"/>
    <p:sldId id="592" r:id="rId8"/>
    <p:sldId id="570" r:id="rId9"/>
    <p:sldId id="577" r:id="rId10"/>
    <p:sldId id="578" r:id="rId11"/>
    <p:sldId id="579" r:id="rId12"/>
    <p:sldId id="571" r:id="rId13"/>
    <p:sldId id="580" r:id="rId14"/>
    <p:sldId id="572" r:id="rId15"/>
    <p:sldId id="593" r:id="rId16"/>
    <p:sldId id="594" r:id="rId17"/>
    <p:sldId id="595" r:id="rId18"/>
    <p:sldId id="582" r:id="rId19"/>
    <p:sldId id="573" r:id="rId20"/>
    <p:sldId id="583" r:id="rId21"/>
    <p:sldId id="585" r:id="rId22"/>
    <p:sldId id="584" r:id="rId23"/>
    <p:sldId id="586" r:id="rId24"/>
    <p:sldId id="587" r:id="rId25"/>
    <p:sldId id="588" r:id="rId26"/>
    <p:sldId id="589" r:id="rId27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FF0000"/>
    <a:srgbClr val="FFCCFF"/>
    <a:srgbClr val="78F890"/>
    <a:srgbClr val="FF00FF"/>
    <a:srgbClr val="003399"/>
    <a:srgbClr val="FF33CC"/>
    <a:srgbClr val="FFFF99"/>
    <a:srgbClr val="FF33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5" autoAdjust="0"/>
    <p:restoredTop sz="93785" autoAdjust="0"/>
  </p:normalViewPr>
  <p:slideViewPr>
    <p:cSldViewPr>
      <p:cViewPr varScale="1">
        <p:scale>
          <a:sx n="70" d="100"/>
          <a:sy n="70" d="100"/>
        </p:scale>
        <p:origin x="618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00" d="100"/>
        <a:sy n="3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th-TH" smtClean="0"/>
              <a:t>ผู้นำกับการพัฒนาคุณภาพแบบฉบับ </a:t>
            </a:r>
            <a:r>
              <a:rPr lang="en-US" smtClean="0"/>
              <a:t>HA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F7CA27A-EB36-4000-8E06-B322AA1A195D}" type="datetimeFigureOut">
              <a:rPr lang="th-TH"/>
              <a:pPr>
                <a:defRPr/>
              </a:pPr>
              <a:t>22/08/61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F5A64CB-EC53-4E31-9BE6-D816D4051EC5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08996173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th-TH" smtClean="0"/>
              <a:t>ผู้นำกับการพัฒนาคุณภาพแบบฉบับ </a:t>
            </a:r>
            <a:r>
              <a:rPr lang="en-US" smtClean="0"/>
              <a:t>HA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44787E3-4F1D-4AF6-A3C9-7BAF8C83DD81}" type="datetimeFigureOut">
              <a:rPr lang="th-TH"/>
              <a:pPr>
                <a:defRPr/>
              </a:pPr>
              <a:t>22/08/61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th-TH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th-TH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61C045A-7C35-450D-8B2E-0805A5E154D9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76625971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1C045A-7C35-450D-8B2E-0805A5E154D9}" type="slidenum">
              <a:rPr lang="th-TH" smtClean="0"/>
              <a:pPr>
                <a:defRPr/>
              </a:pPr>
              <a:t>1</a:t>
            </a:fld>
            <a:endParaRPr lang="th-TH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th-TH" smtClean="0"/>
              <a:t>ผู้นำกับการพัฒนาคุณภาพแบบฉบับ </a:t>
            </a:r>
            <a:r>
              <a:rPr lang="en-US" smtClean="0"/>
              <a:t>HA</a:t>
            </a:r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498740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935E6E-FB5B-485A-BEE1-352CABCD04F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5719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935E6E-FB5B-485A-BEE1-352CABCD04F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7169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th-TH" smtClean="0"/>
              <a:t>ผู้นำกับการพัฒนาคุณภาพแบบฉบับ </a:t>
            </a:r>
            <a:r>
              <a:rPr lang="en-US" smtClean="0"/>
              <a:t>HA</a:t>
            </a:r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61C045A-7C35-450D-8B2E-0805A5E154D9}" type="slidenum">
              <a:rPr lang="th-TH" smtClean="0"/>
              <a:pPr>
                <a:defRPr/>
              </a:pPr>
              <a:t>24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913563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935E6E-FB5B-485A-BEE1-352CABCD04F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3271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หน้า1.jpg"/>
          <p:cNvPicPr>
            <a:picLocks noChangeAspect="1"/>
          </p:cNvPicPr>
          <p:nvPr userDrawn="1"/>
        </p:nvPicPr>
        <p:blipFill>
          <a:blip r:embed="rId2" cstate="print"/>
          <a:srcRect b="59122"/>
          <a:stretch>
            <a:fillRect/>
          </a:stretch>
        </p:blipFill>
        <p:spPr>
          <a:xfrm>
            <a:off x="0" y="0"/>
            <a:ext cx="9144000" cy="25202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1520" y="1700808"/>
            <a:ext cx="7772400" cy="1470025"/>
          </a:xfrm>
        </p:spPr>
        <p:txBody>
          <a:bodyPr/>
          <a:lstStyle>
            <a:lvl1pPr>
              <a:defRPr>
                <a:latin typeface="TH SarabunPSK"/>
                <a:cs typeface="TH SarabunPSK"/>
              </a:defRPr>
            </a:lvl1pPr>
          </a:lstStyle>
          <a:p>
            <a:r>
              <a:rPr lang="en-US" dirty="0" smtClean="0"/>
              <a:t>ABC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3284984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TH SarabunPSK"/>
                <a:cs typeface="TH SarabunPSK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8E6E3D-0DD4-487B-98E5-C878D8B4F3BA}" type="datetimeFigureOut">
              <a:rPr lang="en-US"/>
              <a:pPr>
                <a:defRPr/>
              </a:pPr>
              <a:t>8/22/2018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7C3FA-9CF8-4D19-8CA6-B7F8EFFE49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7" descr="หน้า1_edit.jpg"/>
          <p:cNvPicPr>
            <a:picLocks noChangeAspect="1"/>
          </p:cNvPicPr>
          <p:nvPr userDrawn="1"/>
        </p:nvPicPr>
        <p:blipFill>
          <a:blip r:embed="rId3" cstate="print"/>
          <a:srcRect t="52019"/>
          <a:stretch>
            <a:fillRect/>
          </a:stretch>
        </p:blipFill>
        <p:spPr>
          <a:xfrm>
            <a:off x="0" y="3933056"/>
            <a:ext cx="9144000" cy="292494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AADF60-3781-4DF8-AAF7-B5E8FE874461}" type="datetimeFigureOut">
              <a:rPr lang="en-US"/>
              <a:pPr>
                <a:defRPr/>
              </a:pPr>
              <a:t>8/22/2018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F355CD-F5C6-441F-AAB8-1D80C9385F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5CF8C5-7329-417B-BD86-29CF735D883A}" type="datetimeFigureOut">
              <a:rPr lang="en-US"/>
              <a:pPr>
                <a:defRPr/>
              </a:pPr>
              <a:t>8/22/2018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D09D0E-BAC1-48FE-A8D8-AD097E0721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หน้า2แบบที่  3แก้2.jpg"/>
          <p:cNvPicPr>
            <a:picLocks noChangeAspect="1"/>
          </p:cNvPicPr>
          <p:nvPr userDrawn="1"/>
        </p:nvPicPr>
        <p:blipFill>
          <a:blip r:embed="rId2" cstate="print"/>
          <a:srcRect t="52019"/>
          <a:stretch>
            <a:fillRect/>
          </a:stretch>
        </p:blipFill>
        <p:spPr>
          <a:xfrm>
            <a:off x="0" y="3933056"/>
            <a:ext cx="9144000" cy="29249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/>
          <a:srcRect b="50922"/>
          <a:stretch>
            <a:fillRect/>
          </a:stretch>
        </p:blipFill>
        <p:spPr>
          <a:xfrm>
            <a:off x="0" y="0"/>
            <a:ext cx="9159759" cy="29969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6912768" cy="936104"/>
          </a:xfrm>
        </p:spPr>
        <p:txBody>
          <a:bodyPr/>
          <a:lstStyle>
            <a:lvl1pPr>
              <a:defRPr>
                <a:latin typeface="TH SarabunPSK"/>
                <a:cs typeface="TH SarabunPSK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196752"/>
            <a:ext cx="9036496" cy="5040560"/>
          </a:xfrm>
        </p:spPr>
        <p:txBody>
          <a:bodyPr/>
          <a:lstStyle>
            <a:lvl1pPr>
              <a:defRPr>
                <a:latin typeface="TH SarabunPSK"/>
                <a:cs typeface="TH SarabunPSK"/>
              </a:defRPr>
            </a:lvl1pPr>
            <a:lvl2pPr>
              <a:defRPr>
                <a:latin typeface="TH SarabunPSK"/>
                <a:cs typeface="TH SarabunPSK"/>
              </a:defRPr>
            </a:lvl2pPr>
            <a:lvl3pPr>
              <a:defRPr>
                <a:latin typeface="TH SarabunPSK"/>
                <a:cs typeface="TH SarabunPSK"/>
              </a:defRPr>
            </a:lvl3pPr>
            <a:lvl4pPr>
              <a:defRPr>
                <a:latin typeface="TH SarabunPSK"/>
                <a:cs typeface="TH SarabunPSK"/>
              </a:defRPr>
            </a:lvl4pPr>
            <a:lvl5pPr>
              <a:defRPr>
                <a:latin typeface="TH SarabunPSK"/>
                <a:cs typeface="TH SarabunPSK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9897A-B9BE-4611-9722-E2367845ED55}" type="datetimeFigureOut">
              <a:rPr lang="en-US"/>
              <a:pPr>
                <a:defRPr/>
              </a:pPr>
              <a:t>8/22/2018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D39694-D111-48E9-8195-70879745CD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A06C41-30E2-4D22-AD58-9DF0CC12D8D5}" type="datetimeFigureOut">
              <a:rPr lang="en-US"/>
              <a:pPr>
                <a:defRPr/>
              </a:pPr>
              <a:t>8/22/2018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97BD34-5C27-4BE3-986D-1BDEE3A2D4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7D732D-6D76-4884-B6A4-DC90820B944C}" type="datetimeFigureOut">
              <a:rPr lang="en-US"/>
              <a:pPr>
                <a:defRPr/>
              </a:pPr>
              <a:t>8/22/2018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5286D-A39F-484A-AA24-F82D8316AB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30B97-5FC6-422A-92DD-E969F91B1210}" type="datetimeFigureOut">
              <a:rPr lang="en-US"/>
              <a:pPr>
                <a:defRPr/>
              </a:pPr>
              <a:t>8/22/2018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CF7126-6A4E-4B17-B7CE-02491C0E2A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4661DA-4103-4CF8-AA79-6DE8A405B4C5}" type="datetimeFigureOut">
              <a:rPr lang="en-US"/>
              <a:pPr>
                <a:defRPr/>
              </a:pPr>
              <a:t>8/22/2018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B83A96-F9ED-46D4-A1DE-0538F4606F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5D86B7-6E39-4EC6-9D79-B4CE2CFD8BC3}" type="datetimeFigureOut">
              <a:rPr lang="en-US"/>
              <a:pPr>
                <a:defRPr/>
              </a:pPr>
              <a:t>8/22/2018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69A88B-6EB2-499B-8163-585F54D499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B80C52-0063-4924-BDFC-372FDA570E1E}" type="datetimeFigureOut">
              <a:rPr lang="en-US"/>
              <a:pPr>
                <a:defRPr/>
              </a:pPr>
              <a:t>8/22/2018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1869B8-54C7-49BD-8440-5B3389F134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0ED50E-E22A-4839-B032-1D99050AEDCE}" type="datetimeFigureOut">
              <a:rPr lang="en-US"/>
              <a:pPr>
                <a:defRPr/>
              </a:pPr>
              <a:t>8/22/2018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399E0-73B1-40B2-9B0D-4993C393B8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6B15EE7-37DB-480B-8B54-C72EE88621EC}" type="datetimeFigureOut">
              <a:rPr lang="en-US"/>
              <a:pPr>
                <a:defRPr/>
              </a:pPr>
              <a:t>8/22/2018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F6B342B-A995-4DEA-B6E5-BC94902CAF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emf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ordArt 11"/>
          <p:cNvSpPr>
            <a:spLocks noChangeArrowheads="1" noChangeShapeType="1" noTextEdit="1"/>
          </p:cNvSpPr>
          <p:nvPr/>
        </p:nvSpPr>
        <p:spPr bwMode="auto">
          <a:xfrm>
            <a:off x="827088" y="1341438"/>
            <a:ext cx="7777162" cy="8636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endParaRPr lang="th-TH" sz="3600" b="1" kern="10">
              <a:ln w="9525">
                <a:noFill/>
                <a:round/>
                <a:headEnd/>
                <a:tailEnd/>
              </a:ln>
              <a:solidFill>
                <a:srgbClr val="3333CC"/>
              </a:solidFill>
              <a:latin typeface="+mn-cs"/>
              <a:ea typeface="+mn-cs"/>
              <a:cs typeface="+mn-cs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603945" y="2205038"/>
            <a:ext cx="822344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4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Risk Register Workshop</a:t>
            </a:r>
            <a:endParaRPr lang="th-TH" sz="3600" b="1" dirty="0">
              <a:solidFill>
                <a:srgbClr val="0033CC"/>
              </a:solidFill>
              <a:latin typeface="Arial" panose="020B0604020202020204" pitchFamily="34" charset="0"/>
              <a:cs typeface="FreesiaUPC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912947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179616" y="1445987"/>
          <a:ext cx="8927645" cy="41833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7056">
                  <a:extLst>
                    <a:ext uri="{9D8B030D-6E8A-4147-A177-3AD203B41FA5}">
                      <a16:colId xmlns:a16="http://schemas.microsoft.com/office/drawing/2014/main" xmlns="" val="3873624055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xmlns="" val="293662267"/>
                    </a:ext>
                  </a:extLst>
                </a:gridCol>
                <a:gridCol w="1583871">
                  <a:extLst>
                    <a:ext uri="{9D8B030D-6E8A-4147-A177-3AD203B41FA5}">
                      <a16:colId xmlns:a16="http://schemas.microsoft.com/office/drawing/2014/main" xmlns="" val="4140034505"/>
                    </a:ext>
                  </a:extLst>
                </a:gridCol>
                <a:gridCol w="1714500">
                  <a:extLst>
                    <a:ext uri="{9D8B030D-6E8A-4147-A177-3AD203B41FA5}">
                      <a16:colId xmlns:a16="http://schemas.microsoft.com/office/drawing/2014/main" xmlns="" val="3008299422"/>
                    </a:ext>
                  </a:extLst>
                </a:gridCol>
                <a:gridCol w="1649186">
                  <a:extLst>
                    <a:ext uri="{9D8B030D-6E8A-4147-A177-3AD203B41FA5}">
                      <a16:colId xmlns:a16="http://schemas.microsoft.com/office/drawing/2014/main" xmlns="" val="739089023"/>
                    </a:ext>
                  </a:extLst>
                </a:gridCol>
                <a:gridCol w="1661432">
                  <a:extLst>
                    <a:ext uri="{9D8B030D-6E8A-4147-A177-3AD203B41FA5}">
                      <a16:colId xmlns:a16="http://schemas.microsoft.com/office/drawing/2014/main" xmlns="" val="604299848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Descriptor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Negligible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Minor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Moderate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Major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Extreme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2544476019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r>
                        <a:rPr lang="th-TH" sz="1400" dirty="0" smtClean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ประสบการณ์ผู้ป่วย</a:t>
                      </a:r>
                      <a:endParaRPr lang="en-US" sz="1400" dirty="0"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th-TH" sz="1400" dirty="0" smtClean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คุณภาพของประสบการณ์ผู้ป่วยหรือผลลัพธ์ทางคลินิกที่ลดลงไม่เกี่ยวข้องโดยตรงกับการให้บริการ</a:t>
                      </a:r>
                      <a:endParaRPr lang="en-US" sz="1400" dirty="0"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th-TH" sz="1400" dirty="0" smtClean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มีประสบการณ์ผู้ป่วยหรือผลลัพธ์ทางคลินิกที่ไม่น่าพึงพอใจเล็กน้อย</a:t>
                      </a:r>
                      <a:r>
                        <a:rPr lang="th-TH" sz="1400" baseline="0" dirty="0" smtClean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</a:t>
                      </a:r>
                      <a:r>
                        <a:rPr lang="en-US" sz="1400" baseline="0" dirty="0" smtClean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readily resolvable</a:t>
                      </a:r>
                      <a:endParaRPr lang="en-US" sz="1400" dirty="0"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th-TH" sz="1400" dirty="0" smtClean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มีประสบการณ์ผู้ป่วยหรือผลลัพธ์ทางคลินิกที่ไม่น่าพึงพอใจซึ่งมีผลระยะสั้น</a:t>
                      </a:r>
                      <a:r>
                        <a:rPr lang="th-TH" sz="1400" baseline="0" dirty="0" smtClean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</a:t>
                      </a:r>
                      <a:r>
                        <a:rPr lang="en-US" sz="1400" baseline="0" dirty="0" smtClean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recover </a:t>
                      </a:r>
                      <a:r>
                        <a:rPr lang="th-TH" sz="1400" baseline="0" dirty="0" smtClean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ภายใน </a:t>
                      </a:r>
                      <a:r>
                        <a:rPr lang="en-US" sz="1400" baseline="0" dirty="0" smtClean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1 </a:t>
                      </a:r>
                      <a:r>
                        <a:rPr lang="th-TH" sz="1400" baseline="0" dirty="0" smtClean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สัปดาห์</a:t>
                      </a:r>
                      <a:endParaRPr lang="en-US" sz="1400" dirty="0"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th-TH" sz="1400" dirty="0" smtClean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มีประสบการณ์ผู้ป่วยหรือผลลัพธ์ทางคลินิกที่ไม่น่าพึงพอใจซึ่งมีผลระยะยาว</a:t>
                      </a:r>
                      <a:r>
                        <a:rPr lang="th-TH" sz="1400" baseline="0" dirty="0" smtClean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ใช้เวลามากกว่า </a:t>
                      </a:r>
                      <a:r>
                        <a:rPr lang="en-US" sz="1400" baseline="0" dirty="0" smtClean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1 </a:t>
                      </a:r>
                      <a:r>
                        <a:rPr lang="th-TH" sz="1400" baseline="0" dirty="0" smtClean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สัปดาห์จึงจะ </a:t>
                      </a:r>
                      <a:r>
                        <a:rPr lang="en-US" sz="1400" baseline="0" dirty="0" smtClean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recover</a:t>
                      </a:r>
                      <a:endParaRPr lang="en-US" sz="1400" dirty="0"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th-TH" sz="1400" dirty="0" smtClean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มีประสบการณ์ผู้ป่วยหรือผลลัพธ์ทางคลินิกที่ไม่น่าพึงพอใจ</a:t>
                      </a:r>
                      <a:r>
                        <a:rPr lang="th-TH" sz="1400" baseline="0" dirty="0" smtClean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มีผลต่อเนื่องระยะยาว</a:t>
                      </a:r>
                      <a:endParaRPr lang="en-US" sz="1400" dirty="0"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750116140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r>
                        <a:rPr lang="th-TH" sz="1400" dirty="0" smtClean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วัตถุประสงค์/โครงการ</a:t>
                      </a:r>
                      <a:endParaRPr lang="en-US" sz="1400" dirty="0"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th-TH" sz="1400" dirty="0" smtClean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แทบสังเกตไม่เห็นการลดลงของขอบเขต</a:t>
                      </a:r>
                      <a:r>
                        <a:rPr lang="th-TH" sz="1400" baseline="0" dirty="0" smtClean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คุณภาพ หรือกำหนดการ </a:t>
                      </a:r>
                      <a:endParaRPr lang="en-US" sz="1400" dirty="0"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th-TH" sz="1400" dirty="0" smtClean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มีการลดลงของขอบเขต</a:t>
                      </a:r>
                      <a:r>
                        <a:rPr lang="th-TH" sz="1400" baseline="0" dirty="0" smtClean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คุณภาพ หรือกำหนดการ เล็กน้อย</a:t>
                      </a:r>
                      <a:endParaRPr lang="en-US" sz="1400" dirty="0"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th-TH" sz="1400" dirty="0" smtClean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มีการลดลงของขอบเขตหรือคุณภาพของโครงการ</a:t>
                      </a:r>
                      <a:r>
                        <a:rPr lang="th-TH" sz="1400" baseline="0" dirty="0" smtClean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วัตถุประสงค์หรือกำหนดการ</a:t>
                      </a:r>
                      <a:endParaRPr lang="en-US" sz="1400" dirty="0"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th-TH" sz="1400" dirty="0" smtClean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มีการทำงานของโครงการล่าช้าอย่างมีนัยยะสำคัญ</a:t>
                      </a:r>
                      <a:endParaRPr lang="en-US" sz="1400" dirty="0"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th-TH" sz="1400" dirty="0" smtClean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ไม่สามารถบรรลุวัตถุประสงค์โครงการ</a:t>
                      </a:r>
                      <a:r>
                        <a:rPr lang="th-TH" sz="1400" baseline="0" dirty="0" smtClean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องค์กรเสียชื่อเสียงอย่างมาก</a:t>
                      </a:r>
                      <a:endParaRPr lang="en-US" sz="1400" dirty="0"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960296183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r>
                        <a:rPr lang="th-TH" sz="1400" dirty="0" smtClean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การบาดเจ็บ (รางกายและจิตใจ) ต่อผู้ป่วย/ญาติ/เจ้าหน้าที่</a:t>
                      </a:r>
                      <a:endParaRPr lang="en-US" sz="1400" dirty="0"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th-TH" sz="1400" dirty="0" smtClean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มีการบาดเจ็บน้อยมาก</a:t>
                      </a:r>
                      <a:r>
                        <a:rPr lang="th-TH" sz="1400" baseline="0" dirty="0" smtClean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ไม่ต้องให้การปฐมพยาบาล</a:t>
                      </a:r>
                      <a:endParaRPr lang="en-US" sz="1400" dirty="0"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th-TH" sz="1400" dirty="0" smtClean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มีการบาดเจ็บเล็กน้อย</a:t>
                      </a:r>
                      <a:r>
                        <a:rPr lang="th-TH" sz="1400" baseline="0" dirty="0" smtClean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ต้องให้การปฐมพยาบาล</a:t>
                      </a:r>
                      <a:endParaRPr lang="en-US" sz="1400" dirty="0"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th-TH" sz="1400" dirty="0" smtClean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มีการบาดเจ็บปานกลาง ต้องให้การรักษาพยาบาลหรือคำปรึกษา</a:t>
                      </a:r>
                    </a:p>
                    <a:p>
                      <a:r>
                        <a:rPr lang="th-TH" sz="1400" dirty="0" smtClean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ต้องรายงานเจ้าหน้าที่ตำรวจ</a:t>
                      </a:r>
                      <a:r>
                        <a:rPr lang="th-TH" sz="1400" baseline="0" dirty="0" smtClean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(หากมีการทำร้ายร่ายกายหรือการกระทำรุนแรง)</a:t>
                      </a:r>
                      <a:endParaRPr lang="en-US" sz="1400" dirty="0"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th-TH" sz="1400" dirty="0" smtClean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มีการบาดเจ็บมาก อาจมีการสูญเสียสมรรถภาพชั่วคราว ต้องได้รับการรักษาพยาบาลหรือคำปรึกษา</a:t>
                      </a:r>
                      <a:endParaRPr lang="en-US" sz="1400" dirty="0"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th-TH" sz="1400" dirty="0" smtClean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เสียชีวิจตหรือพิการถาวร</a:t>
                      </a:r>
                      <a:endParaRPr lang="en-US" sz="1400" dirty="0"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2445876605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r>
                        <a:rPr lang="th-TH" sz="1400" dirty="0" smtClean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ผลการตรวจสอบ</a:t>
                      </a:r>
                      <a:endParaRPr lang="en-US" sz="1400" dirty="0"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th-TH" sz="1400" dirty="0" smtClean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มีข้อเสนอแนะจำนวนน้อย เป็นประเด็นการพัฒนาคุณภาพเรื่องเล็กๆ</a:t>
                      </a:r>
                      <a:endParaRPr lang="en-US" sz="1400" dirty="0"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th-TH" sz="1400" dirty="0" smtClean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มีข้อเสนอแนะที่สามารถจัดการได้โดยผู้บริหารระดับต้น</a:t>
                      </a:r>
                      <a:endParaRPr lang="en-US" sz="1400" dirty="0"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th-TH" sz="1400" dirty="0" smtClean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มีข้อเสนอที่ท้าทายซึ่งต้องการแผนปฏิบัติการที่เหมาะสม</a:t>
                      </a:r>
                      <a:endParaRPr lang="en-US" sz="1400" dirty="0"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th-TH" sz="1400" dirty="0" smtClean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ต้องมีปฏิบัติการภาคบังคับ</a:t>
                      </a:r>
                      <a:r>
                        <a:rPr lang="th-TH" sz="1400" baseline="0" dirty="0" smtClean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</a:t>
                      </a:r>
                      <a:r>
                        <a:rPr lang="en-US" sz="1400" baseline="0" dirty="0" smtClean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(enforcement action) </a:t>
                      </a:r>
                      <a:r>
                        <a:rPr lang="th-TH" sz="1400" baseline="0" dirty="0" smtClean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คะแนน </a:t>
                      </a:r>
                      <a:r>
                        <a:rPr lang="en-US" sz="1400" baseline="0" dirty="0" smtClean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rating </a:t>
                      </a:r>
                      <a:r>
                        <a:rPr lang="th-TH" sz="1400" baseline="0" dirty="0" smtClean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ต่ำ เป็น </a:t>
                      </a:r>
                      <a:r>
                        <a:rPr lang="en-US" sz="1400" baseline="0" dirty="0" smtClean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critical report</a:t>
                      </a:r>
                      <a:endParaRPr lang="en-US" sz="1400" dirty="0"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th-TH" sz="1400" dirty="0" smtClean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มีการดำเนินคดีตามกฎหมาย</a:t>
                      </a:r>
                      <a:r>
                        <a:rPr lang="th-TH" sz="1400" baseline="0" dirty="0" smtClean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คะแนน </a:t>
                      </a:r>
                      <a:r>
                        <a:rPr lang="en-US" sz="1400" baseline="0" dirty="0" smtClean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rating </a:t>
                      </a:r>
                      <a:r>
                        <a:rPr lang="th-TH" sz="1400" baseline="0" dirty="0" smtClean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เป็น </a:t>
                      </a:r>
                      <a:r>
                        <a:rPr lang="en-US" sz="1400" baseline="0" dirty="0" smtClean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0 </a:t>
                      </a:r>
                      <a:r>
                        <a:rPr lang="th-TH" sz="1400" baseline="0" dirty="0" smtClean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เป็น </a:t>
                      </a:r>
                      <a:r>
                        <a:rPr lang="en-US" sz="1400" baseline="0" dirty="0" smtClean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severely critical report</a:t>
                      </a:r>
                      <a:endParaRPr lang="en-US" sz="1400" dirty="0"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296866755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27584" y="188640"/>
            <a:ext cx="6120680" cy="646331"/>
          </a:xfrm>
          <a:prstGeom prst="rect">
            <a:avLst/>
          </a:prstGeom>
          <a:solidFill>
            <a:srgbClr val="0000CC"/>
          </a:solidFill>
          <a:effectLst>
            <a:glow rad="228600">
              <a:schemeClr val="accent5">
                <a:satMod val="175000"/>
                <a:alpha val="40000"/>
              </a:schemeClr>
            </a:glow>
            <a:softEdge rad="31750"/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h-TH" sz="3600" b="1" dirty="0" smtClean="0">
                <a:solidFill>
                  <a:schemeClr val="bg1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ผลที่ตามมา/ความรุนแรง (</a:t>
            </a:r>
            <a:r>
              <a:rPr lang="en-US" sz="3600" b="1" dirty="0" smtClean="0">
                <a:solidFill>
                  <a:schemeClr val="bg1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Consequence</a:t>
            </a:r>
            <a:r>
              <a:rPr lang="th-TH" sz="3600" b="1" dirty="0" smtClean="0">
                <a:solidFill>
                  <a:schemeClr val="bg1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)</a:t>
            </a:r>
            <a:endParaRPr lang="en-US" sz="3600" b="1" dirty="0">
              <a:solidFill>
                <a:schemeClr val="bg1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77561" y="6381328"/>
            <a:ext cx="16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NHS Scotland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212672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130630" y="1090839"/>
          <a:ext cx="8927645" cy="4892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7056">
                  <a:extLst>
                    <a:ext uri="{9D8B030D-6E8A-4147-A177-3AD203B41FA5}">
                      <a16:colId xmlns:a16="http://schemas.microsoft.com/office/drawing/2014/main" xmlns="" val="3873624055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xmlns="" val="293662267"/>
                    </a:ext>
                  </a:extLst>
                </a:gridCol>
                <a:gridCol w="1583871">
                  <a:extLst>
                    <a:ext uri="{9D8B030D-6E8A-4147-A177-3AD203B41FA5}">
                      <a16:colId xmlns:a16="http://schemas.microsoft.com/office/drawing/2014/main" xmlns="" val="4140034505"/>
                    </a:ext>
                  </a:extLst>
                </a:gridCol>
                <a:gridCol w="1714500">
                  <a:extLst>
                    <a:ext uri="{9D8B030D-6E8A-4147-A177-3AD203B41FA5}">
                      <a16:colId xmlns:a16="http://schemas.microsoft.com/office/drawing/2014/main" xmlns="" val="3008299422"/>
                    </a:ext>
                  </a:extLst>
                </a:gridCol>
                <a:gridCol w="1649186">
                  <a:extLst>
                    <a:ext uri="{9D8B030D-6E8A-4147-A177-3AD203B41FA5}">
                      <a16:colId xmlns:a16="http://schemas.microsoft.com/office/drawing/2014/main" xmlns="" val="739089023"/>
                    </a:ext>
                  </a:extLst>
                </a:gridCol>
                <a:gridCol w="1661432">
                  <a:extLst>
                    <a:ext uri="{9D8B030D-6E8A-4147-A177-3AD203B41FA5}">
                      <a16:colId xmlns:a16="http://schemas.microsoft.com/office/drawing/2014/main" xmlns="" val="604299848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Descriptor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Negligible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Minor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Moderate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Major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Extreme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2544476019"/>
                  </a:ext>
                </a:extLst>
              </a:tr>
              <a:tr h="891540">
                <a:tc>
                  <a:txBody>
                    <a:bodyPr/>
                    <a:lstStyle/>
                    <a:p>
                      <a:r>
                        <a:rPr lang="th-TH" sz="1400" dirty="0" smtClean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คำร้องเรียน/การชดเชย</a:t>
                      </a:r>
                      <a:endParaRPr lang="en-US" sz="1400" dirty="0"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th-TH" sz="1400" dirty="0" smtClean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มีการร้องเรียนด้วยวาจาซึ่งเจรจายุติได้</a:t>
                      </a:r>
                      <a:endParaRPr lang="en-US" sz="1400" dirty="0"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th-TH" sz="1400" dirty="0" smtClean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มีคำร้องเรียนเป็นลายลักษณ์อักษร</a:t>
                      </a:r>
                      <a:r>
                        <a:rPr lang="th-TH" sz="1400" baseline="0" dirty="0" smtClean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ไม่เกี่ยวข้องกับการดูแลทางคลินิกโดยตรง</a:t>
                      </a:r>
                      <a:endParaRPr lang="en-US" sz="1400" dirty="0"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th-TH" sz="1400" dirty="0" smtClean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มีคำร้องเรียนเกี่ยวกับขาดการดูแลที่เหมาะสมที่รับฟังได้ การเรียกร้องค่าชดเชยในวงเงินที่คุ้มครอง</a:t>
                      </a:r>
                      <a:endParaRPr lang="en-US" sz="1400" dirty="0"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th-TH" sz="1400" dirty="0" smtClean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มีคำร้องเรียนเกี่ยวกับขาดการดูแลที่เหมาะสมหลายเรื่อง การเรียกร้องค่าชดเชยเกินวงเงินที่คุ้มครอง</a:t>
                      </a:r>
                      <a:endParaRPr lang="en-US" sz="1400" dirty="0"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th-TH" sz="1400" dirty="0" smtClean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มีคำร้องเรียนที่เป็นเรื่องซับซ้อน</a:t>
                      </a:r>
                      <a:r>
                        <a:rPr lang="th-TH" sz="1400" baseline="0" dirty="0" smtClean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</a:t>
                      </a:r>
                      <a:r>
                        <a:rPr lang="th-TH" sz="1400" dirty="0" smtClean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มีการเรียกร้องค่าชดเชยหลายครั้ง</a:t>
                      </a:r>
                      <a:r>
                        <a:rPr lang="th-TH" sz="1400" baseline="0" dirty="0" smtClean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หรือจำนวนมาก </a:t>
                      </a:r>
                      <a:endParaRPr lang="en-US" sz="1400" dirty="0"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750116140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r>
                        <a:rPr lang="th-TH" sz="1400" dirty="0" smtClean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การหยุดชะงักบริการ</a:t>
                      </a:r>
                      <a:endParaRPr lang="en-US" sz="1400" dirty="0"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th-TH" sz="1400" dirty="0" smtClean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หยุดชะงักในบริการที่ไม่มีผลต่อการให้บริการผู้ป่วย </a:t>
                      </a:r>
                      <a:endParaRPr lang="en-US" sz="1400" dirty="0"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th-TH" sz="1400" dirty="0" smtClean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มีการหยุดชะงักที่มีผลต่อการบริการผู้ป่วยเล็กน้อย</a:t>
                      </a:r>
                      <a:r>
                        <a:rPr lang="th-TH" sz="1400" baseline="0" dirty="0" smtClean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ในช่วงเวลาสั้นๆ</a:t>
                      </a:r>
                      <a:endParaRPr lang="en-US" sz="1400" dirty="0"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th-TH" sz="1400" dirty="0" smtClean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มีการหยุดชะงักบริการที่มีผลต่อการดูแลผู้ป่วยซึ่งยอมรับไม่ได้ ต้องหยุดให้บริการชั่วคราว</a:t>
                      </a:r>
                      <a:endParaRPr lang="en-US" sz="1400" dirty="0"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th-TH" sz="1400" dirty="0" smtClean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มีการหยุดชะงักบริการที่มีผลรุ่นแรงต่อการดูแลผู้ป่วย</a:t>
                      </a:r>
                      <a:r>
                        <a:rPr lang="th-TH" sz="1400" baseline="0" dirty="0" smtClean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ต้องนำแผนสำรองฉุกเฉินมาใช้</a:t>
                      </a:r>
                      <a:endParaRPr lang="en-US" sz="1400" dirty="0"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th-TH" sz="1400" dirty="0" smtClean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สูญเสียการทำหน้าที่หลักอย่างถาวร</a:t>
                      </a:r>
                      <a:r>
                        <a:rPr lang="th-TH" sz="1400" baseline="0" dirty="0" smtClean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การหยุดชะงักนำไปสู่ผลกระทบด้านอื่นที่รุนแรง </a:t>
                      </a:r>
                      <a:endParaRPr lang="en-US" sz="1400" dirty="0"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3798831835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r>
                        <a:rPr lang="th-TH" sz="1400" dirty="0" smtClean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เจ้าหน้าที่และความสามารถ</a:t>
                      </a:r>
                      <a:endParaRPr lang="en-US" sz="1400" dirty="0"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th-TH" sz="1400" dirty="0" smtClean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ขาดแคลนกำลังคนชั่วคราว</a:t>
                      </a:r>
                      <a:r>
                        <a:rPr lang="th-TH" sz="1400" baseline="0" dirty="0" smtClean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(</a:t>
                      </a:r>
                      <a:r>
                        <a:rPr lang="en-US" sz="1400" baseline="0" dirty="0" smtClean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&lt;1 </a:t>
                      </a:r>
                      <a:r>
                        <a:rPr lang="th-TH" sz="1400" baseline="0" dirty="0" smtClean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วัน) ไม่มีผลต่อการดูแลผู้ป่วย</a:t>
                      </a:r>
                      <a:endParaRPr lang="en-US" sz="1400" dirty="0"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th-TH" sz="1400" dirty="0" smtClean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มีความผิดพลาดเล็กน้อยเนื่องจากการฝึกอบรมที่ไม่ดีพอ</a:t>
                      </a:r>
                      <a:endParaRPr lang="en-US" sz="1400" dirty="0"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th-TH" sz="1400" dirty="0" smtClean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การบรรลุวัตถุประสงค์/บริการล่าช้าเนื่องจากขาดเจ้าหน้าที่</a:t>
                      </a:r>
                      <a:r>
                        <a:rPr lang="th-TH" sz="1400" baseline="0" dirty="0" smtClean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มีความผิดพลาดปานกลางเนื่องจากการฝึกอบรมที่ไม่ดีพอ มีปัญหาเรื่องกำลังคนต่อเนื่อง</a:t>
                      </a:r>
                      <a:endParaRPr lang="en-US" sz="1400" dirty="0"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th-TH" sz="1400" dirty="0" smtClean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การบรรลุวัตถุประสงค์/บริการมีความไม่แน่นอนเนื่องจากขาดกำลังคน มีความผิดพลาดสำคัญเนื่องจากการฝึกอบรมที่ไม่ดีพอ</a:t>
                      </a:r>
                      <a:endParaRPr lang="en-US" sz="1400" dirty="0"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th-TH" sz="1400" dirty="0" smtClean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ไม่สามารถบรรลุวัตถุประสงค์/บริการ</a:t>
                      </a:r>
                      <a:r>
                        <a:rPr lang="th-TH" sz="1400" baseline="0" dirty="0" smtClean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เนื่องจากขาดกำลังคน มีความผิดพลาดที่รุนแรงมากเนื่องจากการฝึกอบรมที่ไม่ดี</a:t>
                      </a:r>
                      <a:endParaRPr lang="en-US" sz="1400" dirty="0"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797246756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r>
                        <a:rPr lang="th-TH" sz="1400" dirty="0" smtClean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การเงิน</a:t>
                      </a:r>
                      <a:endParaRPr lang="en-US" sz="1400" dirty="0"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th-TH" sz="1400" dirty="0" smtClean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ความเสียหายทางการเงินน้อยมาก</a:t>
                      </a:r>
                      <a:r>
                        <a:rPr lang="en-US" sz="1400" dirty="0" smtClean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</a:t>
                      </a:r>
                      <a:r>
                        <a:rPr lang="th-TH" sz="1400" dirty="0" smtClean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(เช่น</a:t>
                      </a:r>
                      <a:r>
                        <a:rPr lang="th-TH" sz="1400" baseline="0" dirty="0" smtClean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</a:t>
                      </a:r>
                      <a:r>
                        <a:rPr lang="en-US" sz="1400" baseline="0" dirty="0" smtClean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&lt;1,000 </a:t>
                      </a:r>
                      <a:r>
                        <a:rPr lang="th-TH" sz="1400" baseline="0" dirty="0" smtClean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บาท)</a:t>
                      </a:r>
                      <a:endParaRPr lang="en-US" sz="1400" dirty="0"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th-TH" sz="1400" dirty="0" smtClean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ความเสียหายทางการเงินน้อย</a:t>
                      </a:r>
                      <a:r>
                        <a:rPr lang="th-TH" sz="1400" baseline="0" dirty="0" smtClean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(เช่น </a:t>
                      </a:r>
                      <a:r>
                        <a:rPr lang="en-US" sz="1400" baseline="0" dirty="0" smtClean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1,000-10,000 </a:t>
                      </a:r>
                      <a:r>
                        <a:rPr lang="th-TH" sz="1400" baseline="0" dirty="0" smtClean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บาท)</a:t>
                      </a:r>
                      <a:endParaRPr lang="en-US" sz="1400" dirty="0"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th-TH" sz="1400" dirty="0" smtClean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ความเสียหายทางการเงินปานกลาง</a:t>
                      </a:r>
                      <a:r>
                        <a:rPr lang="th-TH" sz="1400" baseline="0" dirty="0" smtClean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(เช่น </a:t>
                      </a:r>
                      <a:r>
                        <a:rPr lang="en-US" sz="1400" baseline="0" dirty="0" smtClean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10,000-100,000 </a:t>
                      </a:r>
                      <a:r>
                        <a:rPr lang="th-TH" sz="1400" baseline="0" dirty="0" smtClean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บาท)</a:t>
                      </a:r>
                      <a:endParaRPr lang="en-US" sz="1400" dirty="0"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th-TH" sz="1400" dirty="0" smtClean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ความเสียหายทางการเงินมาก</a:t>
                      </a:r>
                      <a:r>
                        <a:rPr lang="th-TH" sz="1400" baseline="0" dirty="0" smtClean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(เช่น </a:t>
                      </a:r>
                      <a:r>
                        <a:rPr lang="en-US" sz="1400" baseline="0" dirty="0" smtClean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100,000-1,000,000 </a:t>
                      </a:r>
                      <a:r>
                        <a:rPr lang="th-TH" sz="1400" baseline="0" dirty="0" smtClean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บาท)</a:t>
                      </a:r>
                      <a:endParaRPr lang="en-US" sz="1400" dirty="0"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th-TH" sz="1400" dirty="0" smtClean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ความเสียหายทางการเงินรุนแรงมาก</a:t>
                      </a:r>
                      <a:r>
                        <a:rPr lang="th-TH" sz="1400" baseline="0" dirty="0" smtClean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(เช่น มากกว่า </a:t>
                      </a:r>
                      <a:r>
                        <a:rPr lang="en-US" sz="1400" baseline="0" dirty="0" smtClean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1 </a:t>
                      </a:r>
                      <a:r>
                        <a:rPr lang="th-TH" sz="1400" baseline="0" dirty="0" smtClean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ล้านบาท)</a:t>
                      </a:r>
                      <a:endParaRPr lang="en-US" sz="1400" dirty="0"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3736971720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r>
                        <a:rPr lang="th-TH" sz="1400" dirty="0" smtClean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ชื่อเสียงต่อองค์กร</a:t>
                      </a:r>
                      <a:endParaRPr lang="en-US" sz="1400" dirty="0"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th-TH" sz="1400" dirty="0" smtClean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คำเล่าลือ ไม่มีข่าวในสื่อมวลชน</a:t>
                      </a:r>
                      <a:r>
                        <a:rPr lang="th-TH" sz="1400" baseline="0" dirty="0" smtClean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ไม่มีผลต่อขวัญกำลังใจของเจ้าหน้าที่</a:t>
                      </a:r>
                      <a:endParaRPr lang="en-US" sz="1400" dirty="0"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th-TH" sz="1400" dirty="0" smtClean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มีข่าวในหน้าสื่อมวลชนท้องถิ่นบ้างในช่วงสั้นๆ</a:t>
                      </a:r>
                      <a:r>
                        <a:rPr lang="th-TH" sz="1400" baseline="0" dirty="0" smtClean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มีผลกระทบต่อขวัญกำลังใจของเจ้าหน้าที่เล็กน้อย</a:t>
                      </a:r>
                      <a:endParaRPr lang="en-US" sz="1400" dirty="0"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th-TH" sz="1400" dirty="0" smtClean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มีข่าวในหน้าสื่อมวลชนท้องถิ่นต่อเนื่อง</a:t>
                      </a:r>
                      <a:r>
                        <a:rPr lang="th-TH" sz="1400" baseline="0" dirty="0" smtClean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มีผลต่อขวัญกำลังใจและการรับรู้ของสาธารณะพอสมควร</a:t>
                      </a:r>
                      <a:endParaRPr lang="en-US" sz="1400" dirty="0"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th-TH" sz="1400" dirty="0" smtClean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มีข่าวในหน้าสื่อมวลชนระดับชาติ</a:t>
                      </a:r>
                      <a:r>
                        <a:rPr lang="th-TH" sz="1400" baseline="0" dirty="0" smtClean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น้อยกว่า </a:t>
                      </a:r>
                      <a:r>
                        <a:rPr lang="en-US" sz="1400" baseline="0" dirty="0" smtClean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3 </a:t>
                      </a:r>
                      <a:r>
                        <a:rPr lang="th-TH" sz="1400" baseline="0" dirty="0" smtClean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วัน</a:t>
                      </a:r>
                    </a:p>
                    <a:p>
                      <a:r>
                        <a:rPr lang="th-TH" sz="1400" baseline="0" dirty="0" smtClean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ความเชื่อมั่นของสาธารณะสั่นคลอน</a:t>
                      </a:r>
                      <a:endParaRPr lang="en-US" sz="1400" dirty="0"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th-TH" sz="1400" dirty="0" smtClean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มีข่าวในหน้าสื่อมวลชนระดับชาติหรือนานาชาติ</a:t>
                      </a:r>
                      <a:r>
                        <a:rPr lang="th-TH" sz="1400" baseline="0" dirty="0" smtClean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มากกว่า </a:t>
                      </a:r>
                      <a:r>
                        <a:rPr lang="en-US" sz="1400" baseline="0" dirty="0" smtClean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3 </a:t>
                      </a:r>
                      <a:r>
                        <a:rPr lang="th-TH" sz="1400" baseline="0" dirty="0" smtClean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วัน, เป็นที่สนใจของฝ่ายการเมือง, </a:t>
                      </a:r>
                      <a:r>
                        <a:rPr lang="en-US" sz="1400" baseline="0" dirty="0" smtClean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court enforcement</a:t>
                      </a:r>
                      <a:r>
                        <a:rPr lang="th-TH" sz="1400" baseline="0" dirty="0" smtClean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</a:t>
                      </a:r>
                      <a:endParaRPr lang="en-US" sz="1400" dirty="0"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561248765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27584" y="188640"/>
            <a:ext cx="6120680" cy="646331"/>
          </a:xfrm>
          <a:prstGeom prst="rect">
            <a:avLst/>
          </a:prstGeom>
          <a:solidFill>
            <a:srgbClr val="0000CC"/>
          </a:solidFill>
          <a:effectLst>
            <a:glow rad="228600">
              <a:schemeClr val="accent5">
                <a:satMod val="175000"/>
                <a:alpha val="40000"/>
              </a:schemeClr>
            </a:glow>
            <a:softEdge rad="31750"/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h-TH" sz="3600" b="1" dirty="0" smtClean="0">
                <a:solidFill>
                  <a:schemeClr val="bg1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ผลที่ตามมา/ความรุนแรง (</a:t>
            </a:r>
            <a:r>
              <a:rPr lang="en-US" sz="3600" b="1" dirty="0" smtClean="0">
                <a:solidFill>
                  <a:schemeClr val="bg1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Consequence</a:t>
            </a:r>
            <a:r>
              <a:rPr lang="th-TH" sz="3600" b="1" dirty="0" smtClean="0">
                <a:solidFill>
                  <a:schemeClr val="bg1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)</a:t>
            </a:r>
            <a:endParaRPr lang="en-US" sz="3600" b="1" dirty="0">
              <a:solidFill>
                <a:schemeClr val="bg1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777561" y="6381328"/>
            <a:ext cx="16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NHS Scotland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645852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260648"/>
            <a:ext cx="6840760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softEdge rad="31750"/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b="1" dirty="0" smtClean="0">
                <a:latin typeface="Browallia New" pitchFamily="34" charset="-34"/>
                <a:cs typeface="FreesiaUPC" pitchFamily="34" charset="-34"/>
              </a:rPr>
              <a:t>Consequence</a:t>
            </a:r>
            <a:endParaRPr lang="en-US" sz="4000" b="1" dirty="0">
              <a:latin typeface="Browallia New" pitchFamily="34" charset="-34"/>
              <a:cs typeface="FreesiaUPC" pitchFamily="34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27584" y="1412776"/>
            <a:ext cx="780456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sz="320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พิจารณาความรุนแรงถ้าความเสี่ยงนั้นจะกลายเป็นอุบัติการณ์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th-TH" sz="320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ให้คะแนน </a:t>
            </a:r>
            <a:r>
              <a:rPr lang="en-US" sz="320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1-5</a:t>
            </a:r>
            <a:r>
              <a:rPr lang="th-TH" sz="320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ตามแนวทางที่เคยรับรู้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th-TH" sz="320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มีโอกาสที่จะมีความรุนแรงหลายระดับหรือไม่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th-TH" sz="320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ถ้ามี กลุ่มจะเลือกให้ความรุนแรงในระดับใด เพราะเหตุใด</a:t>
            </a:r>
          </a:p>
        </p:txBody>
      </p:sp>
    </p:spTree>
    <p:extLst>
      <p:ext uri="{BB962C8B-B14F-4D97-AF65-F5344CB8AC3E}">
        <p14:creationId xmlns:p14="http://schemas.microsoft.com/office/powerpoint/2010/main" val="37541206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4143" y="1124744"/>
            <a:ext cx="1981633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Potential events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91880" y="1897668"/>
            <a:ext cx="1846980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Consequences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601518" y="1897668"/>
            <a:ext cx="1354858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Likelihood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24128" y="1897668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7985" y="3035586"/>
            <a:ext cx="4699924" cy="334168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89" y="2710661"/>
            <a:ext cx="4359896" cy="256595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27584" y="188640"/>
            <a:ext cx="5760640" cy="646331"/>
          </a:xfrm>
          <a:prstGeom prst="rect">
            <a:avLst/>
          </a:prstGeom>
          <a:solidFill>
            <a:srgbClr val="0000CC"/>
          </a:solidFill>
          <a:effectLst>
            <a:glow rad="228600">
              <a:schemeClr val="accent5">
                <a:satMod val="175000"/>
                <a:alpha val="40000"/>
              </a:schemeClr>
            </a:glow>
            <a:softEdge rad="31750"/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h-TH" sz="3600" b="1" dirty="0" smtClean="0">
                <a:solidFill>
                  <a:schemeClr val="bg1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การวิเครา</a:t>
            </a:r>
            <a:r>
              <a:rPr lang="th-TH" sz="3600" b="1" dirty="0">
                <a:solidFill>
                  <a:schemeClr val="bg1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ะ</a:t>
            </a:r>
            <a:r>
              <a:rPr lang="th-TH" sz="3600" b="1" dirty="0" smtClean="0">
                <a:solidFill>
                  <a:schemeClr val="bg1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ห์ความเสี่ยง </a:t>
            </a:r>
            <a:r>
              <a:rPr lang="en-US" sz="3600" b="1" dirty="0" smtClean="0">
                <a:solidFill>
                  <a:schemeClr val="bg1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(Risk Analysis)</a:t>
            </a:r>
            <a:endParaRPr lang="en-US" sz="3600" b="1" dirty="0">
              <a:solidFill>
                <a:schemeClr val="bg1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27584" y="1897668"/>
            <a:ext cx="1343638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Risk Level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627784" y="1916832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=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85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260648"/>
            <a:ext cx="6840760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softEdge rad="31750"/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b="1" dirty="0" smtClean="0">
                <a:latin typeface="Browallia New" pitchFamily="34" charset="-34"/>
                <a:cs typeface="FreesiaUPC" pitchFamily="34" charset="-34"/>
              </a:rPr>
              <a:t>Risk Level</a:t>
            </a:r>
            <a:endParaRPr lang="en-US" sz="4000" b="1" dirty="0">
              <a:latin typeface="Browallia New" pitchFamily="34" charset="-34"/>
              <a:cs typeface="FreesiaUPC" pitchFamily="34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27584" y="1412776"/>
            <a:ext cx="780456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sz="320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นำความเสี่ยงของกลุ่มมาใส่ </a:t>
            </a:r>
            <a:r>
              <a:rPr lang="en-US" sz="320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Risk Matrix </a:t>
            </a:r>
            <a:r>
              <a:rPr lang="th-TH" sz="320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ตามระดับของ </a:t>
            </a:r>
            <a:r>
              <a:rPr lang="en-US" sz="320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Likelihood &amp; Consequence </a:t>
            </a:r>
            <a:endParaRPr lang="th-TH" sz="3200" b="1" dirty="0" smtClean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sz="320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พิจารณาว่า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th-TH" sz="320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ใครควรเป็นเจ้าภาพในเรื่องนี้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th-TH" sz="320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ควรมีการทบทวนเรื่องนี้บ่อยเพียงใด</a:t>
            </a:r>
          </a:p>
        </p:txBody>
      </p:sp>
    </p:spTree>
    <p:extLst>
      <p:ext uri="{BB962C8B-B14F-4D97-AF65-F5344CB8AC3E}">
        <p14:creationId xmlns:p14="http://schemas.microsoft.com/office/powerpoint/2010/main" val="1234136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6636689"/>
              </p:ext>
            </p:extLst>
          </p:nvPr>
        </p:nvGraphicFramePr>
        <p:xfrm>
          <a:off x="683567" y="1198860"/>
          <a:ext cx="7992890" cy="32555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6367"/>
                <a:gridCol w="1061946"/>
                <a:gridCol w="1800200"/>
                <a:gridCol w="1548173"/>
                <a:gridCol w="1836204"/>
              </a:tblGrid>
              <a:tr h="1266294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Incident</a:t>
                      </a:r>
                      <a:endParaRPr lang="en-US" sz="2000" b="1" dirty="0"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2000" b="1" dirty="0" smtClean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Likelihood</a:t>
                      </a:r>
                      <a:r>
                        <a:rPr lang="th-TH" sz="2000" b="1" dirty="0" smtClean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(</a:t>
                      </a:r>
                      <a:r>
                        <a:rPr lang="en-US" sz="2000" b="1" dirty="0" smtClean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1-5</a:t>
                      </a:r>
                      <a:r>
                        <a:rPr lang="th-TH" sz="2000" b="1" dirty="0" smtClean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)</a:t>
                      </a:r>
                      <a:endParaRPr lang="th-TH" sz="2000" b="1" dirty="0" smtClean="0"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Consequence</a:t>
                      </a:r>
                    </a:p>
                    <a:p>
                      <a:pPr marL="45720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th-TH" sz="2000" b="1" dirty="0" smtClean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(</a:t>
                      </a:r>
                      <a:r>
                        <a:rPr lang="en-US" sz="2000" b="1" dirty="0" smtClean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1-5</a:t>
                      </a:r>
                      <a:r>
                        <a:rPr lang="th-TH" sz="2000" b="1" dirty="0" smtClean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)</a:t>
                      </a:r>
                      <a:r>
                        <a:rPr lang="en-US" sz="2000" b="1" dirty="0" smtClean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</a:t>
                      </a:r>
                      <a:endParaRPr lang="th-TH" sz="2000" b="1" dirty="0" smtClean="0"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  <a:p>
                      <a:pPr marL="457200" lvl="1" indent="0" algn="ctr">
                        <a:buFont typeface="Arial" panose="020B0604020202020204" pitchFamily="34" charset="0"/>
                        <a:buNone/>
                      </a:pPr>
                      <a:endParaRPr lang="th-TH" sz="2000" b="0" dirty="0" smtClean="0"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lvl="1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2000" b="1" dirty="0" smtClean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Risk</a:t>
                      </a:r>
                      <a:r>
                        <a:rPr lang="en-US" sz="2000" b="1" baseline="0" dirty="0" smtClean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Level</a:t>
                      </a:r>
                      <a:endParaRPr lang="en-US" sz="2000" b="1" dirty="0" smtClean="0"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lvl="1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2000" b="1" dirty="0" smtClean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Risk</a:t>
                      </a:r>
                      <a:r>
                        <a:rPr lang="en-US" sz="2000" b="1" baseline="0" dirty="0" smtClean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Owner</a:t>
                      </a:r>
                      <a:endParaRPr lang="en-US" sz="2000" b="1" dirty="0" smtClean="0"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/>
                </a:tc>
              </a:tr>
              <a:tr h="9946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9946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54662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8440569"/>
              </p:ext>
            </p:extLst>
          </p:nvPr>
        </p:nvGraphicFramePr>
        <p:xfrm>
          <a:off x="1668016" y="2065823"/>
          <a:ext cx="5856312" cy="32353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3784"/>
                <a:gridCol w="1334616"/>
                <a:gridCol w="1219200"/>
                <a:gridCol w="1219200"/>
                <a:gridCol w="979512"/>
              </a:tblGrid>
              <a:tr h="647077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647077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647077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647077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647077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5729100"/>
              </p:ext>
            </p:extLst>
          </p:nvPr>
        </p:nvGraphicFramePr>
        <p:xfrm>
          <a:off x="1647473" y="1124744"/>
          <a:ext cx="5804847" cy="6430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3530"/>
                <a:gridCol w="1223530"/>
                <a:gridCol w="1223530"/>
                <a:gridCol w="1223530"/>
                <a:gridCol w="910727"/>
              </a:tblGrid>
              <a:tr h="64309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3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4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5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467544" y="4658112"/>
            <a:ext cx="792088" cy="643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67544" y="4010040"/>
            <a:ext cx="792088" cy="643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67544" y="3361968"/>
            <a:ext cx="792088" cy="643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67544" y="2713896"/>
            <a:ext cx="785481" cy="643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67544" y="2065824"/>
            <a:ext cx="785481" cy="643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483768" y="5373216"/>
            <a:ext cx="51125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1-5 </a:t>
            </a:r>
            <a:r>
              <a:rPr lang="th-TH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ระดับต่ำ สีเขียว</a:t>
            </a:r>
          </a:p>
          <a:p>
            <a:r>
              <a:rPr lang="en-US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6-1</a:t>
            </a:r>
            <a:r>
              <a:rPr lang="en-US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0</a:t>
            </a:r>
            <a:r>
              <a:rPr lang="en-US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ระดับกลาง สีเหลือง</a:t>
            </a:r>
          </a:p>
          <a:p>
            <a:r>
              <a:rPr lang="en-US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11-25 </a:t>
            </a:r>
            <a:r>
              <a:rPr lang="th-TH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ระดับสูง สีแดง</a:t>
            </a:r>
            <a:endParaRPr lang="en-US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01254" y="476672"/>
            <a:ext cx="559102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Risk </a:t>
            </a:r>
            <a:r>
              <a:rPr lang="en-US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Level = Consequences x </a:t>
            </a:r>
            <a:r>
              <a:rPr lang="en-US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Likelihood</a:t>
            </a:r>
          </a:p>
          <a:p>
            <a:endParaRPr lang="en-US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3063997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2646050"/>
              </p:ext>
            </p:extLst>
          </p:nvPr>
        </p:nvGraphicFramePr>
        <p:xfrm>
          <a:off x="1750545" y="2065823"/>
          <a:ext cx="5845791" cy="32353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1801"/>
                <a:gridCol w="1332218"/>
                <a:gridCol w="1217010"/>
                <a:gridCol w="1217010"/>
                <a:gridCol w="977752"/>
              </a:tblGrid>
              <a:tr h="647077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647077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647077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647077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647077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3734429"/>
              </p:ext>
            </p:extLst>
          </p:nvPr>
        </p:nvGraphicFramePr>
        <p:xfrm>
          <a:off x="1771729" y="1124744"/>
          <a:ext cx="5824607" cy="6430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7695"/>
                <a:gridCol w="1227695"/>
                <a:gridCol w="1227695"/>
                <a:gridCol w="1227695"/>
                <a:gridCol w="913827"/>
              </a:tblGrid>
              <a:tr h="64309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3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4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5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467544" y="4658112"/>
            <a:ext cx="792088" cy="643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67544" y="4010040"/>
            <a:ext cx="792088" cy="643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67544" y="3361968"/>
            <a:ext cx="792088" cy="643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67544" y="2713896"/>
            <a:ext cx="785481" cy="643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67544" y="2065824"/>
            <a:ext cx="785481" cy="643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195736" y="5373216"/>
            <a:ext cx="51125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2-4 </a:t>
            </a:r>
            <a:r>
              <a:rPr lang="th-TH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ระดับต่ำ สีเขียว</a:t>
            </a:r>
          </a:p>
          <a:p>
            <a:r>
              <a:rPr lang="en-US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5-6 </a:t>
            </a:r>
            <a:r>
              <a:rPr lang="th-TH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ระดับกลาง สีเหลือง</a:t>
            </a:r>
          </a:p>
          <a:p>
            <a:r>
              <a:rPr lang="en-US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7-10 </a:t>
            </a:r>
            <a:r>
              <a:rPr lang="th-TH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ระดับสูง สีแดง</a:t>
            </a:r>
            <a:endParaRPr lang="en-US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01254" y="476672"/>
            <a:ext cx="559102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Risk </a:t>
            </a:r>
            <a:r>
              <a:rPr lang="en-US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Level = Consequences </a:t>
            </a:r>
            <a:r>
              <a:rPr lang="en-US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+</a:t>
            </a:r>
            <a:r>
              <a:rPr lang="en-US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Likelihood</a:t>
            </a:r>
          </a:p>
          <a:p>
            <a:endParaRPr lang="en-US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129076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t="15390" b="51689"/>
          <a:stretch/>
        </p:blipFill>
        <p:spPr>
          <a:xfrm>
            <a:off x="1048578" y="4929848"/>
            <a:ext cx="6120176" cy="11327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t="14136" r="5767" b="48122"/>
          <a:stretch/>
        </p:blipFill>
        <p:spPr>
          <a:xfrm>
            <a:off x="1185058" y="941817"/>
            <a:ext cx="5999953" cy="135113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C80D0-2CB3-4CC0-94B4-4ADCD8605165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t="16441" r="17347" b="45694"/>
          <a:stretch/>
        </p:blipFill>
        <p:spPr>
          <a:xfrm>
            <a:off x="3124281" y="2833264"/>
            <a:ext cx="6019719" cy="15504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b="10438"/>
          <a:stretch/>
        </p:blipFill>
        <p:spPr>
          <a:xfrm>
            <a:off x="341882" y="2436427"/>
            <a:ext cx="2920620" cy="2353942"/>
          </a:xfrm>
          <a:prstGeom prst="rect">
            <a:avLst/>
          </a:prstGeom>
        </p:spPr>
      </p:pic>
      <p:cxnSp>
        <p:nvCxnSpPr>
          <p:cNvPr id="11" name="Curved Connector 10"/>
          <p:cNvCxnSpPr>
            <a:endCxn id="10" idx="2"/>
          </p:cNvCxnSpPr>
          <p:nvPr/>
        </p:nvCxnSpPr>
        <p:spPr>
          <a:xfrm rot="5400000" flipH="1" flipV="1">
            <a:off x="5861093" y="4656800"/>
            <a:ext cx="546097" cy="12700"/>
          </a:xfrm>
          <a:prstGeom prst="curvedConnector3">
            <a:avLst>
              <a:gd name="adj1" fmla="val 50000"/>
            </a:avLst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urved Connector 13"/>
          <p:cNvCxnSpPr>
            <a:stCxn id="10" idx="0"/>
          </p:cNvCxnSpPr>
          <p:nvPr/>
        </p:nvCxnSpPr>
        <p:spPr>
          <a:xfrm rot="5400000" flipH="1" flipV="1">
            <a:off x="5863984" y="2563105"/>
            <a:ext cx="540317" cy="2"/>
          </a:xfrm>
          <a:prstGeom prst="curvedConnector3">
            <a:avLst>
              <a:gd name="adj1" fmla="val 50000"/>
            </a:avLst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urved Connector 15"/>
          <p:cNvCxnSpPr>
            <a:stCxn id="7" idx="1"/>
            <a:endCxn id="8" idx="1"/>
          </p:cNvCxnSpPr>
          <p:nvPr/>
        </p:nvCxnSpPr>
        <p:spPr>
          <a:xfrm rot="10800000" flipV="1">
            <a:off x="1048578" y="1617381"/>
            <a:ext cx="136480" cy="3878849"/>
          </a:xfrm>
          <a:prstGeom prst="curvedConnector3">
            <a:avLst>
              <a:gd name="adj1" fmla="val 817488"/>
            </a:avLst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3862316" y="3138984"/>
            <a:ext cx="805218" cy="50496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411760" y="95528"/>
            <a:ext cx="3103047" cy="646331"/>
          </a:xfrm>
          <a:prstGeom prst="rect">
            <a:avLst/>
          </a:prstGeom>
          <a:solidFill>
            <a:srgbClr val="0000CC"/>
          </a:solidFill>
          <a:effectLst>
            <a:glow rad="228600">
              <a:schemeClr val="accent5">
                <a:satMod val="175000"/>
                <a:alpha val="40000"/>
              </a:schemeClr>
            </a:glow>
            <a:softEdge rad="31750"/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dirty="0" smtClean="0">
                <a:solidFill>
                  <a:schemeClr val="bg1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Risk Register</a:t>
            </a:r>
            <a:endParaRPr lang="en-US" sz="3600" b="1" dirty="0">
              <a:solidFill>
                <a:schemeClr val="bg1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85900" y="3766778"/>
            <a:ext cx="4012446" cy="132343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000" b="1" dirty="0" smtClean="0">
                <a:latin typeface="Agency FB" panose="020B0503020202020204" pitchFamily="34" charset="0"/>
                <a:cs typeface="BrowalliaUPC" panose="020B0604020202020204" pitchFamily="34" charset="-34"/>
              </a:rPr>
              <a:t>มีการปฏิบัติตามมาตรการที่กำหนดไว้เพียงใด มีปัญหาอุปสรรคอะไร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000" b="1" dirty="0" smtClean="0">
                <a:latin typeface="Agency FB" panose="020B0503020202020204" pitchFamily="34" charset="0"/>
                <a:cs typeface="BrowalliaUPC" panose="020B0604020202020204" pitchFamily="34" charset="-34"/>
              </a:rPr>
              <a:t>ระดับอุบัติการณ์เปลี่ยนแปลงไปอย่างไร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000" b="1" dirty="0" smtClean="0">
                <a:latin typeface="Agency FB" panose="020B0503020202020204" pitchFamily="34" charset="0"/>
                <a:cs typeface="BrowalliaUPC" panose="020B0604020202020204" pitchFamily="34" charset="-34"/>
              </a:rPr>
              <a:t>ควรมีการปรับปรุงมาตรการอะไรบ้าง</a:t>
            </a:r>
            <a:endParaRPr lang="en-US" sz="2000" b="1" dirty="0">
              <a:latin typeface="Agency FB" panose="020B0503020202020204" pitchFamily="34" charset="0"/>
              <a:cs typeface="BrowalliaUPC" panose="020B0604020202020204" pitchFamily="34" charset="-34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90157" y="6453336"/>
            <a:ext cx="3482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BrowalliaUPC" panose="020B0604020202020204" pitchFamily="34" charset="-34"/>
                <a:cs typeface="BrowalliaUPC" panose="020B0604020202020204" pitchFamily="34" charset="-34"/>
              </a:rPr>
              <a:t>Source: </a:t>
            </a:r>
            <a:r>
              <a:rPr lang="th-TH" sz="1800" dirty="0" smtClean="0">
                <a:latin typeface="BrowalliaUPC" panose="020B0604020202020204" pitchFamily="34" charset="-34"/>
                <a:cs typeface="BrowalliaUPC" panose="020B0604020202020204" pitchFamily="34" charset="-34"/>
              </a:rPr>
              <a:t>นพ.อนุวัฒน์ ศุภชุติกุล ผู้ทรงคุณวุฒิ สรพ.</a:t>
            </a:r>
            <a:endParaRPr lang="en-US" sz="1800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28280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260648"/>
            <a:ext cx="6840760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softEdge rad="31750"/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b="1" dirty="0" smtClean="0">
                <a:latin typeface="Browallia New" pitchFamily="34" charset="-34"/>
                <a:cs typeface="FreesiaUPC" pitchFamily="34" charset="-34"/>
              </a:rPr>
              <a:t>Risk </a:t>
            </a:r>
            <a:r>
              <a:rPr lang="en-US" sz="4000" b="1" dirty="0" smtClean="0">
                <a:latin typeface="Browallia New" pitchFamily="34" charset="-34"/>
                <a:cs typeface="FreesiaUPC" pitchFamily="34" charset="-34"/>
              </a:rPr>
              <a:t>Monitor &amp; Review</a:t>
            </a:r>
            <a:endParaRPr lang="en-US" sz="4000" b="1" dirty="0">
              <a:latin typeface="Browallia New" pitchFamily="34" charset="-34"/>
              <a:cs typeface="FreesiaUPC" pitchFamily="34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27584" y="1412776"/>
            <a:ext cx="780456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sz="320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ให้กลุ่มนำความเสี่ยงทุกรายการของกลุ่มมาพิจารณา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sz="320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มีระบบที่จะรับรู้แนวโน้มของอุบัติการณ์อย่างสม่ำเสมอหรือไม่ อย่างไร ใครเป็นผู้เก็บข้อมูล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sz="320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จะรับรู้การปฏิบัติตามมาตรการป้องกันต่างๆ ได้อย่างไร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th-TH" sz="320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มีการปฏิบัติหรือไม่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th-TH" sz="320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มีปัญหาอุปสรรคในการปฏิบัติอย่างไร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th-TH" sz="320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มีข้อเสนอในการปรับปรุงมาตรการป้องกันอย่างไร</a:t>
            </a:r>
          </a:p>
        </p:txBody>
      </p:sp>
    </p:spTree>
    <p:extLst>
      <p:ext uri="{BB962C8B-B14F-4D97-AF65-F5344CB8AC3E}">
        <p14:creationId xmlns:p14="http://schemas.microsoft.com/office/powerpoint/2010/main" val="28402550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260648"/>
            <a:ext cx="6840760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softEdge rad="31750"/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h-TH" sz="4000" b="1" dirty="0" smtClean="0">
                <a:latin typeface="Browallia New" pitchFamily="34" charset="-34"/>
                <a:cs typeface="FreesiaUPC" pitchFamily="34" charset="-34"/>
              </a:rPr>
              <a:t>กิจกรรมที่ </a:t>
            </a:r>
            <a:r>
              <a:rPr lang="en-US" sz="4000" b="1" dirty="0" smtClean="0">
                <a:latin typeface="Browallia New" pitchFamily="34" charset="-34"/>
                <a:cs typeface="FreesiaUPC" pitchFamily="34" charset="-34"/>
              </a:rPr>
              <a:t>1 </a:t>
            </a:r>
            <a:r>
              <a:rPr lang="th-TH" sz="4000" b="1" dirty="0" smtClean="0">
                <a:latin typeface="Browallia New" pitchFamily="34" charset="-34"/>
                <a:cs typeface="FreesiaUPC" pitchFamily="34" charset="-34"/>
              </a:rPr>
              <a:t> </a:t>
            </a:r>
            <a:r>
              <a:rPr lang="en-US" sz="4000" b="1" dirty="0" smtClean="0">
                <a:latin typeface="Browallia New" pitchFamily="34" charset="-34"/>
                <a:cs typeface="FreesiaUPC" pitchFamily="34" charset="-34"/>
              </a:rPr>
              <a:t>Incident </a:t>
            </a:r>
            <a:r>
              <a:rPr lang="en-US" sz="4000" b="1" dirty="0" smtClean="0">
                <a:latin typeface="Browallia New" pitchFamily="34" charset="-34"/>
                <a:cs typeface="FreesiaUPC" pitchFamily="34" charset="-34"/>
              </a:rPr>
              <a:t>&amp; RCA</a:t>
            </a:r>
            <a:endParaRPr lang="en-US" sz="4000" b="1" dirty="0">
              <a:latin typeface="Browallia New" pitchFamily="34" charset="-34"/>
              <a:cs typeface="FreesiaUPC" pitchFamily="34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27584" y="1412776"/>
            <a:ext cx="780456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sz="320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สมาชิกในกลุ่มแต่ละคนนำเสนออุบัติการณ์ที่เคยประสบ </a:t>
            </a:r>
            <a:r>
              <a:rPr lang="en-US" sz="320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th-TH" sz="320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ควรหลีกเลี่ยงเรื่องราวที่ซ้ำ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th-TH" sz="320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สามารถโทรถามข้อมูลจากเพื่อนที่ รพ.ได้</a:t>
            </a:r>
            <a:endParaRPr lang="en-US" sz="3200" b="1" dirty="0" smtClean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sz="320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ระบุอุบัติการณ์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sz="320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ระบุผลการทำ </a:t>
            </a:r>
            <a:r>
              <a:rPr lang="en-US" sz="320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RCA</a:t>
            </a:r>
            <a:endParaRPr lang="th-TH" sz="3200" b="1" dirty="0" smtClean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th-TH" sz="320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ระบุการกระทำ (หรือไม่กระทำ) ที่นำมาสู่อุบัติการณ์</a:t>
            </a:r>
            <a:endParaRPr lang="en-US" sz="3200" b="1" dirty="0" smtClean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th-TH" sz="320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ระบุปัจจัยใกล้ตัว </a:t>
            </a:r>
            <a:r>
              <a:rPr lang="en-US" sz="320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(</a:t>
            </a:r>
            <a:r>
              <a:rPr lang="th-TH" sz="320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บุคคล สิ่งแวดล้อม)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th-TH" sz="320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ระบุปัจจัยองค์กร (ปัจจัยเชิงระบบ, ปัจจัยแฝงเร้น)</a:t>
            </a:r>
            <a:endParaRPr lang="en-US" sz="3200" b="1" dirty="0" smtClean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th-TH" sz="3200" b="1" dirty="0" smtClean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131934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D39694-D111-48E9-8195-70879745CDF6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068317" y="3710680"/>
            <a:ext cx="1656184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Risk Identification</a:t>
            </a:r>
            <a:endParaRPr lang="en-US" sz="1800" dirty="0"/>
          </a:p>
        </p:txBody>
      </p:sp>
      <p:sp>
        <p:nvSpPr>
          <p:cNvPr id="6" name="TextBox 5"/>
          <p:cNvSpPr txBox="1"/>
          <p:nvPr/>
        </p:nvSpPr>
        <p:spPr>
          <a:xfrm>
            <a:off x="3275856" y="3710681"/>
            <a:ext cx="1296144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Risk Analysis</a:t>
            </a:r>
            <a:endParaRPr lang="en-US" sz="1800" dirty="0"/>
          </a:p>
        </p:txBody>
      </p:sp>
      <p:sp>
        <p:nvSpPr>
          <p:cNvPr id="7" name="TextBox 6"/>
          <p:cNvSpPr txBox="1"/>
          <p:nvPr/>
        </p:nvSpPr>
        <p:spPr>
          <a:xfrm>
            <a:off x="5171558" y="3717032"/>
            <a:ext cx="1296144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Risk Treatment</a:t>
            </a:r>
            <a:endParaRPr lang="en-US" sz="1800" dirty="0"/>
          </a:p>
        </p:txBody>
      </p:sp>
      <p:sp>
        <p:nvSpPr>
          <p:cNvPr id="8" name="TextBox 7"/>
          <p:cNvSpPr txBox="1"/>
          <p:nvPr/>
        </p:nvSpPr>
        <p:spPr>
          <a:xfrm>
            <a:off x="7369968" y="3717032"/>
            <a:ext cx="1594520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Risk Monitor &amp; Review</a:t>
            </a:r>
            <a:endParaRPr lang="en-US" sz="1800" dirty="0"/>
          </a:p>
        </p:txBody>
      </p:sp>
      <p:cxnSp>
        <p:nvCxnSpPr>
          <p:cNvPr id="10" name="Elbow Connector 9"/>
          <p:cNvCxnSpPr>
            <a:stCxn id="8" idx="2"/>
            <a:endCxn id="6" idx="2"/>
          </p:cNvCxnSpPr>
          <p:nvPr/>
        </p:nvCxnSpPr>
        <p:spPr>
          <a:xfrm rot="5400000" flipH="1">
            <a:off x="6042402" y="2238538"/>
            <a:ext cx="6351" cy="4243300"/>
          </a:xfrm>
          <a:prstGeom prst="bentConnector3">
            <a:avLst>
              <a:gd name="adj1" fmla="val -10905747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/>
          <p:cNvCxnSpPr>
            <a:stCxn id="8" idx="2"/>
            <a:endCxn id="7" idx="2"/>
          </p:cNvCxnSpPr>
          <p:nvPr/>
        </p:nvCxnSpPr>
        <p:spPr>
          <a:xfrm rot="5400000">
            <a:off x="6993429" y="3189564"/>
            <a:ext cx="12700" cy="2347598"/>
          </a:xfrm>
          <a:prstGeom prst="bentConnector3">
            <a:avLst>
              <a:gd name="adj1" fmla="val 5561189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5" idx="3"/>
            <a:endCxn id="6" idx="1"/>
          </p:cNvCxnSpPr>
          <p:nvPr/>
        </p:nvCxnSpPr>
        <p:spPr>
          <a:xfrm>
            <a:off x="2724501" y="4033846"/>
            <a:ext cx="551355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6" idx="3"/>
            <a:endCxn id="7" idx="1"/>
          </p:cNvCxnSpPr>
          <p:nvPr/>
        </p:nvCxnSpPr>
        <p:spPr>
          <a:xfrm>
            <a:off x="4572000" y="4033847"/>
            <a:ext cx="599558" cy="635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7" idx="3"/>
            <a:endCxn id="8" idx="1"/>
          </p:cNvCxnSpPr>
          <p:nvPr/>
        </p:nvCxnSpPr>
        <p:spPr>
          <a:xfrm>
            <a:off x="6467702" y="4040198"/>
            <a:ext cx="902266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899592" y="1628800"/>
            <a:ext cx="2109873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33CC"/>
                </a:solidFill>
              </a:rPr>
              <a:t>PSG: SIMPLE</a:t>
            </a:r>
          </a:p>
          <a:p>
            <a:r>
              <a:rPr lang="en-US" sz="2000" dirty="0" smtClean="0">
                <a:solidFill>
                  <a:srgbClr val="0033CC"/>
                </a:solidFill>
              </a:rPr>
              <a:t>Past incidents</a:t>
            </a:r>
          </a:p>
          <a:p>
            <a:r>
              <a:rPr lang="en-US" sz="2000" dirty="0" smtClean="0">
                <a:solidFill>
                  <a:srgbClr val="0033CC"/>
                </a:solidFill>
              </a:rPr>
              <a:t>Med Rec review</a:t>
            </a:r>
          </a:p>
          <a:p>
            <a:r>
              <a:rPr lang="en-US" sz="2000" dirty="0" smtClean="0">
                <a:solidFill>
                  <a:srgbClr val="0033CC"/>
                </a:solidFill>
              </a:rPr>
              <a:t>FMEA</a:t>
            </a:r>
          </a:p>
          <a:p>
            <a:r>
              <a:rPr lang="en-US" sz="2000" dirty="0" smtClean="0">
                <a:solidFill>
                  <a:srgbClr val="0033CC"/>
                </a:solidFill>
              </a:rPr>
              <a:t>Process analysis</a:t>
            </a:r>
          </a:p>
          <a:p>
            <a:r>
              <a:rPr lang="en-US" sz="2000" dirty="0" smtClean="0">
                <a:solidFill>
                  <a:srgbClr val="0033CC"/>
                </a:solidFill>
              </a:rPr>
              <a:t>Clinical risk</a:t>
            </a:r>
            <a:endParaRPr lang="en-US" sz="2000" dirty="0">
              <a:solidFill>
                <a:srgbClr val="0033CC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104108" y="3168264"/>
            <a:ext cx="14542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33CC"/>
                </a:solidFill>
              </a:rPr>
              <a:t>Risk profile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72000" y="1593080"/>
            <a:ext cx="2616390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176213" indent="-176213"/>
            <a:r>
              <a:rPr lang="en-US" sz="2000" dirty="0" smtClean="0">
                <a:solidFill>
                  <a:srgbClr val="0033CC"/>
                </a:solidFill>
              </a:rPr>
              <a:t>Bow-tie Analysis</a:t>
            </a:r>
          </a:p>
          <a:p>
            <a:pPr marL="176213" indent="-176213"/>
            <a:r>
              <a:rPr lang="en-US" sz="2000" dirty="0" smtClean="0">
                <a:solidFill>
                  <a:srgbClr val="0033CC"/>
                </a:solidFill>
              </a:rPr>
              <a:t>Gap analysis</a:t>
            </a:r>
          </a:p>
          <a:p>
            <a:pPr marL="176213" indent="-176213"/>
            <a:r>
              <a:rPr lang="en-US" sz="2000" dirty="0" smtClean="0">
                <a:solidFill>
                  <a:srgbClr val="0033CC"/>
                </a:solidFill>
              </a:rPr>
              <a:t>HFE</a:t>
            </a:r>
          </a:p>
          <a:p>
            <a:pPr marL="176213" indent="-176213"/>
            <a:r>
              <a:rPr lang="en-US" sz="2000" dirty="0" smtClean="0">
                <a:solidFill>
                  <a:srgbClr val="0033CC"/>
                </a:solidFill>
              </a:rPr>
              <a:t>Human-centered design</a:t>
            </a:r>
          </a:p>
          <a:p>
            <a:pPr marL="176213" indent="-176213"/>
            <a:r>
              <a:rPr lang="en-US" sz="2000" dirty="0" smtClean="0">
                <a:solidFill>
                  <a:srgbClr val="0033CC"/>
                </a:solidFill>
              </a:rPr>
              <a:t>Customer experience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169769" y="2189648"/>
            <a:ext cx="201074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33CC"/>
                </a:solidFill>
              </a:rPr>
              <a:t>Incident report</a:t>
            </a:r>
          </a:p>
          <a:p>
            <a:r>
              <a:rPr lang="en-US" sz="2000" dirty="0" smtClean="0">
                <a:solidFill>
                  <a:srgbClr val="0033CC"/>
                </a:solidFill>
              </a:rPr>
              <a:t>Trace</a:t>
            </a:r>
          </a:p>
          <a:p>
            <a:r>
              <a:rPr lang="en-US" sz="2000" dirty="0" smtClean="0">
                <a:solidFill>
                  <a:srgbClr val="0033CC"/>
                </a:solidFill>
              </a:rPr>
              <a:t>KPI monitoring</a:t>
            </a:r>
          </a:p>
          <a:p>
            <a:r>
              <a:rPr lang="en-US" sz="2000" dirty="0" smtClean="0">
                <a:solidFill>
                  <a:srgbClr val="0033CC"/>
                </a:solidFill>
              </a:rPr>
              <a:t>RCA &amp; redesign</a:t>
            </a:r>
          </a:p>
        </p:txBody>
      </p:sp>
      <p:sp>
        <p:nvSpPr>
          <p:cNvPr id="30" name="Rectangle 2"/>
          <p:cNvSpPr>
            <a:spLocks noChangeArrowheads="1"/>
          </p:cNvSpPr>
          <p:nvPr/>
        </p:nvSpPr>
        <p:spPr bwMode="auto">
          <a:xfrm>
            <a:off x="755576" y="279400"/>
            <a:ext cx="6044431" cy="1077218"/>
          </a:xfrm>
          <a:prstGeom prst="rect">
            <a:avLst/>
          </a:prstGeom>
          <a:solidFill>
            <a:srgbClr val="3333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 eaLnBrk="1" hangingPunct="1"/>
            <a:r>
              <a:rPr lang="en-US" altLang="th-TH" sz="3200" b="1" dirty="0" smtClean="0">
                <a:solidFill>
                  <a:schemeClr val="bg1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Proactive Risk Management </a:t>
            </a:r>
            <a:r>
              <a:rPr lang="th-TH" altLang="th-TH" sz="3200" b="1" dirty="0" smtClean="0">
                <a:solidFill>
                  <a:schemeClr val="bg1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โดยใช้ </a:t>
            </a:r>
            <a:r>
              <a:rPr lang="en-US" altLang="th-TH" sz="3200" b="1" dirty="0" smtClean="0">
                <a:solidFill>
                  <a:schemeClr val="bg1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Risk Register </a:t>
            </a:r>
            <a:r>
              <a:rPr lang="th-TH" altLang="th-TH" sz="3200" b="1" dirty="0" smtClean="0">
                <a:solidFill>
                  <a:schemeClr val="bg1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ร่วมกับเครื่องมือคุณภาพต่างๆ</a:t>
            </a:r>
            <a:endParaRPr lang="en-US" altLang="th-TH" sz="4000" b="1" dirty="0">
              <a:solidFill>
                <a:schemeClr val="bg1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2"/>
          <a:srcRect t="14136" r="5767" b="48122"/>
          <a:stretch/>
        </p:blipFill>
        <p:spPr>
          <a:xfrm>
            <a:off x="1003156" y="5154148"/>
            <a:ext cx="3442689" cy="775259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3"/>
          <a:srcRect t="15390" b="51689"/>
          <a:stretch/>
        </p:blipFill>
        <p:spPr>
          <a:xfrm>
            <a:off x="4067879" y="6048893"/>
            <a:ext cx="3652690" cy="67606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4"/>
          <a:srcRect t="16441" r="17347" b="45694"/>
          <a:stretch/>
        </p:blipFill>
        <p:spPr>
          <a:xfrm>
            <a:off x="6012160" y="5131188"/>
            <a:ext cx="3079170" cy="793096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4541" y="3667832"/>
            <a:ext cx="10390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33CC"/>
                </a:solidFill>
              </a:rPr>
              <a:t>Risk</a:t>
            </a:r>
            <a:r>
              <a:rPr lang="th-TH" sz="2000" dirty="0" smtClean="0">
                <a:solidFill>
                  <a:srgbClr val="0033CC"/>
                </a:solidFill>
              </a:rPr>
              <a:t> </a:t>
            </a:r>
            <a:endParaRPr lang="en-US" sz="2000" dirty="0" smtClean="0">
              <a:solidFill>
                <a:srgbClr val="0033CC"/>
              </a:solidFill>
            </a:endParaRPr>
          </a:p>
          <a:p>
            <a:pPr algn="ctr"/>
            <a:r>
              <a:rPr lang="en-US" sz="2000" dirty="0" smtClean="0">
                <a:solidFill>
                  <a:srgbClr val="0033CC"/>
                </a:solidFill>
              </a:rPr>
              <a:t>register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07504" y="6381328"/>
            <a:ext cx="3837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Copyleft</a:t>
            </a:r>
            <a:r>
              <a:rPr lang="en-US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</a:t>
            </a:r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นพ.อนุวัฒน์ ศุภชุติกุล </a:t>
            </a:r>
            <a:r>
              <a:rPr lang="en-US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13 </a:t>
            </a:r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กุมภาพันธ์ </a:t>
            </a:r>
            <a:r>
              <a:rPr lang="en-US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2561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944" y="6480632"/>
            <a:ext cx="167898" cy="167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67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27584" y="188640"/>
            <a:ext cx="5760640" cy="646331"/>
          </a:xfrm>
          <a:prstGeom prst="rect">
            <a:avLst/>
          </a:prstGeom>
          <a:solidFill>
            <a:srgbClr val="0000CC"/>
          </a:solidFill>
          <a:effectLst>
            <a:glow rad="228600">
              <a:schemeClr val="accent5">
                <a:satMod val="175000"/>
                <a:alpha val="40000"/>
              </a:schemeClr>
            </a:glow>
            <a:softEdge rad="31750"/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h-TH" sz="3600" b="1" dirty="0" smtClean="0">
                <a:solidFill>
                  <a:schemeClr val="bg1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การระบุความเสี่ยง </a:t>
            </a:r>
            <a:r>
              <a:rPr lang="en-US" sz="3600" b="1" dirty="0" smtClean="0">
                <a:solidFill>
                  <a:schemeClr val="bg1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(Risk Identification)</a:t>
            </a:r>
            <a:endParaRPr lang="en-US" sz="3600" b="1" dirty="0">
              <a:solidFill>
                <a:schemeClr val="bg1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17333" r="13042" b="41334"/>
          <a:stretch/>
        </p:blipFill>
        <p:spPr>
          <a:xfrm>
            <a:off x="395536" y="1052736"/>
            <a:ext cx="8352928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690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3501008"/>
            <a:ext cx="846043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44738" indent="-2344738"/>
            <a:r>
              <a:rPr lang="th-TH" sz="3200" b="1" dirty="0" smtClean="0">
                <a:latin typeface="BrowalliaUPC" panose="020B0604020202020204" pitchFamily="34" charset="-34"/>
                <a:cs typeface="BrowalliaUPC" panose="020B0604020202020204" pitchFamily="34" charset="-34"/>
              </a:rPr>
              <a:t>แนวทางปฏิบัติ</a:t>
            </a:r>
            <a:r>
              <a:rPr lang="en-US" sz="3200" b="1" dirty="0" smtClean="0">
                <a:latin typeface="BrowalliaUPC" panose="020B0604020202020204" pitchFamily="34" charset="-34"/>
                <a:cs typeface="BrowalliaUPC" panose="020B0604020202020204" pitchFamily="34" charset="-34"/>
              </a:rPr>
              <a:t>:</a:t>
            </a:r>
            <a:r>
              <a:rPr lang="en-US" sz="3200" b="1" dirty="0" smtClean="0">
                <a:solidFill>
                  <a:srgbClr val="0033CC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 	</a:t>
            </a:r>
          </a:p>
          <a:p>
            <a:pPr marL="236538"/>
            <a:r>
              <a:rPr lang="th-TH" sz="3200" b="1" dirty="0" smtClean="0">
                <a:solidFill>
                  <a:srgbClr val="0033CC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วิเคราะห์โอกาสที่ความเสี่ยงจะกลายเป็นอุบัติการณ์ </a:t>
            </a:r>
            <a:r>
              <a:rPr lang="en-US" sz="3200" b="1" dirty="0" smtClean="0">
                <a:solidFill>
                  <a:srgbClr val="0033CC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(Likelihood)</a:t>
            </a:r>
            <a:endParaRPr lang="th-TH" sz="3200" b="1" dirty="0" smtClean="0">
              <a:solidFill>
                <a:srgbClr val="0033CC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  <a:p>
            <a:pPr marL="236538"/>
            <a:r>
              <a:rPr lang="th-TH" sz="3200" b="1" dirty="0" smtClean="0">
                <a:solidFill>
                  <a:srgbClr val="0033CC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วิเคราะห์ผลกระทบหรือความรุนแรงของอุบัติการณ์หากเกิดขึ้น</a:t>
            </a:r>
          </a:p>
          <a:p>
            <a:pPr marL="236538"/>
            <a:r>
              <a:rPr lang="th-TH" sz="3200" b="1" dirty="0" smtClean="0">
                <a:solidFill>
                  <a:srgbClr val="FF000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ประมาณการ</a:t>
            </a:r>
            <a:r>
              <a:rPr lang="th-TH" sz="3200" b="1" dirty="0" smtClean="0">
                <a:solidFill>
                  <a:srgbClr val="0033CC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โดยให้คะแนน </a:t>
            </a:r>
            <a:r>
              <a:rPr lang="en-US" sz="3200" b="1" dirty="0" smtClean="0">
                <a:solidFill>
                  <a:srgbClr val="0033CC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1-5 </a:t>
            </a:r>
            <a:r>
              <a:rPr lang="th-TH" sz="3200" b="1" dirty="0" smtClean="0">
                <a:solidFill>
                  <a:srgbClr val="0033CC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(</a:t>
            </a:r>
            <a:r>
              <a:rPr lang="en-US" sz="3200" b="1" dirty="0" smtClean="0">
                <a:solidFill>
                  <a:srgbClr val="0033CC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1=</a:t>
            </a:r>
            <a:r>
              <a:rPr lang="th-TH" sz="3200" b="1" dirty="0" smtClean="0">
                <a:solidFill>
                  <a:srgbClr val="0033CC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ต่ำสุด</a:t>
            </a:r>
            <a:r>
              <a:rPr lang="en-US" sz="3200" b="1" dirty="0" smtClean="0">
                <a:solidFill>
                  <a:srgbClr val="0033CC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,</a:t>
            </a:r>
            <a:r>
              <a:rPr lang="th-TH" sz="3200" b="1" dirty="0" smtClean="0">
                <a:solidFill>
                  <a:srgbClr val="0033CC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 </a:t>
            </a:r>
            <a:r>
              <a:rPr lang="en-US" sz="3200" b="1" dirty="0" smtClean="0">
                <a:solidFill>
                  <a:srgbClr val="0033CC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3=</a:t>
            </a:r>
            <a:r>
              <a:rPr lang="th-TH" sz="3200" b="1" dirty="0" smtClean="0">
                <a:solidFill>
                  <a:srgbClr val="0033CC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ปานกลาง</a:t>
            </a:r>
            <a:r>
              <a:rPr lang="en-US" sz="3200" b="1" dirty="0" smtClean="0">
                <a:solidFill>
                  <a:srgbClr val="0033CC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,</a:t>
            </a:r>
            <a:r>
              <a:rPr lang="th-TH" sz="3200" b="1" dirty="0" smtClean="0">
                <a:solidFill>
                  <a:srgbClr val="0033CC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 </a:t>
            </a:r>
            <a:r>
              <a:rPr lang="en-US" sz="3200" b="1" dirty="0" smtClean="0">
                <a:solidFill>
                  <a:srgbClr val="0033CC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5=</a:t>
            </a:r>
            <a:r>
              <a:rPr lang="th-TH" sz="3200" b="1" dirty="0" smtClean="0">
                <a:solidFill>
                  <a:srgbClr val="0033CC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สูงสุด)</a:t>
            </a:r>
            <a:endParaRPr lang="en-US" sz="3200" b="1" dirty="0" smtClean="0">
              <a:solidFill>
                <a:srgbClr val="0033CC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  <a:p>
            <a:pPr marL="236538"/>
            <a:r>
              <a:rPr lang="th-TH" sz="3200" b="1" dirty="0" smtClean="0">
                <a:solidFill>
                  <a:srgbClr val="FF000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บวก</a:t>
            </a:r>
            <a:r>
              <a:rPr lang="th-TH" sz="3200" b="1" dirty="0" smtClean="0">
                <a:solidFill>
                  <a:srgbClr val="0033CC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คะแนนทั้งสองเข้าด้วยกันเป็น </a:t>
            </a:r>
            <a:r>
              <a:rPr lang="en-US" sz="3200" b="1" dirty="0" smtClean="0">
                <a:solidFill>
                  <a:srgbClr val="0033CC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Risk Level</a:t>
            </a:r>
          </a:p>
          <a:p>
            <a:pPr marL="236538"/>
            <a:r>
              <a:rPr lang="th-TH" sz="3200" b="1" dirty="0" smtClean="0">
                <a:solidFill>
                  <a:srgbClr val="0033CC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พิจารณาลำดับความสำคัญของ </a:t>
            </a:r>
            <a:r>
              <a:rPr lang="en-US" sz="3200" b="1" dirty="0" smtClean="0">
                <a:solidFill>
                  <a:srgbClr val="0033CC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Risk </a:t>
            </a:r>
            <a:r>
              <a:rPr lang="th-TH" sz="3200" b="1" dirty="0" smtClean="0">
                <a:solidFill>
                  <a:srgbClr val="0033CC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ทั้งหมด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4051" t="15493" r="5767" b="45070"/>
          <a:stretch/>
        </p:blipFill>
        <p:spPr>
          <a:xfrm>
            <a:off x="1376528" y="1124744"/>
            <a:ext cx="6435832" cy="23710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27584" y="188640"/>
            <a:ext cx="5760640" cy="646331"/>
          </a:xfrm>
          <a:prstGeom prst="rect">
            <a:avLst/>
          </a:prstGeom>
          <a:solidFill>
            <a:srgbClr val="0000CC"/>
          </a:solidFill>
          <a:effectLst>
            <a:glow rad="228600">
              <a:schemeClr val="accent5">
                <a:satMod val="175000"/>
                <a:alpha val="40000"/>
              </a:schemeClr>
            </a:glow>
            <a:softEdge rad="31750"/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h-TH" sz="3600" b="1" dirty="0" smtClean="0">
                <a:solidFill>
                  <a:schemeClr val="bg1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การวิเครา</a:t>
            </a:r>
            <a:r>
              <a:rPr lang="th-TH" sz="3600" b="1" dirty="0">
                <a:solidFill>
                  <a:schemeClr val="bg1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ะ</a:t>
            </a:r>
            <a:r>
              <a:rPr lang="th-TH" sz="3600" b="1" dirty="0" smtClean="0">
                <a:solidFill>
                  <a:schemeClr val="bg1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ห์ความเสี่ยง </a:t>
            </a:r>
            <a:r>
              <a:rPr lang="en-US" sz="3600" b="1" dirty="0" smtClean="0">
                <a:solidFill>
                  <a:schemeClr val="bg1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(Risk Analysis)</a:t>
            </a:r>
            <a:endParaRPr lang="en-US" sz="3600" b="1" dirty="0">
              <a:solidFill>
                <a:schemeClr val="bg1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1509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66" y="1228134"/>
            <a:ext cx="8791109" cy="1740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190944" y="3253990"/>
            <a:ext cx="8953056" cy="312733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Browallia New" panose="020B0604020202020204" pitchFamily="34" charset="-34"/>
                <a:ea typeface="+mn-ea"/>
                <a:cs typeface="Browallia New" panose="020B0604020202020204" pitchFamily="34" charset="-34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Browallia New" panose="020B0604020202020204" pitchFamily="34" charset="-34"/>
                <a:ea typeface="+mn-ea"/>
                <a:cs typeface="Browallia New" panose="020B0604020202020204" pitchFamily="34" charset="-34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Browallia New" panose="020B0604020202020204" pitchFamily="34" charset="-34"/>
                <a:ea typeface="+mn-ea"/>
                <a:cs typeface="Browallia New" panose="020B0604020202020204" pitchFamily="34" charset="-34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Browallia New" panose="020B0604020202020204" pitchFamily="34" charset="-34"/>
                <a:ea typeface="+mn-ea"/>
                <a:cs typeface="Browallia New" panose="020B0604020202020204" pitchFamily="34" charset="-34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Browallia New" panose="020B0604020202020204" pitchFamily="34" charset="-34"/>
                <a:ea typeface="+mn-ea"/>
                <a:cs typeface="Browallia New" panose="020B0604020202020204" pitchFamily="34" charset="-34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solidFill>
                  <a:srgbClr val="0033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Risk Treatment Plan</a:t>
            </a:r>
          </a:p>
          <a:p>
            <a:pPr lvl="1"/>
            <a:r>
              <a:rPr lang="en-US" sz="28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Risk prevention: 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กำหนดมาตรการป้องกันที่รัดกุม</a:t>
            </a:r>
          </a:p>
          <a:p>
            <a:pPr lvl="1"/>
            <a:r>
              <a:rPr lang="en-US" sz="28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Risk monitoring</a:t>
            </a:r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ติดตามตัวชี้วัดหรือข้อมูลเพื่อตรวจจับโอกาสเกิดอุบัติการณ์ หรือรับทราบสถิติการเกิดอุบัติการณ์</a:t>
            </a:r>
          </a:p>
          <a:p>
            <a:pPr lvl="1"/>
            <a:r>
              <a:rPr lang="en-US" sz="28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Risk mitigation:  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การทุเลาความเสียหายเมื่อเกิดอุบัติการณ์</a:t>
            </a:r>
          </a:p>
          <a:p>
            <a:r>
              <a:rPr lang="en-US" sz="3200" b="1" dirty="0">
                <a:solidFill>
                  <a:srgbClr val="0033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Quality Improvement Plan: 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หาคำตอบที่ชัดเจนยิ่งขึ้นในการป้องกันอุบัติการณ์</a:t>
            </a:r>
            <a:endParaRPr lang="en-US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4672" y="1570440"/>
            <a:ext cx="1588897" cy="30008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350" dirty="0" smtClean="0">
                <a:latin typeface="Arial" panose="020B0604020202020204" pitchFamily="34" charset="0"/>
                <a:cs typeface="Arial" panose="020B0604020202020204" pitchFamily="34" charset="0"/>
              </a:rPr>
              <a:t>  Risk Prevention  </a:t>
            </a:r>
            <a:endParaRPr lang="en-US"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41437" y="1575189"/>
            <a:ext cx="1377300" cy="30008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350" dirty="0">
                <a:latin typeface="Arial" panose="020B0604020202020204" pitchFamily="34" charset="0"/>
                <a:cs typeface="Arial" panose="020B0604020202020204" pitchFamily="34" charset="0"/>
              </a:rPr>
              <a:t>Risk Monitoring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20072" y="1588668"/>
            <a:ext cx="1309974" cy="30008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350" dirty="0">
                <a:latin typeface="Arial" panose="020B0604020202020204" pitchFamily="34" charset="0"/>
                <a:cs typeface="Arial" panose="020B0604020202020204" pitchFamily="34" charset="0"/>
              </a:rPr>
              <a:t>Risk Mitigation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628758" y="1588668"/>
            <a:ext cx="761747" cy="30008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350" dirty="0">
                <a:latin typeface="Arial" panose="020B0604020202020204" pitchFamily="34" charset="0"/>
                <a:cs typeface="Arial" panose="020B0604020202020204" pitchFamily="34" charset="0"/>
              </a:rPr>
              <a:t>QI Plan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7504" y="188640"/>
            <a:ext cx="7056784" cy="646331"/>
          </a:xfrm>
          <a:prstGeom prst="rect">
            <a:avLst/>
          </a:prstGeom>
          <a:solidFill>
            <a:srgbClr val="0000CC"/>
          </a:solidFill>
          <a:effectLst>
            <a:glow rad="228600">
              <a:schemeClr val="accent5">
                <a:satMod val="175000"/>
                <a:alpha val="40000"/>
              </a:schemeClr>
            </a:glow>
            <a:softEdge rad="31750"/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h-TH" sz="3600" b="1" dirty="0" smtClean="0">
                <a:solidFill>
                  <a:schemeClr val="bg1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การรับมือ/ปฏิบัติต่อความเสี่ยง </a:t>
            </a:r>
            <a:r>
              <a:rPr lang="en-US" sz="3600" b="1" dirty="0" smtClean="0">
                <a:solidFill>
                  <a:schemeClr val="bg1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(Risk Treatment)</a:t>
            </a:r>
            <a:endParaRPr lang="en-US" sz="3600" b="1" dirty="0">
              <a:solidFill>
                <a:schemeClr val="bg1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52966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3989" y="3073153"/>
            <a:ext cx="1242138" cy="5078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Risk Identification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19672" y="3073153"/>
            <a:ext cx="972108" cy="5078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Risk Analysis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43808" y="3077917"/>
            <a:ext cx="972108" cy="5078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Risk Treatment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24182" y="3077917"/>
            <a:ext cx="1195890" cy="507831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Risk Monitor &amp; Review</a:t>
            </a:r>
          </a:p>
        </p:txBody>
      </p:sp>
      <p:cxnSp>
        <p:nvCxnSpPr>
          <p:cNvPr id="10" name="Elbow Connector 9"/>
          <p:cNvCxnSpPr>
            <a:stCxn id="8" idx="0"/>
            <a:endCxn id="6" idx="0"/>
          </p:cNvCxnSpPr>
          <p:nvPr/>
        </p:nvCxnSpPr>
        <p:spPr>
          <a:xfrm rot="16200000" flipV="1">
            <a:off x="3361545" y="1817334"/>
            <a:ext cx="4764" cy="2516401"/>
          </a:xfrm>
          <a:prstGeom prst="bentConnector3">
            <a:avLst>
              <a:gd name="adj1" fmla="val 7190302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/>
          <p:cNvCxnSpPr>
            <a:stCxn id="8" idx="2"/>
            <a:endCxn id="7" idx="2"/>
          </p:cNvCxnSpPr>
          <p:nvPr/>
        </p:nvCxnSpPr>
        <p:spPr>
          <a:xfrm rot="5400000">
            <a:off x="3975995" y="2939616"/>
            <a:ext cx="12700" cy="1292265"/>
          </a:xfrm>
          <a:prstGeom prst="bentConnector3">
            <a:avLst>
              <a:gd name="adj1" fmla="val 2982094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5" idx="3"/>
            <a:endCxn id="6" idx="1"/>
          </p:cNvCxnSpPr>
          <p:nvPr/>
        </p:nvCxnSpPr>
        <p:spPr>
          <a:xfrm>
            <a:off x="1386127" y="3327069"/>
            <a:ext cx="233545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6" idx="3"/>
            <a:endCxn id="7" idx="1"/>
          </p:cNvCxnSpPr>
          <p:nvPr/>
        </p:nvCxnSpPr>
        <p:spPr>
          <a:xfrm>
            <a:off x="2591780" y="3327069"/>
            <a:ext cx="252028" cy="476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7" idx="3"/>
            <a:endCxn id="8" idx="1"/>
          </p:cNvCxnSpPr>
          <p:nvPr/>
        </p:nvCxnSpPr>
        <p:spPr>
          <a:xfrm>
            <a:off x="3815916" y="3331833"/>
            <a:ext cx="208266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AutoShape 2" descr="ผลการค้นหารูปภาพสำหรับ copyleft"/>
          <p:cNvSpPr>
            <a:spLocks noChangeAspect="1" noChangeArrowheads="1"/>
          </p:cNvSpPr>
          <p:nvPr/>
        </p:nvSpPr>
        <p:spPr bwMode="auto">
          <a:xfrm>
            <a:off x="-540568" y="-675456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2100"/>
          </a:p>
        </p:txBody>
      </p:sp>
      <p:sp>
        <p:nvSpPr>
          <p:cNvPr id="14" name="TextBox 13"/>
          <p:cNvSpPr txBox="1"/>
          <p:nvPr/>
        </p:nvSpPr>
        <p:spPr>
          <a:xfrm>
            <a:off x="1835696" y="1484784"/>
            <a:ext cx="3017173" cy="10987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b="1" dirty="0">
                <a:solidFill>
                  <a:srgbClr val="0033CC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Residual Risk Level</a:t>
            </a:r>
          </a:p>
          <a:p>
            <a:pPr algn="ctr">
              <a:lnSpc>
                <a:spcPct val="90000"/>
              </a:lnSpc>
            </a:pPr>
            <a:r>
              <a:rPr lang="th-TH" sz="24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ระดับความเสี่ยงที่เหลืออยู่</a:t>
            </a:r>
          </a:p>
          <a:p>
            <a:pPr algn="ctr">
              <a:lnSpc>
                <a:spcPct val="90000"/>
              </a:lnSpc>
            </a:pPr>
            <a:r>
              <a:rPr lang="th-TH" sz="24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ระดับความเสี่ยงในรอบเวลาต่อไป</a:t>
            </a:r>
            <a:endParaRPr lang="en-US" sz="24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464299" y="4102796"/>
            <a:ext cx="3119765" cy="7663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b="1" dirty="0">
                <a:solidFill>
                  <a:srgbClr val="0033CC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Review of Risk Treatment Plan</a:t>
            </a:r>
          </a:p>
          <a:p>
            <a:pPr algn="ctr">
              <a:lnSpc>
                <a:spcPct val="90000"/>
              </a:lnSpc>
            </a:pPr>
            <a:r>
              <a:rPr lang="th-TH" sz="24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ควรมีการปรับปรุงมาตรการอะไร</a:t>
            </a:r>
            <a:endParaRPr lang="en-US" sz="24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238280" y="2132856"/>
            <a:ext cx="4014240" cy="175432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b="1" dirty="0">
                <a:solidFill>
                  <a:srgbClr val="0033CC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Risk Monitoring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Compliance, problems, incidents</a:t>
            </a:r>
          </a:p>
          <a:p>
            <a:pPr>
              <a:lnSpc>
                <a:spcPct val="90000"/>
              </a:lnSpc>
            </a:pPr>
            <a:r>
              <a:rPr lang="th-TH" sz="24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มี</a:t>
            </a:r>
            <a:r>
              <a:rPr lang="th-TH" sz="24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การปฏิบัติตามมาตรการที่กำหนดไว้เพียงใด</a:t>
            </a:r>
          </a:p>
          <a:p>
            <a:pPr>
              <a:lnSpc>
                <a:spcPct val="90000"/>
              </a:lnSpc>
            </a:pPr>
            <a:r>
              <a:rPr lang="th-TH" sz="24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มีปัญหาอุปสรรคอะไรในการปฏิบัติ</a:t>
            </a:r>
          </a:p>
          <a:p>
            <a:pPr>
              <a:lnSpc>
                <a:spcPct val="90000"/>
              </a:lnSpc>
            </a:pPr>
            <a:r>
              <a:rPr lang="th-TH" sz="24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ระดับอุบัติการณ์เปลี่ยนแปลงไป</a:t>
            </a:r>
            <a:r>
              <a:rPr lang="th-TH" sz="24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อย่างไร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52796" y="183238"/>
            <a:ext cx="5364430" cy="978729"/>
          </a:xfrm>
          <a:prstGeom prst="rect">
            <a:avLst/>
          </a:prstGeom>
          <a:solidFill>
            <a:srgbClr val="0000CC"/>
          </a:solidFill>
          <a:effectLst>
            <a:glow rad="228600">
              <a:schemeClr val="accent5">
                <a:satMod val="175000"/>
                <a:alpha val="40000"/>
              </a:schemeClr>
            </a:glow>
            <a:softEdge rad="31750"/>
          </a:effectLst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th-TH" sz="3600" b="1" dirty="0" smtClean="0">
                <a:solidFill>
                  <a:schemeClr val="bg1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การติ</a:t>
            </a:r>
            <a:r>
              <a:rPr lang="th-TH" sz="3600" b="1" dirty="0">
                <a:solidFill>
                  <a:schemeClr val="bg1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ด</a:t>
            </a:r>
            <a:r>
              <a:rPr lang="th-TH" sz="3600" b="1" dirty="0" smtClean="0">
                <a:solidFill>
                  <a:schemeClr val="bg1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ตามและทบทวนความเสี่ยง </a:t>
            </a:r>
            <a:endParaRPr lang="en-US" sz="3600" b="1" dirty="0" smtClean="0">
              <a:solidFill>
                <a:schemeClr val="bg1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  <a:p>
            <a:pPr algn="ctr">
              <a:lnSpc>
                <a:spcPct val="80000"/>
              </a:lnSpc>
              <a:defRPr/>
            </a:pPr>
            <a:r>
              <a:rPr lang="en-US" sz="3600" b="1" dirty="0" smtClean="0">
                <a:solidFill>
                  <a:schemeClr val="bg1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(Risk Monitoring &amp; Review)</a:t>
            </a:r>
            <a:endParaRPr lang="en-US" sz="3600" b="1" dirty="0">
              <a:solidFill>
                <a:schemeClr val="bg1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01726" y="5384754"/>
            <a:ext cx="587724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5663" indent="-619125" algn="ctr"/>
            <a:r>
              <a:rPr lang="th-TH" b="1" dirty="0" smtClean="0">
                <a:solidFill>
                  <a:srgbClr val="0033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มอบให้สมาชิกในทีมคนหนึ่ง</a:t>
            </a:r>
            <a:r>
              <a:rPr lang="en-US" b="1" dirty="0" smtClean="0">
                <a:solidFill>
                  <a:srgbClr val="0033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b="1" dirty="0" smtClean="0">
                <a:solidFill>
                  <a:srgbClr val="0033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(หรือคณะกรรมการ)</a:t>
            </a:r>
          </a:p>
          <a:p>
            <a:pPr marL="855663" indent="-619125" algn="ctr"/>
            <a:r>
              <a:rPr lang="th-TH" b="1" dirty="0" smtClean="0">
                <a:solidFill>
                  <a:srgbClr val="0033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เป็น </a:t>
            </a:r>
            <a:r>
              <a:rPr lang="en-US" b="1" dirty="0">
                <a:solidFill>
                  <a:srgbClr val="0033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r</a:t>
            </a:r>
            <a:r>
              <a:rPr lang="en-US" b="1" dirty="0" smtClean="0">
                <a:solidFill>
                  <a:srgbClr val="0033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isk owner </a:t>
            </a:r>
            <a:r>
              <a:rPr lang="th-TH" b="1" dirty="0" smtClean="0">
                <a:solidFill>
                  <a:srgbClr val="0033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(เจ้าภาพที่จะติดตาม)</a:t>
            </a:r>
          </a:p>
          <a:p>
            <a:pPr marL="855663" indent="-619125" algn="ctr"/>
            <a:r>
              <a:rPr lang="th-TH" b="1" dirty="0" smtClean="0">
                <a:solidFill>
                  <a:srgbClr val="0033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กำหนดความถี่ที่จะติดตาม</a:t>
            </a:r>
          </a:p>
        </p:txBody>
      </p:sp>
    </p:spTree>
    <p:extLst>
      <p:ext uri="{BB962C8B-B14F-4D97-AF65-F5344CB8AC3E}">
        <p14:creationId xmlns:p14="http://schemas.microsoft.com/office/powerpoint/2010/main" val="3526071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412776"/>
            <a:ext cx="7739232" cy="4258195"/>
          </a:xfrm>
        </p:spPr>
        <p:txBody>
          <a:bodyPr>
            <a:noAutofit/>
          </a:bodyPr>
          <a:lstStyle/>
          <a:p>
            <a:pPr marL="385763" indent="-385763">
              <a:spcBef>
                <a:spcPts val="450"/>
              </a:spcBef>
              <a:buFont typeface="+mj-lt"/>
              <a:buAutoNum type="arabicPeriod"/>
            </a:pPr>
            <a:r>
              <a:rPr lang="th-TH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รวบรวมรายการความเสี่ยงจากทุกแหล่งที่มี เช่น </a:t>
            </a:r>
            <a:r>
              <a:rPr lang="en-US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Risk Profile, PSG: SIMPLE, </a:t>
            </a:r>
            <a:r>
              <a:rPr lang="th-TH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รายงานอุบัติการณ์, การทบทวนเวชระเบียน, </a:t>
            </a:r>
            <a:r>
              <a:rPr lang="en-US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MM conference, </a:t>
            </a:r>
            <a:r>
              <a:rPr lang="th-TH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ฯลฯ</a:t>
            </a:r>
          </a:p>
          <a:p>
            <a:pPr marL="385763" indent="-385763">
              <a:spcBef>
                <a:spcPts val="450"/>
              </a:spcBef>
              <a:buFont typeface="+mj-lt"/>
              <a:buAutoNum type="arabicPeriod"/>
            </a:pPr>
            <a:r>
              <a:rPr lang="th-TH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วิเคราะห์ระดับโอกาสเกิดและผลที่จะตามมาของทุกความเสี่ยง เหมือนกับที่เราทำใน </a:t>
            </a:r>
            <a:r>
              <a:rPr lang="en-US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Risk Profile</a:t>
            </a:r>
            <a:endParaRPr lang="th-TH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385763" indent="-385763">
              <a:spcBef>
                <a:spcPts val="450"/>
              </a:spcBef>
              <a:buFont typeface="+mj-lt"/>
              <a:buAutoNum type="arabicPeriod"/>
            </a:pPr>
            <a:r>
              <a:rPr lang="th-TH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คำนวณระดับความเสี่ยงด้วยการเอาโอกาสเกิดกับผลที่จะตามมา มาบวกหรือคูณกัน</a:t>
            </a:r>
          </a:p>
          <a:p>
            <a:pPr marL="385763" indent="-385763">
              <a:spcBef>
                <a:spcPts val="450"/>
              </a:spcBef>
              <a:buFont typeface="+mj-lt"/>
              <a:buAutoNum type="arabicPeriod"/>
            </a:pPr>
            <a:r>
              <a:rPr lang="th-TH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แบ่งรายการความเสี่่ยงนับร้อยๆ เป็นสามกลุ่ม กลุ่มที่สำคัญสูง กลุ่มที่สำคัญปานกลาง และกลุ่มทั่วไป</a:t>
            </a:r>
            <a:br>
              <a:rPr lang="th-TH" b="1" dirty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endParaRPr lang="en-US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6120680" cy="601109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th-TH" sz="45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มองภาพรวม มองความเป็นทั้งหมด</a:t>
            </a:r>
            <a:endParaRPr lang="en-US" sz="45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10437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264679"/>
            <a:ext cx="8900361" cy="5151569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th-TH" sz="2800" b="1" dirty="0">
                <a:solidFill>
                  <a:srgbClr val="FF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กลุ่มที่สำคัญสูง </a:t>
            </a:r>
            <a:r>
              <a:rPr lang="th-TH" sz="2800" b="1" dirty="0" smtClean="0">
                <a:solidFill>
                  <a:srgbClr val="FF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80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ร่วมกัน</a:t>
            </a:r>
            <a:r>
              <a:rPr lang="th-TH" sz="2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กำหนด/ทบทวนแนวทางป้องกัน และการเตรียมพร้อมตอบสนองเมื่อเกิดเหตุ </a:t>
            </a:r>
            <a:r>
              <a:rPr lang="th-TH" sz="280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มอบหมาย</a:t>
            </a:r>
            <a:r>
              <a:rPr lang="th-TH" sz="2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ผู้ทำหน้าที่ </a:t>
            </a:r>
            <a:r>
              <a:rPr lang="en-US" sz="2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risk owner </a:t>
            </a:r>
            <a:r>
              <a:rPr lang="th-TH" sz="2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มีหน้าที่ทบทวนการปฏิบัติตามมาตรการป้องกัน ระดับอุบัติการณ์ที่เกิดขึ้น </a:t>
            </a:r>
            <a:r>
              <a:rPr lang="th-TH" sz="280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และ พิจารณา</a:t>
            </a:r>
            <a:r>
              <a:rPr lang="th-TH" sz="2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ว่าควรเพิ่มมาตรการป้องกันอย่างไร ทบทวนอย่างน้อยทุก 3 เดือน จำนวนความเสี่ยงในรายการนี้ </a:t>
            </a:r>
            <a:r>
              <a:rPr lang="th-TH" sz="280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พิจารณาจาก</a:t>
            </a:r>
            <a:r>
              <a:rPr lang="th-TH" sz="2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จำนวนความ</a:t>
            </a:r>
            <a:r>
              <a:rPr lang="th-TH" sz="280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เสี่ยง</a:t>
            </a:r>
            <a:r>
              <a:rPr lang="th-TH" sz="2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ที่สำคัญสูง ร่วมกับจำนวนคนที่จะมาทำหน้าที่ </a:t>
            </a:r>
            <a:r>
              <a:rPr lang="en-US" sz="2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risk </a:t>
            </a:r>
            <a:r>
              <a:rPr lang="en-US" sz="280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owner</a:t>
            </a:r>
            <a:endParaRPr lang="th-TH" sz="2800" b="1" dirty="0" smtClean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>
              <a:spcBef>
                <a:spcPts val="0"/>
              </a:spcBef>
            </a:pPr>
            <a:r>
              <a:rPr lang="th-TH" sz="2800" b="1" dirty="0" smtClean="0">
                <a:solidFill>
                  <a:srgbClr val="FF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กลุ่ม</a:t>
            </a:r>
            <a:r>
              <a:rPr lang="th-TH" sz="2800" b="1" dirty="0">
                <a:solidFill>
                  <a:srgbClr val="FF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ที่สำคัญปานกลาง </a:t>
            </a:r>
            <a:r>
              <a:rPr lang="th-TH" sz="2800" b="1" dirty="0" smtClean="0">
                <a:solidFill>
                  <a:srgbClr val="FF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80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มอบ</a:t>
            </a:r>
            <a:r>
              <a:rPr lang="th-TH" sz="2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ให้คณะกรรมการที่เกี่ยวข้องกับความ</a:t>
            </a:r>
            <a:r>
              <a:rPr lang="th-TH" sz="280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เสี่ยงนั้นๆ </a:t>
            </a:r>
            <a:r>
              <a:rPr lang="th-TH" sz="2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ทบทวนมาตรการป้องกัน และทำหน้าที่ </a:t>
            </a:r>
            <a:r>
              <a:rPr lang="en-US" sz="2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risk owner </a:t>
            </a:r>
            <a:r>
              <a:rPr lang="th-TH" sz="2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ทบทวน</a:t>
            </a:r>
            <a:r>
              <a:rPr lang="th-TH" sz="280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เหมือนกลุ่มที่สำคัญสูง  แต่ความถี่ของการทบทวนอาจจะ</a:t>
            </a:r>
            <a:r>
              <a:rPr lang="th-TH" sz="2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ห่างกว่าความเสี่ยงที่สำคัญ</a:t>
            </a:r>
            <a:r>
              <a:rPr lang="th-TH" sz="280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สูง</a:t>
            </a:r>
          </a:p>
          <a:p>
            <a:pPr>
              <a:spcBef>
                <a:spcPts val="0"/>
              </a:spcBef>
            </a:pPr>
            <a:r>
              <a:rPr lang="th-TH" sz="2800" b="1" dirty="0">
                <a:solidFill>
                  <a:srgbClr val="FF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กลุ่มความเสี่ยงทั่วไป  </a:t>
            </a:r>
            <a:r>
              <a:rPr lang="th-TH" sz="2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อาจจะมีโอกาสพบน้อย ความรุนแรงน้อย ตรวจสอบว่ามีมาตรการป้องกันอยู่ในคู่มือแล้วหรือไม่ ถ้ามีก็หาวิธีการสื่อสารและทำให้มั่นใจว่ามีการรับรู้และปฏิบัติ (ซึ่งกลุ่มนี้คาดว่าจะมีมากที่สุด</a:t>
            </a:r>
            <a:r>
              <a:rPr lang="th-TH" sz="280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)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th-TH" sz="2000" b="1" dirty="0" smtClean="0">
                <a:solidFill>
                  <a:srgbClr val="FF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ด้วย</a:t>
            </a:r>
            <a:r>
              <a:rPr lang="th-TH" sz="2000" b="1" dirty="0">
                <a:solidFill>
                  <a:srgbClr val="FF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แนวทางเช่นนี้  จะรับมือความเสี่ยงได้ทุกรายการ ตั้งเป้ากวาดให้หมดใน 3 เดือน</a:t>
            </a:r>
            <a:endParaRPr lang="en-US" sz="2000" b="1" dirty="0">
              <a:solidFill>
                <a:srgbClr val="FF0000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01647" y="6000750"/>
            <a:ext cx="18473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100" dirty="0"/>
          </a:p>
        </p:txBody>
      </p:sp>
      <p:sp>
        <p:nvSpPr>
          <p:cNvPr id="6" name="TextBox 5"/>
          <p:cNvSpPr txBox="1"/>
          <p:nvPr/>
        </p:nvSpPr>
        <p:spPr>
          <a:xfrm>
            <a:off x="5820033" y="6000750"/>
            <a:ext cx="18473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100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43639" y="339759"/>
            <a:ext cx="6920649" cy="784985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</a:pPr>
            <a:r>
              <a:rPr lang="th-TH" sz="40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มากเท่าไรก็จัดการได้ ตามระดับความเสี่ยง</a:t>
            </a:r>
            <a:endParaRPr lang="en-US" sz="40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35531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5968967"/>
              </p:ext>
            </p:extLst>
          </p:nvPr>
        </p:nvGraphicFramePr>
        <p:xfrm>
          <a:off x="395536" y="1198860"/>
          <a:ext cx="8424936" cy="43183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6234"/>
                <a:gridCol w="2106234"/>
                <a:gridCol w="2106234"/>
                <a:gridCol w="2106234"/>
              </a:tblGrid>
              <a:tr h="106277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Incident</a:t>
                      </a:r>
                      <a:endParaRPr lang="en-US" sz="3200" b="1" dirty="0"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th-TH" sz="3200" b="1" dirty="0" smtClean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ผลการทำ</a:t>
                      </a:r>
                      <a:r>
                        <a:rPr lang="th-TH" sz="3200" b="1" baseline="0" dirty="0" smtClean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</a:t>
                      </a:r>
                      <a:r>
                        <a:rPr lang="en-US" sz="3200" b="1" dirty="0" smtClean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RCA</a:t>
                      </a:r>
                      <a:endParaRPr lang="en-US" sz="3200" b="1" dirty="0"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266294">
                <a:tc>
                  <a:txBody>
                    <a:bodyPr/>
                    <a:lstStyle/>
                    <a:p>
                      <a:pPr algn="ctr"/>
                      <a:r>
                        <a:rPr lang="th-TH" sz="2000" b="0" dirty="0" smtClean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ระบุรายละเอียดเหตุการณ์</a:t>
                      </a:r>
                      <a:r>
                        <a:rPr lang="th-TH" sz="2000" b="0" baseline="0" dirty="0" smtClean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ระดับความรุนแรง ผลกระทบ</a:t>
                      </a:r>
                      <a:endParaRPr lang="en-US" sz="2000" b="0" dirty="0"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0" dirty="0" smtClean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การกระทำ (หรือไม่กระทำ) ที่นำมาสู่อุบัติการณ์</a:t>
                      </a:r>
                      <a:endParaRPr lang="en-US" sz="2000" b="0" dirty="0"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lvl="1" indent="0" algn="ctr">
                        <a:buFont typeface="Arial" panose="020B0604020202020204" pitchFamily="34" charset="0"/>
                        <a:buNone/>
                      </a:pPr>
                      <a:r>
                        <a:rPr lang="th-TH" sz="2000" b="0" dirty="0" smtClean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ปัจจัยใกล้ตัว</a:t>
                      </a:r>
                    </a:p>
                    <a:p>
                      <a:pPr marL="457200" lvl="1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2000" b="0" dirty="0" smtClean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(</a:t>
                      </a:r>
                      <a:r>
                        <a:rPr lang="th-TH" sz="2000" b="0" dirty="0" smtClean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บุคคล สิ่งแวดล้อม)</a:t>
                      </a:r>
                      <a:endParaRPr lang="th-TH" sz="2000" b="0" dirty="0" smtClean="0"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lvl="1" indent="0" algn="ctr">
                        <a:buFont typeface="Arial" panose="020B0604020202020204" pitchFamily="34" charset="0"/>
                        <a:buNone/>
                      </a:pPr>
                      <a:r>
                        <a:rPr lang="th-TH" sz="2000" b="0" dirty="0" smtClean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ปัจจัยองค์กร </a:t>
                      </a:r>
                    </a:p>
                    <a:p>
                      <a:pPr marL="457200" lvl="1" indent="0" algn="ctr">
                        <a:buFont typeface="Arial" panose="020B0604020202020204" pitchFamily="34" charset="0"/>
                        <a:buNone/>
                      </a:pPr>
                      <a:r>
                        <a:rPr lang="th-TH" sz="2000" b="0" dirty="0" smtClean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(ปัจจัยเชิงระบบ, ปัจจัยแฝงเร้น)</a:t>
                      </a:r>
                      <a:endParaRPr lang="en-US" sz="2000" b="0" dirty="0" smtClean="0"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/>
                </a:tc>
              </a:tr>
              <a:tr h="9946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946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71933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19" y="560874"/>
            <a:ext cx="8380631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softEdge rad="31750"/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th-TH" sz="4000" b="1" dirty="0" smtClean="0">
                <a:latin typeface="Browallia New" pitchFamily="34" charset="-34"/>
                <a:cs typeface="FreesiaUPC" pitchFamily="34" charset="-34"/>
              </a:rPr>
              <a:t>กิจกรรมที่ </a:t>
            </a:r>
            <a:r>
              <a:rPr lang="en-US" sz="4000" b="1" dirty="0" smtClean="0">
                <a:latin typeface="Browallia New" pitchFamily="34" charset="-34"/>
                <a:cs typeface="FreesiaUPC" pitchFamily="34" charset="-34"/>
              </a:rPr>
              <a:t>2     </a:t>
            </a:r>
            <a:r>
              <a:rPr lang="en-US" sz="4000" b="1" dirty="0" smtClean="0">
                <a:latin typeface="Browallia New" pitchFamily="34" charset="-34"/>
                <a:cs typeface="FreesiaUPC" pitchFamily="34" charset="-34"/>
              </a:rPr>
              <a:t>Root </a:t>
            </a:r>
            <a:r>
              <a:rPr lang="en-US" sz="4000" b="1" dirty="0" smtClean="0">
                <a:latin typeface="Browallia New" pitchFamily="34" charset="-34"/>
                <a:cs typeface="FreesiaUPC" pitchFamily="34" charset="-34"/>
              </a:rPr>
              <a:t>Cause -&gt; Preventive Measures</a:t>
            </a:r>
            <a:endParaRPr lang="en-US" sz="4000" b="1" dirty="0">
              <a:latin typeface="Browallia New" pitchFamily="34" charset="-34"/>
              <a:cs typeface="FreesiaUPC" pitchFamily="34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27584" y="1412776"/>
            <a:ext cx="780456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sz="320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ทบทวนว่า รพ.มีมาตรการป้องกันอุบัติการณ์ในเรื่องนั้นไว้อย่างไรบ้าง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sz="320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พิจารณาว่ามาตรการดังกล่าวสามารถรับมือกับ </a:t>
            </a:r>
            <a:r>
              <a:rPr lang="en-US" sz="320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root cause </a:t>
            </a:r>
            <a:r>
              <a:rPr lang="th-TH" sz="320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ได้หรือไม่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th-TH" sz="320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ถ้าตอบว่าได้ ทำไมจึงยังเกิดเหตุการณ์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th-TH" sz="320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ถ้าตอบว่าไม่ได้ จะเพิ่มมาตรการอะไร</a:t>
            </a:r>
          </a:p>
        </p:txBody>
      </p:sp>
    </p:spTree>
    <p:extLst>
      <p:ext uri="{BB962C8B-B14F-4D97-AF65-F5344CB8AC3E}">
        <p14:creationId xmlns:p14="http://schemas.microsoft.com/office/powerpoint/2010/main" val="31964694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6849414"/>
              </p:ext>
            </p:extLst>
          </p:nvPr>
        </p:nvGraphicFramePr>
        <p:xfrm>
          <a:off x="395536" y="1198860"/>
          <a:ext cx="8496945" cy="4366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9389"/>
                <a:gridCol w="1699389"/>
                <a:gridCol w="1699389"/>
                <a:gridCol w="1699389"/>
                <a:gridCol w="1699389"/>
              </a:tblGrid>
              <a:tr h="106277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Incident</a:t>
                      </a:r>
                      <a:endParaRPr lang="en-US" sz="3200" b="1" dirty="0"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th-TH" sz="3200" b="1" dirty="0" smtClean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ผลการทำ</a:t>
                      </a:r>
                      <a:r>
                        <a:rPr lang="th-TH" sz="3200" b="1" baseline="0" dirty="0" smtClean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</a:t>
                      </a:r>
                      <a:r>
                        <a:rPr lang="en-US" sz="3200" b="1" dirty="0" smtClean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RCA</a:t>
                      </a:r>
                      <a:endParaRPr lang="en-US" sz="3200" b="1" dirty="0"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b="1" dirty="0" smtClean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มาตรการป้องกัน</a:t>
                      </a:r>
                      <a:endParaRPr lang="en-US" sz="3200" b="1" dirty="0"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/>
                </a:tc>
              </a:tr>
              <a:tr h="1266294">
                <a:tc>
                  <a:txBody>
                    <a:bodyPr/>
                    <a:lstStyle/>
                    <a:p>
                      <a:pPr algn="ctr"/>
                      <a:r>
                        <a:rPr lang="th-TH" sz="2000" b="0" dirty="0" smtClean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ระบุรายละเอียดเหตุการณ์</a:t>
                      </a:r>
                      <a:r>
                        <a:rPr lang="th-TH" sz="2000" b="0" baseline="0" dirty="0" smtClean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ระดับความรุนแรง ผลกระทบ</a:t>
                      </a:r>
                      <a:endParaRPr lang="en-US" sz="2000" b="0" dirty="0"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0" dirty="0" smtClean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การกระทำ (หรือไม่กระทำ) ที่นำมาสู่อุบัติการณ์</a:t>
                      </a:r>
                      <a:endParaRPr lang="en-US" sz="2000" b="0" dirty="0"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lvl="1" indent="0" algn="ctr">
                        <a:buFont typeface="Arial" panose="020B0604020202020204" pitchFamily="34" charset="0"/>
                        <a:buNone/>
                      </a:pPr>
                      <a:r>
                        <a:rPr lang="th-TH" sz="2000" b="0" dirty="0" smtClean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ปัจจัยใกล้ตัว</a:t>
                      </a:r>
                    </a:p>
                    <a:p>
                      <a:pPr marL="457200" lvl="1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2000" b="0" dirty="0" smtClean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(</a:t>
                      </a:r>
                      <a:r>
                        <a:rPr lang="th-TH" sz="2000" b="0" dirty="0" smtClean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บุคคล สิ่งแวดล้อม)</a:t>
                      </a:r>
                      <a:endParaRPr lang="th-TH" sz="2000" b="0" dirty="0" smtClean="0"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lvl="1" indent="0" algn="ctr">
                        <a:buFont typeface="Arial" panose="020B0604020202020204" pitchFamily="34" charset="0"/>
                        <a:buNone/>
                      </a:pPr>
                      <a:r>
                        <a:rPr lang="th-TH" sz="2000" b="0" dirty="0" smtClean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ปัจจัยองค์กร </a:t>
                      </a:r>
                    </a:p>
                    <a:p>
                      <a:pPr marL="457200" lvl="1" indent="0" algn="ctr">
                        <a:buFont typeface="Arial" panose="020B0604020202020204" pitchFamily="34" charset="0"/>
                        <a:buNone/>
                      </a:pPr>
                      <a:r>
                        <a:rPr lang="th-TH" sz="2000" b="0" dirty="0" smtClean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(ปัจจัยเชิงระบบ, ปัจจัยแฝงเร้น)</a:t>
                      </a:r>
                      <a:endParaRPr lang="en-US" sz="2000" b="0" dirty="0" smtClean="0"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lvl="1" indent="0" algn="ctr">
                        <a:buFont typeface="Arial" panose="020B0604020202020204" pitchFamily="34" charset="0"/>
                        <a:buNone/>
                      </a:pPr>
                      <a:endParaRPr lang="en-US" sz="2000" b="0" dirty="0" smtClean="0"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/>
                </a:tc>
              </a:tr>
              <a:tr h="9946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946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79512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260648"/>
            <a:ext cx="6840760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softEdge rad="31750"/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h-TH" sz="4000" b="1" dirty="0" smtClean="0">
                <a:latin typeface="Browallia New" pitchFamily="34" charset="-34"/>
                <a:cs typeface="FreesiaUPC" pitchFamily="34" charset="-34"/>
              </a:rPr>
              <a:t>กิจกรรมที่ </a:t>
            </a:r>
            <a:r>
              <a:rPr lang="en-US" sz="4000" b="1" dirty="0" smtClean="0">
                <a:latin typeface="Browallia New" pitchFamily="34" charset="-34"/>
                <a:cs typeface="FreesiaUPC" pitchFamily="34" charset="-34"/>
              </a:rPr>
              <a:t>3   Risk </a:t>
            </a:r>
            <a:r>
              <a:rPr lang="en-US" sz="4000" b="1" dirty="0" smtClean="0">
                <a:latin typeface="Browallia New" pitchFamily="34" charset="-34"/>
                <a:cs typeface="FreesiaUPC" pitchFamily="34" charset="-34"/>
              </a:rPr>
              <a:t>Treatment Plan</a:t>
            </a:r>
            <a:endParaRPr lang="en-US" sz="4000" b="1" dirty="0">
              <a:latin typeface="Browallia New" pitchFamily="34" charset="-34"/>
              <a:cs typeface="FreesiaUPC" pitchFamily="34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5536" y="1340768"/>
            <a:ext cx="831641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th-TH" sz="320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มาตรการป้องกันที่ควร</a:t>
            </a:r>
            <a:r>
              <a:rPr lang="th-TH" sz="320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มีได้แก่</a:t>
            </a:r>
            <a:r>
              <a:rPr lang="th-TH" sz="320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อะไรบ้าง</a:t>
            </a:r>
          </a:p>
          <a:p>
            <a:pPr marL="514350" indent="-514350">
              <a:buFont typeface="+mj-lt"/>
              <a:buAutoNum type="arabicPeriod"/>
            </a:pPr>
            <a:r>
              <a:rPr lang="th-TH" sz="320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การ </a:t>
            </a:r>
            <a:r>
              <a:rPr lang="en-US" sz="320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monitor </a:t>
            </a:r>
            <a:r>
              <a:rPr lang="th-TH" sz="320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เพื่อรับรู้ความเสี่ยงเรื่องนี้มีอะไรบ้าง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th-TH" sz="320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อัตราการเกิดอุบัติการณ์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Process indicator (leading </a:t>
            </a:r>
            <a:r>
              <a:rPr lang="en-US" sz="320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indicator)</a:t>
            </a:r>
          </a:p>
          <a:p>
            <a:pPr marL="514350" indent="-514350">
              <a:buFont typeface="+mj-lt"/>
              <a:buAutoNum type="arabicPeriod"/>
            </a:pPr>
            <a:r>
              <a:rPr lang="th-TH" sz="320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จะ</a:t>
            </a:r>
            <a:r>
              <a:rPr lang="th-TH" sz="32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ป้องกันหรือลดอันตราย/ความเสียหายดังกล่าวได้อย่างไร</a:t>
            </a:r>
            <a:r>
              <a:rPr lang="en-US" sz="32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 (mitigation, secondary prevention, recovery measure)</a:t>
            </a:r>
            <a:endParaRPr lang="th-TH" sz="32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514350" indent="-514350">
              <a:buFont typeface="+mj-lt"/>
              <a:buAutoNum type="arabicPeriod"/>
            </a:pPr>
            <a:r>
              <a:rPr lang="th-TH" sz="320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มี</a:t>
            </a:r>
            <a:r>
              <a:rPr lang="th-TH" sz="320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ประเด็นอะไรที่อยากจะทดลองทำเพื่อหาทางป้องกัน</a:t>
            </a:r>
            <a:r>
              <a:rPr lang="en-US" sz="320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(QI plan)</a:t>
            </a:r>
            <a:endParaRPr lang="th-TH" sz="32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3200" b="1" dirty="0" smtClean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345320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1313232"/>
              </p:ext>
            </p:extLst>
          </p:nvPr>
        </p:nvGraphicFramePr>
        <p:xfrm>
          <a:off x="395536" y="1198860"/>
          <a:ext cx="8280920" cy="48100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0230"/>
                <a:gridCol w="2070230"/>
                <a:gridCol w="2484276"/>
                <a:gridCol w="1656184"/>
              </a:tblGrid>
              <a:tr h="1062778">
                <a:tc>
                  <a:txBody>
                    <a:bodyPr/>
                    <a:lstStyle/>
                    <a:p>
                      <a:pPr algn="ctr"/>
                      <a:r>
                        <a:rPr lang="th-TH" sz="3200" b="1" dirty="0" smtClean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มาตรการป้องกัน</a:t>
                      </a:r>
                      <a:endParaRPr lang="en-US" sz="3200" b="1" dirty="0"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b="1" dirty="0" smtClean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การ </a:t>
                      </a:r>
                      <a:r>
                        <a:rPr lang="en-US" sz="3200" b="1" dirty="0" smtClean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monitor </a:t>
                      </a:r>
                      <a:r>
                        <a:rPr lang="th-TH" sz="3200" b="1" dirty="0" smtClean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เพื่อรับรู้ความเสี่ยง</a:t>
                      </a:r>
                      <a:endParaRPr lang="en-US" sz="3200" b="1" dirty="0"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b="1" dirty="0" smtClean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การบรรเทา/</a:t>
                      </a:r>
                      <a:r>
                        <a:rPr lang="th-TH" sz="3200" b="1" baseline="0" dirty="0" smtClean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ลดอันตราย</a:t>
                      </a:r>
                      <a:endParaRPr lang="en-US" sz="3200" b="1" dirty="0"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QI Plan</a:t>
                      </a:r>
                      <a:endParaRPr lang="en-US" sz="3200" b="1" dirty="0"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/>
                </a:tc>
              </a:tr>
              <a:tr h="1266294">
                <a:tc>
                  <a:txBody>
                    <a:bodyPr/>
                    <a:lstStyle/>
                    <a:p>
                      <a:pPr marL="457200" lvl="1" indent="0" algn="ctr">
                        <a:buFont typeface="Arial" panose="020B0604020202020204" pitchFamily="34" charset="0"/>
                        <a:buNone/>
                      </a:pPr>
                      <a:endParaRPr lang="en-US" sz="2000" b="0" dirty="0" smtClean="0"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lvl="1" indent="0" algn="ctr">
                        <a:buFont typeface="Arial" panose="020B0604020202020204" pitchFamily="34" charset="0"/>
                        <a:buNone/>
                      </a:pPr>
                      <a:endParaRPr lang="en-US" sz="2000" b="0" dirty="0" smtClean="0"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lvl="1" indent="0" algn="ctr">
                        <a:buFont typeface="Arial" panose="020B0604020202020204" pitchFamily="34" charset="0"/>
                        <a:buNone/>
                      </a:pPr>
                      <a:endParaRPr lang="en-US" sz="2000" b="0" dirty="0" smtClean="0"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lvl="1" indent="0" algn="ctr">
                        <a:buFont typeface="Arial" panose="020B0604020202020204" pitchFamily="34" charset="0"/>
                        <a:buNone/>
                      </a:pPr>
                      <a:endParaRPr lang="en-US" sz="2000" b="0" dirty="0" smtClean="0"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/>
                </a:tc>
              </a:tr>
              <a:tr h="9946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946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52379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260648"/>
            <a:ext cx="6840760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softEdge rad="31750"/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h-TH" sz="4000" b="1" dirty="0" smtClean="0">
                <a:latin typeface="Browallia New" pitchFamily="34" charset="-34"/>
                <a:cs typeface="FreesiaUPC" pitchFamily="34" charset="-34"/>
              </a:rPr>
              <a:t>กิจกรรมที่ </a:t>
            </a:r>
            <a:r>
              <a:rPr lang="en-US" sz="4000" b="1" dirty="0" smtClean="0">
                <a:latin typeface="Browallia New" pitchFamily="34" charset="-34"/>
                <a:cs typeface="FreesiaUPC" pitchFamily="34" charset="-34"/>
              </a:rPr>
              <a:t>4  </a:t>
            </a:r>
            <a:r>
              <a:rPr lang="en-US" sz="4000" b="1" dirty="0" smtClean="0">
                <a:latin typeface="Browallia New" pitchFamily="34" charset="-34"/>
                <a:cs typeface="FreesiaUPC" pitchFamily="34" charset="-34"/>
              </a:rPr>
              <a:t>Likelihood</a:t>
            </a:r>
            <a:endParaRPr lang="en-US" sz="4000" b="1" dirty="0">
              <a:latin typeface="Browallia New" pitchFamily="34" charset="-34"/>
              <a:cs typeface="FreesiaUPC" pitchFamily="34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1520" y="1412776"/>
            <a:ext cx="8380631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sz="320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รวบรวมความเสี่ยงของทุกกลุ่ม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th-TH" sz="320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อะไรคือความเสี่ยงที่มีโอกาสพบบ่อยที่สุด และควรอยู่ในกลุ่มความถี่สูงสุดเดียวกัน</a:t>
            </a:r>
            <a:r>
              <a:rPr lang="en-US" sz="320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(5)</a:t>
            </a:r>
            <a:endParaRPr lang="th-TH" sz="3200" b="1" dirty="0" smtClean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th-TH" sz="320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อะไรคือความเสี่ยงที่ยากที่จะพบ และควรอยู่ในกลุ่มความถี่ต่ำสุดเดียวกัน</a:t>
            </a:r>
            <a:r>
              <a:rPr lang="en-US" sz="320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(1</a:t>
            </a:r>
            <a:r>
              <a:rPr lang="en-US" sz="320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)</a:t>
            </a:r>
            <a:endParaRPr lang="th-TH" sz="3200" b="1" dirty="0" smtClean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th-TH" sz="320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ระบุโอกาสที่ความเสี่ยงจะกลายเป็น</a:t>
            </a:r>
            <a:r>
              <a:rPr lang="th-TH" sz="320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อุบัติการณ์ว่า</a:t>
            </a:r>
            <a:r>
              <a:rPr lang="th-TH" sz="320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อยู่ในระดับใด </a:t>
            </a:r>
            <a:r>
              <a:rPr lang="en-US" sz="320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(2-4)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th-TH" sz="320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สรุปแนวคิดในการจัดระดับโอกาสเกิดดังกล่าว</a:t>
            </a:r>
            <a:endParaRPr lang="en-US" sz="3200" b="1" dirty="0" smtClean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098638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512" y="1268760"/>
            <a:ext cx="878497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33CC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1-Negligible: </a:t>
            </a:r>
            <a:r>
              <a:rPr lang="th-TH" sz="3200" dirty="0">
                <a:latin typeface="BrowalliaUPC" panose="020B0604020202020204" pitchFamily="34" charset="-34"/>
                <a:cs typeface="BrowalliaUPC" panose="020B0604020202020204" pitchFamily="34" charset="-34"/>
              </a:rPr>
              <a:t>มีอันตราย/บาดเจ็บเพียงเล็กน้อย ไม่ต้องการการปฐมพยาบาล, หรือสิ่งที่เกิดขึ้นไม่เกี่ยวกับการรักษาพยาบาล</a:t>
            </a:r>
            <a:br>
              <a:rPr lang="th-TH" sz="3200" dirty="0">
                <a:latin typeface="BrowalliaUPC" panose="020B0604020202020204" pitchFamily="34" charset="-34"/>
                <a:cs typeface="BrowalliaUPC" panose="020B0604020202020204" pitchFamily="34" charset="-34"/>
              </a:rPr>
            </a:br>
            <a:r>
              <a:rPr lang="th-TH" sz="3200" b="1" dirty="0">
                <a:solidFill>
                  <a:srgbClr val="0033CC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2-</a:t>
            </a:r>
            <a:r>
              <a:rPr lang="en-US" sz="3200" b="1" dirty="0">
                <a:solidFill>
                  <a:srgbClr val="0033CC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Minor: </a:t>
            </a:r>
            <a:r>
              <a:rPr lang="th-TH" sz="3200" dirty="0">
                <a:latin typeface="BrowalliaUPC" panose="020B0604020202020204" pitchFamily="34" charset="-34"/>
                <a:cs typeface="BrowalliaUPC" panose="020B0604020202020204" pitchFamily="34" charset="-34"/>
              </a:rPr>
              <a:t>มีอันตราย/บาดเจ็บเล็กน้อย สามารถแก้ไขได้โดยง่าย อาจทำให้ต้องนอน รพ.นานขึ้น</a:t>
            </a:r>
            <a:br>
              <a:rPr lang="th-TH" sz="3200" dirty="0">
                <a:latin typeface="BrowalliaUPC" panose="020B0604020202020204" pitchFamily="34" charset="-34"/>
                <a:cs typeface="BrowalliaUPC" panose="020B0604020202020204" pitchFamily="34" charset="-34"/>
              </a:rPr>
            </a:br>
            <a:r>
              <a:rPr lang="th-TH" sz="3200" b="1" dirty="0">
                <a:solidFill>
                  <a:srgbClr val="0033CC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3-</a:t>
            </a:r>
            <a:r>
              <a:rPr lang="en-US" sz="3200" b="1" dirty="0">
                <a:solidFill>
                  <a:srgbClr val="0033CC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Moderate</a:t>
            </a:r>
            <a:r>
              <a:rPr lang="en-US" sz="3200" dirty="0">
                <a:latin typeface="BrowalliaUPC" panose="020B0604020202020204" pitchFamily="34" charset="-34"/>
                <a:cs typeface="BrowalliaUPC" panose="020B0604020202020204" pitchFamily="34" charset="-34"/>
              </a:rPr>
              <a:t>: </a:t>
            </a:r>
            <a:r>
              <a:rPr lang="th-TH" sz="3200" dirty="0">
                <a:latin typeface="BrowalliaUPC" panose="020B0604020202020204" pitchFamily="34" charset="-34"/>
                <a:cs typeface="BrowalliaUPC" panose="020B0604020202020204" pitchFamily="34" charset="-34"/>
              </a:rPr>
              <a:t>มีอันตราย/บาดเจ็บปานกลาง ต้องการการรักษาพยาบาลหรือทำหัตถการ, อาจมีการสูญเสียการทำหน้าที่ของร่างกายเล็กน้อยหรือชั่วคราว</a:t>
            </a:r>
            <a:br>
              <a:rPr lang="th-TH" sz="3200" dirty="0">
                <a:latin typeface="BrowalliaUPC" panose="020B0604020202020204" pitchFamily="34" charset="-34"/>
                <a:cs typeface="BrowalliaUPC" panose="020B0604020202020204" pitchFamily="34" charset="-34"/>
              </a:rPr>
            </a:br>
            <a:r>
              <a:rPr lang="th-TH" sz="3200" b="1" dirty="0">
                <a:solidFill>
                  <a:srgbClr val="0033CC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4-</a:t>
            </a:r>
            <a:r>
              <a:rPr lang="en-US" sz="3200" b="1" dirty="0">
                <a:solidFill>
                  <a:srgbClr val="0033CC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Major: </a:t>
            </a:r>
            <a:r>
              <a:rPr lang="th-TH" sz="3200" dirty="0">
                <a:latin typeface="BrowalliaUPC" panose="020B0604020202020204" pitchFamily="34" charset="-34"/>
                <a:cs typeface="BrowalliaUPC" panose="020B0604020202020204" pitchFamily="34" charset="-34"/>
              </a:rPr>
              <a:t>มีอันตราย/บาดเจ็บรุนแรง อาจทำให้สูญเสียอวัยวะหรือการทำหน้าที่ของร่างกายอย่างถาวร</a:t>
            </a:r>
            <a:br>
              <a:rPr lang="th-TH" sz="3200" dirty="0">
                <a:latin typeface="BrowalliaUPC" panose="020B0604020202020204" pitchFamily="34" charset="-34"/>
                <a:cs typeface="BrowalliaUPC" panose="020B0604020202020204" pitchFamily="34" charset="-34"/>
              </a:rPr>
            </a:br>
            <a:r>
              <a:rPr lang="th-TH" sz="3200" b="1" dirty="0">
                <a:solidFill>
                  <a:srgbClr val="0033CC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5-</a:t>
            </a:r>
            <a:r>
              <a:rPr lang="en-US" sz="3200" b="1" dirty="0">
                <a:solidFill>
                  <a:srgbClr val="0033CC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Catastrophic: </a:t>
            </a:r>
            <a:r>
              <a:rPr lang="th-TH" sz="3200" dirty="0">
                <a:latin typeface="BrowalliaUPC" panose="020B0604020202020204" pitchFamily="34" charset="-34"/>
                <a:cs typeface="BrowalliaUPC" panose="020B0604020202020204" pitchFamily="34" charset="-34"/>
              </a:rPr>
              <a:t>อุบัติการณ์นำไปสู่การเสียชีวิตหรือทุพพลภาพอย่างถาวร</a:t>
            </a:r>
            <a:endParaRPr lang="en-US" sz="3200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7584" y="188640"/>
            <a:ext cx="6120680" cy="646331"/>
          </a:xfrm>
          <a:prstGeom prst="rect">
            <a:avLst/>
          </a:prstGeom>
          <a:solidFill>
            <a:srgbClr val="0000CC"/>
          </a:solidFill>
          <a:effectLst>
            <a:glow rad="228600">
              <a:schemeClr val="accent5">
                <a:satMod val="175000"/>
                <a:alpha val="40000"/>
              </a:schemeClr>
            </a:glow>
            <a:softEdge rad="31750"/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h-TH" sz="3600" b="1" dirty="0" smtClean="0">
                <a:solidFill>
                  <a:schemeClr val="bg1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ผลที่ตามมา/ความรุนแรง (</a:t>
            </a:r>
            <a:r>
              <a:rPr lang="en-US" sz="3600" b="1" dirty="0" smtClean="0">
                <a:solidFill>
                  <a:schemeClr val="bg1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Consequence</a:t>
            </a:r>
            <a:r>
              <a:rPr lang="th-TH" sz="3600" b="1" dirty="0" smtClean="0">
                <a:solidFill>
                  <a:schemeClr val="bg1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)</a:t>
            </a:r>
            <a:endParaRPr lang="en-US" sz="3600" b="1" dirty="0">
              <a:solidFill>
                <a:schemeClr val="bg1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28648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_Hea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Template_Head</Template>
  <TotalTime>12052</TotalTime>
  <Words>1959</Words>
  <Application>Microsoft Office PowerPoint</Application>
  <PresentationFormat>On-screen Show (4:3)</PresentationFormat>
  <Paragraphs>316</Paragraphs>
  <Slides>26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6" baseType="lpstr">
      <vt:lpstr>Agency FB</vt:lpstr>
      <vt:lpstr>Angsana New</vt:lpstr>
      <vt:lpstr>Arial</vt:lpstr>
      <vt:lpstr>Browallia New</vt:lpstr>
      <vt:lpstr>BrowalliaUPC</vt:lpstr>
      <vt:lpstr>Calibri</vt:lpstr>
      <vt:lpstr>Cordia New</vt:lpstr>
      <vt:lpstr>FreesiaUPC</vt:lpstr>
      <vt:lpstr>TH SarabunPSK</vt:lpstr>
      <vt:lpstr>Template_Head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มองภาพรวม มองความเป็นทั้งหมด</vt:lpstr>
      <vt:lpstr>มากเท่าไรก็จัดการได้ ตามระดับความเสี่ยง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Anuwat S</dc:creator>
  <cp:lastModifiedBy>RUCHADAPORN  THUMASUT</cp:lastModifiedBy>
  <cp:revision>606</cp:revision>
  <cp:lastPrinted>2016-08-22T08:12:11Z</cp:lastPrinted>
  <dcterms:created xsi:type="dcterms:W3CDTF">2011-08-22T04:18:45Z</dcterms:created>
  <dcterms:modified xsi:type="dcterms:W3CDTF">2018-08-22T08:00:32Z</dcterms:modified>
</cp:coreProperties>
</file>