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517" r:id="rId2"/>
    <p:sldId id="590" r:id="rId3"/>
    <p:sldId id="575" r:id="rId4"/>
    <p:sldId id="567" r:id="rId5"/>
    <p:sldId id="574" r:id="rId6"/>
    <p:sldId id="568" r:id="rId7"/>
    <p:sldId id="576" r:id="rId8"/>
    <p:sldId id="581" r:id="rId9"/>
    <p:sldId id="569" r:id="rId10"/>
    <p:sldId id="570" r:id="rId11"/>
    <p:sldId id="577" r:id="rId12"/>
    <p:sldId id="578" r:id="rId13"/>
    <p:sldId id="579" r:id="rId14"/>
    <p:sldId id="571" r:id="rId15"/>
    <p:sldId id="580" r:id="rId16"/>
    <p:sldId id="572" r:id="rId17"/>
    <p:sldId id="582" r:id="rId18"/>
    <p:sldId id="573" r:id="rId19"/>
    <p:sldId id="583" r:id="rId20"/>
    <p:sldId id="585" r:id="rId21"/>
    <p:sldId id="584" r:id="rId22"/>
    <p:sldId id="586" r:id="rId23"/>
    <p:sldId id="587" r:id="rId24"/>
    <p:sldId id="588" r:id="rId25"/>
    <p:sldId id="589" r:id="rId26"/>
  </p:sldIdLst>
  <p:sldSz cx="9144000" cy="6858000" type="screen4x3"/>
  <p:notesSz cx="6797675" cy="9926638"/>
  <p:defaultTextStyle>
    <a:defPPr>
      <a:defRPr lang="en-US"/>
    </a:defPPr>
    <a:lvl1pPr algn="l" rtl="0" fontAlgn="base">
      <a:spcBef>
        <a:spcPct val="0"/>
      </a:spcBef>
      <a:spcAft>
        <a:spcPct val="0"/>
      </a:spcAft>
      <a:defRPr sz="2800" kern="1200">
        <a:solidFill>
          <a:schemeClr val="tx1"/>
        </a:solidFill>
        <a:latin typeface="Arial" charset="0"/>
        <a:ea typeface="+mn-ea"/>
        <a:cs typeface="Angsana New" pitchFamily="18" charset="-34"/>
      </a:defRPr>
    </a:lvl1pPr>
    <a:lvl2pPr marL="457200" algn="l" rtl="0" fontAlgn="base">
      <a:spcBef>
        <a:spcPct val="0"/>
      </a:spcBef>
      <a:spcAft>
        <a:spcPct val="0"/>
      </a:spcAft>
      <a:defRPr sz="2800" kern="1200">
        <a:solidFill>
          <a:schemeClr val="tx1"/>
        </a:solidFill>
        <a:latin typeface="Arial" charset="0"/>
        <a:ea typeface="+mn-ea"/>
        <a:cs typeface="Angsana New" pitchFamily="18" charset="-34"/>
      </a:defRPr>
    </a:lvl2pPr>
    <a:lvl3pPr marL="914400" algn="l" rtl="0" fontAlgn="base">
      <a:spcBef>
        <a:spcPct val="0"/>
      </a:spcBef>
      <a:spcAft>
        <a:spcPct val="0"/>
      </a:spcAft>
      <a:defRPr sz="2800" kern="1200">
        <a:solidFill>
          <a:schemeClr val="tx1"/>
        </a:solidFill>
        <a:latin typeface="Arial"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charset="0"/>
        <a:ea typeface="+mn-ea"/>
        <a:cs typeface="Angsana New" pitchFamily="18" charset="-34"/>
      </a:defRPr>
    </a:lvl5pPr>
    <a:lvl6pPr marL="2286000" algn="l" defTabSz="914400" rtl="0" eaLnBrk="1" latinLnBrk="0" hangingPunct="1">
      <a:defRPr sz="2800" kern="1200">
        <a:solidFill>
          <a:schemeClr val="tx1"/>
        </a:solidFill>
        <a:latin typeface="Arial" charset="0"/>
        <a:ea typeface="+mn-ea"/>
        <a:cs typeface="Angsana New" pitchFamily="18" charset="-34"/>
      </a:defRPr>
    </a:lvl6pPr>
    <a:lvl7pPr marL="2743200" algn="l" defTabSz="914400" rtl="0" eaLnBrk="1" latinLnBrk="0" hangingPunct="1">
      <a:defRPr sz="2800" kern="1200">
        <a:solidFill>
          <a:schemeClr val="tx1"/>
        </a:solidFill>
        <a:latin typeface="Arial" charset="0"/>
        <a:ea typeface="+mn-ea"/>
        <a:cs typeface="Angsana New" pitchFamily="18" charset="-34"/>
      </a:defRPr>
    </a:lvl7pPr>
    <a:lvl8pPr marL="3200400" algn="l" defTabSz="914400" rtl="0" eaLnBrk="1" latinLnBrk="0" hangingPunct="1">
      <a:defRPr sz="2800" kern="1200">
        <a:solidFill>
          <a:schemeClr val="tx1"/>
        </a:solidFill>
        <a:latin typeface="Arial" charset="0"/>
        <a:ea typeface="+mn-ea"/>
        <a:cs typeface="Angsana New" pitchFamily="18" charset="-34"/>
      </a:defRPr>
    </a:lvl8pPr>
    <a:lvl9pPr marL="3657600" algn="l" defTabSz="914400" rtl="0" eaLnBrk="1" latinLnBrk="0" hangingPunct="1">
      <a:defRPr sz="2800" kern="1200">
        <a:solidFill>
          <a:schemeClr val="tx1"/>
        </a:solidFill>
        <a:latin typeface="Arial" charset="0"/>
        <a:ea typeface="+mn-ea"/>
        <a:cs typeface="Angsana New"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FCCFF"/>
    <a:srgbClr val="78F890"/>
    <a:srgbClr val="FF00FF"/>
    <a:srgbClr val="003399"/>
    <a:srgbClr val="FF33CC"/>
    <a:srgbClr val="FFFF99"/>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3785" autoAdjust="0"/>
  </p:normalViewPr>
  <p:slideViewPr>
    <p:cSldViewPr>
      <p:cViewPr varScale="1">
        <p:scale>
          <a:sx n="70" d="100"/>
          <a:sy n="70" d="100"/>
        </p:scale>
        <p:origin x="1326" y="48"/>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th-TH" smtClean="0"/>
              <a:t>ผู้นำกับการพัฒนาคุณภาพแบบฉบับ </a:t>
            </a:r>
            <a:r>
              <a:rPr lang="en-US" smtClean="0"/>
              <a:t>HA</a:t>
            </a:r>
            <a:endParaRPr lang="th-TH"/>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7CA27A-EB36-4000-8E06-B322AA1A195D}" type="datetimeFigureOut">
              <a:rPr lang="th-TH"/>
              <a:pPr>
                <a:defRPr/>
              </a:pPr>
              <a:t>21/08/61</a:t>
            </a:fld>
            <a:endParaRPr lang="th-TH"/>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F5A64CB-EC53-4E31-9BE6-D816D4051EC5}" type="slidenum">
              <a:rPr lang="th-TH"/>
              <a:pPr>
                <a:defRPr/>
              </a:pPr>
              <a:t>‹#›</a:t>
            </a:fld>
            <a:endParaRPr lang="th-TH"/>
          </a:p>
        </p:txBody>
      </p:sp>
    </p:spTree>
    <p:extLst>
      <p:ext uri="{BB962C8B-B14F-4D97-AF65-F5344CB8AC3E}">
        <p14:creationId xmlns:p14="http://schemas.microsoft.com/office/powerpoint/2010/main" val="26089961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th-TH" smtClean="0"/>
              <a:t>ผู้นำกับการพัฒนาคุณภาพแบบฉบับ </a:t>
            </a:r>
            <a:r>
              <a:rPr lang="en-US" smtClean="0"/>
              <a:t>HA</a:t>
            </a:r>
            <a:endParaRPr lang="th-TH"/>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4787E3-4F1D-4AF6-A3C9-7BAF8C83DD81}" type="datetimeFigureOut">
              <a:rPr lang="th-TH"/>
              <a:pPr>
                <a:defRPr/>
              </a:pPr>
              <a:t>21/08/61</a:t>
            </a:fld>
            <a:endParaRPr lang="th-TH"/>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h-TH"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h-TH"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1C045A-7C35-450D-8B2E-0805A5E154D9}" type="slidenum">
              <a:rPr lang="th-TH"/>
              <a:pPr>
                <a:defRPr/>
              </a:pPr>
              <a:t>‹#›</a:t>
            </a:fld>
            <a:endParaRPr lang="th-TH"/>
          </a:p>
        </p:txBody>
      </p:sp>
    </p:spTree>
    <p:extLst>
      <p:ext uri="{BB962C8B-B14F-4D97-AF65-F5344CB8AC3E}">
        <p14:creationId xmlns:p14="http://schemas.microsoft.com/office/powerpoint/2010/main" val="417662597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1C045A-7C35-450D-8B2E-0805A5E154D9}" type="slidenum">
              <a:rPr lang="th-TH" smtClean="0"/>
              <a:pPr>
                <a:defRPr/>
              </a:pPr>
              <a:t>1</a:t>
            </a:fld>
            <a:endParaRPr lang="th-TH"/>
          </a:p>
        </p:txBody>
      </p:sp>
      <p:sp>
        <p:nvSpPr>
          <p:cNvPr id="5" name="Header Placeholder 4"/>
          <p:cNvSpPr>
            <a:spLocks noGrp="1"/>
          </p:cNvSpPr>
          <p:nvPr>
            <p:ph type="hdr" sz="quarter" idx="11"/>
          </p:nvPr>
        </p:nvSpPr>
        <p:spPr/>
        <p:txBody>
          <a:bodyPr/>
          <a:lstStyle/>
          <a:p>
            <a:pPr>
              <a:defRPr/>
            </a:pPr>
            <a:r>
              <a:rPr lang="th-TH" smtClean="0"/>
              <a:t>ผู้นำกับการพัฒนาคุณภาพแบบฉบับ </a:t>
            </a:r>
            <a:r>
              <a:rPr lang="en-US" smtClean="0"/>
              <a:t>HA</a:t>
            </a:r>
            <a:endParaRPr lang="th-TH"/>
          </a:p>
        </p:txBody>
      </p:sp>
    </p:spTree>
    <p:extLst>
      <p:ext uri="{BB962C8B-B14F-4D97-AF65-F5344CB8AC3E}">
        <p14:creationId xmlns:p14="http://schemas.microsoft.com/office/powerpoint/2010/main" val="334987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35E6E-FB5B-485A-BEE1-352CABCD04FD}" type="slidenum">
              <a:rPr lang="en-US" smtClean="0"/>
              <a:t>25</a:t>
            </a:fld>
            <a:endParaRPr lang="en-US"/>
          </a:p>
        </p:txBody>
      </p:sp>
    </p:spTree>
    <p:extLst>
      <p:ext uri="{BB962C8B-B14F-4D97-AF65-F5344CB8AC3E}">
        <p14:creationId xmlns:p14="http://schemas.microsoft.com/office/powerpoint/2010/main" val="156732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2</a:t>
            </a:fld>
            <a:endParaRPr lang="th-TH"/>
          </a:p>
        </p:txBody>
      </p:sp>
    </p:spTree>
    <p:extLst>
      <p:ext uri="{BB962C8B-B14F-4D97-AF65-F5344CB8AC3E}">
        <p14:creationId xmlns:p14="http://schemas.microsoft.com/office/powerpoint/2010/main" val="14853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3</a:t>
            </a:fld>
            <a:endParaRPr lang="th-TH"/>
          </a:p>
        </p:txBody>
      </p:sp>
    </p:spTree>
    <p:extLst>
      <p:ext uri="{BB962C8B-B14F-4D97-AF65-F5344CB8AC3E}">
        <p14:creationId xmlns:p14="http://schemas.microsoft.com/office/powerpoint/2010/main" val="368142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5</a:t>
            </a:fld>
            <a:endParaRPr lang="th-TH"/>
          </a:p>
        </p:txBody>
      </p:sp>
    </p:spTree>
    <p:extLst>
      <p:ext uri="{BB962C8B-B14F-4D97-AF65-F5344CB8AC3E}">
        <p14:creationId xmlns:p14="http://schemas.microsoft.com/office/powerpoint/2010/main" val="106779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800" b="1" kern="1200" dirty="0" smtClean="0">
                <a:solidFill>
                  <a:schemeClr val="tx1"/>
                </a:solidFill>
                <a:effectLst/>
                <a:latin typeface="+mn-lt"/>
                <a:ea typeface="+mn-ea"/>
                <a:cs typeface="+mn-cs"/>
              </a:rPr>
              <a:t>3. Perform Quantitative Risk Analysis</a:t>
            </a:r>
            <a:r>
              <a:rPr lang="en-US" sz="1800" kern="1200" dirty="0" smtClean="0">
                <a:solidFill>
                  <a:schemeClr val="tx1"/>
                </a:solidFill>
                <a:effectLst/>
                <a:latin typeface="+mn-lt"/>
                <a:ea typeface="+mn-ea"/>
                <a:cs typeface="+mn-cs"/>
              </a:rPr>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After we complete qualitative analysis, we would’ve identified a subset of risks that need further analysis. We will be analyzing those risks quantitative in this process. During this phase, the following updates happen on the risk register: </a:t>
            </a:r>
          </a:p>
          <a:p>
            <a:r>
              <a:rPr lang="en-US" sz="1800" kern="1200" dirty="0" smtClean="0">
                <a:solidFill>
                  <a:schemeClr val="tx1"/>
                </a:solidFill>
                <a:effectLst/>
                <a:latin typeface="+mn-lt"/>
                <a:ea typeface="+mn-ea"/>
                <a:cs typeface="+mn-cs"/>
              </a:rPr>
              <a:t>1. Probabilistic Analysis of the Project</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2. Probability of Achieving cost &amp; time objectives</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3. Prioritized list of quantified risks</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4. Trends in quantitative risk analysis results</a:t>
            </a:r>
          </a:p>
          <a:p>
            <a:r>
              <a:rPr lang="en-US" sz="1800" kern="1200" dirty="0" smtClean="0">
                <a:solidFill>
                  <a:schemeClr val="tx1"/>
                </a:solidFill>
                <a:effectLst/>
                <a:latin typeface="+mn-lt"/>
                <a:ea typeface="+mn-ea"/>
                <a:cs typeface="+mn-cs"/>
              </a:rPr>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Conducting a probabilistic analysis of the whole project helps us avoid cost and schedule overruns. Here we will be trying to figure out the probability that we will complete the project in time or under budget. This will also give us a fair idea of how much reserves are required.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At the end of this process, we would have further prioritized the risks. The trends part here is similar to the trends we covered under the Qualitative analysis process. </a:t>
            </a:r>
            <a:br>
              <a:rPr lang="en-US" sz="1800" kern="1200" dirty="0" smtClean="0">
                <a:solidFill>
                  <a:schemeClr val="tx1"/>
                </a:solidFill>
                <a:effectLst/>
                <a:latin typeface="+mn-lt"/>
                <a:ea typeface="+mn-ea"/>
                <a:cs typeface="+mn-cs"/>
              </a:rPr>
            </a:br>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7</a:t>
            </a:fld>
            <a:endParaRPr lang="th-TH"/>
          </a:p>
        </p:txBody>
      </p:sp>
    </p:spTree>
    <p:extLst>
      <p:ext uri="{BB962C8B-B14F-4D97-AF65-F5344CB8AC3E}">
        <p14:creationId xmlns:p14="http://schemas.microsoft.com/office/powerpoint/2010/main" val="359006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35E6E-FB5B-485A-BEE1-352CABCD04FD}" type="slidenum">
              <a:rPr lang="en-US" smtClean="0"/>
              <a:t>8</a:t>
            </a:fld>
            <a:endParaRPr lang="en-US"/>
          </a:p>
        </p:txBody>
      </p:sp>
    </p:spTree>
    <p:extLst>
      <p:ext uri="{BB962C8B-B14F-4D97-AF65-F5344CB8AC3E}">
        <p14:creationId xmlns:p14="http://schemas.microsoft.com/office/powerpoint/2010/main" val="316040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35E6E-FB5B-485A-BEE1-352CABCD04FD}" type="slidenum">
              <a:rPr lang="en-US" smtClean="0"/>
              <a:t>13</a:t>
            </a:fld>
            <a:endParaRPr lang="en-US"/>
          </a:p>
        </p:txBody>
      </p:sp>
    </p:spTree>
    <p:extLst>
      <p:ext uri="{BB962C8B-B14F-4D97-AF65-F5344CB8AC3E}">
        <p14:creationId xmlns:p14="http://schemas.microsoft.com/office/powerpoint/2010/main" val="415757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35E6E-FB5B-485A-BEE1-352CABCD04FD}" type="slidenum">
              <a:rPr lang="en-US" smtClean="0"/>
              <a:t>22</a:t>
            </a:fld>
            <a:endParaRPr lang="en-US"/>
          </a:p>
        </p:txBody>
      </p:sp>
    </p:spTree>
    <p:extLst>
      <p:ext uri="{BB962C8B-B14F-4D97-AF65-F5344CB8AC3E}">
        <p14:creationId xmlns:p14="http://schemas.microsoft.com/office/powerpoint/2010/main" val="377771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23</a:t>
            </a:fld>
            <a:endParaRPr lang="th-TH"/>
          </a:p>
        </p:txBody>
      </p:sp>
    </p:spTree>
    <p:extLst>
      <p:ext uri="{BB962C8B-B14F-4D97-AF65-F5344CB8AC3E}">
        <p14:creationId xmlns:p14="http://schemas.microsoft.com/office/powerpoint/2010/main" val="3691356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หน้า1.jpg"/>
          <p:cNvPicPr>
            <a:picLocks noChangeAspect="1"/>
          </p:cNvPicPr>
          <p:nvPr userDrawn="1"/>
        </p:nvPicPr>
        <p:blipFill>
          <a:blip r:embed="rId2" cstate="print"/>
          <a:srcRect b="59122"/>
          <a:stretch>
            <a:fillRect/>
          </a:stretch>
        </p:blipFill>
        <p:spPr>
          <a:xfrm>
            <a:off x="0" y="0"/>
            <a:ext cx="9144000" cy="2520280"/>
          </a:xfrm>
          <a:prstGeom prst="rect">
            <a:avLst/>
          </a:prstGeom>
        </p:spPr>
      </p:pic>
      <p:sp>
        <p:nvSpPr>
          <p:cNvPr id="2" name="Title 1"/>
          <p:cNvSpPr>
            <a:spLocks noGrp="1"/>
          </p:cNvSpPr>
          <p:nvPr>
            <p:ph type="ctrTitle" hasCustomPrompt="1"/>
          </p:nvPr>
        </p:nvSpPr>
        <p:spPr>
          <a:xfrm>
            <a:off x="251520" y="1700808"/>
            <a:ext cx="7772400" cy="1470025"/>
          </a:xfrm>
        </p:spPr>
        <p:txBody>
          <a:bodyPr/>
          <a:lstStyle>
            <a:lvl1pPr>
              <a:defRPr>
                <a:latin typeface="TH SarabunPSK"/>
                <a:cs typeface="TH SarabunPSK"/>
              </a:defRPr>
            </a:lvl1pPr>
          </a:lstStyle>
          <a:p>
            <a:r>
              <a:rPr lang="en-US" dirty="0" smtClean="0"/>
              <a:t>ABC</a:t>
            </a:r>
            <a:endParaRPr lang="en-US" dirty="0"/>
          </a:p>
        </p:txBody>
      </p:sp>
      <p:sp>
        <p:nvSpPr>
          <p:cNvPr id="3" name="Subtitle 2"/>
          <p:cNvSpPr>
            <a:spLocks noGrp="1"/>
          </p:cNvSpPr>
          <p:nvPr>
            <p:ph type="subTitle" idx="1"/>
          </p:nvPr>
        </p:nvSpPr>
        <p:spPr>
          <a:xfrm>
            <a:off x="251520" y="3284984"/>
            <a:ext cx="6400800" cy="1752600"/>
          </a:xfrm>
        </p:spPr>
        <p:txBody>
          <a:bodyPr/>
          <a:lstStyle>
            <a:lvl1pPr marL="0" indent="0" algn="ctr">
              <a:buNone/>
              <a:defRPr>
                <a:solidFill>
                  <a:schemeClr val="tx1">
                    <a:tint val="75000"/>
                  </a:schemeClr>
                </a:solidFill>
                <a:latin typeface="TH SarabunPSK"/>
                <a:cs typeface="TH SarabunP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58E6E3D-0DD4-487B-98E5-C878D8B4F3BA}" type="datetimeFigureOut">
              <a:rPr lang="en-US"/>
              <a:pPr>
                <a:defRPr/>
              </a:pPr>
              <a:t>8/21/2018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F7C3FA-9CF8-4D19-8CA6-B7F8EFFE4907}" type="slidenum">
              <a:rPr lang="en-US"/>
              <a:pPr>
                <a:defRPr/>
              </a:pPr>
              <a:t>‹#›</a:t>
            </a:fld>
            <a:endParaRPr lang="en-US"/>
          </a:p>
        </p:txBody>
      </p:sp>
      <p:pic>
        <p:nvPicPr>
          <p:cNvPr id="8" name="Picture 7" descr="หน้า1_edit.jpg"/>
          <p:cNvPicPr>
            <a:picLocks noChangeAspect="1"/>
          </p:cNvPicPr>
          <p:nvPr userDrawn="1"/>
        </p:nvPicPr>
        <p:blipFill>
          <a:blip r:embed="rId3" cstate="print"/>
          <a:srcRect t="52019"/>
          <a:stretch>
            <a:fillRect/>
          </a:stretch>
        </p:blipFill>
        <p:spPr>
          <a:xfrm>
            <a:off x="0" y="3933056"/>
            <a:ext cx="9144000" cy="29249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AADF60-3781-4DF8-AAF7-B5E8FE874461}" type="datetimeFigureOut">
              <a:rPr lang="en-US"/>
              <a:pPr>
                <a:defRPr/>
              </a:pPr>
              <a:t>8/21/2018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F355CD-F5C6-441F-AAB8-1D80C9385F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5CF8C5-7329-417B-BD86-29CF735D883A}" type="datetimeFigureOut">
              <a:rPr lang="en-US"/>
              <a:pPr>
                <a:defRPr/>
              </a:pPr>
              <a:t>8/21/2018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D09D0E-BAC1-48FE-A8D8-AD097E0721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หน้า2แบบที่  3แก้2.jpg"/>
          <p:cNvPicPr>
            <a:picLocks noChangeAspect="1"/>
          </p:cNvPicPr>
          <p:nvPr userDrawn="1"/>
        </p:nvPicPr>
        <p:blipFill>
          <a:blip r:embed="rId2" cstate="print"/>
          <a:srcRect t="52019"/>
          <a:stretch>
            <a:fillRect/>
          </a:stretch>
        </p:blipFill>
        <p:spPr>
          <a:xfrm>
            <a:off x="0" y="3933056"/>
            <a:ext cx="9144000" cy="2924944"/>
          </a:xfrm>
          <a:prstGeom prst="rect">
            <a:avLst/>
          </a:prstGeom>
        </p:spPr>
      </p:pic>
      <p:pic>
        <p:nvPicPr>
          <p:cNvPr id="7" name="Picture 6"/>
          <p:cNvPicPr>
            <a:picLocks noChangeAspect="1"/>
          </p:cNvPicPr>
          <p:nvPr userDrawn="1"/>
        </p:nvPicPr>
        <p:blipFill>
          <a:blip r:embed="rId3" cstate="print"/>
          <a:srcRect b="50922"/>
          <a:stretch>
            <a:fillRect/>
          </a:stretch>
        </p:blipFill>
        <p:spPr>
          <a:xfrm>
            <a:off x="0" y="0"/>
            <a:ext cx="9159759" cy="2996952"/>
          </a:xfrm>
          <a:prstGeom prst="rect">
            <a:avLst/>
          </a:prstGeom>
        </p:spPr>
      </p:pic>
      <p:sp>
        <p:nvSpPr>
          <p:cNvPr id="2" name="Title 1"/>
          <p:cNvSpPr>
            <a:spLocks noGrp="1"/>
          </p:cNvSpPr>
          <p:nvPr>
            <p:ph type="title"/>
          </p:nvPr>
        </p:nvSpPr>
        <p:spPr>
          <a:xfrm>
            <a:off x="107504" y="188640"/>
            <a:ext cx="6912768" cy="936104"/>
          </a:xfrm>
        </p:spPr>
        <p:txBody>
          <a:bodyPr/>
          <a:lstStyle>
            <a:lvl1pPr>
              <a:defRPr>
                <a:latin typeface="TH SarabunPSK"/>
                <a:cs typeface="TH SarabunPSK"/>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504" y="1196752"/>
            <a:ext cx="9036496" cy="5040560"/>
          </a:xfrm>
        </p:spPr>
        <p:txBody>
          <a:bodyPr/>
          <a:lstStyle>
            <a:lvl1pPr>
              <a:defRPr>
                <a:latin typeface="TH SarabunPSK"/>
                <a:cs typeface="TH SarabunPSK"/>
              </a:defRPr>
            </a:lvl1pPr>
            <a:lvl2pPr>
              <a:defRPr>
                <a:latin typeface="TH SarabunPSK"/>
                <a:cs typeface="TH SarabunPSK"/>
              </a:defRPr>
            </a:lvl2pPr>
            <a:lvl3pPr>
              <a:defRPr>
                <a:latin typeface="TH SarabunPSK"/>
                <a:cs typeface="TH SarabunPSK"/>
              </a:defRPr>
            </a:lvl3pPr>
            <a:lvl4pPr>
              <a:defRPr>
                <a:latin typeface="TH SarabunPSK"/>
                <a:cs typeface="TH SarabunPSK"/>
              </a:defRPr>
            </a:lvl4pPr>
            <a:lvl5pPr>
              <a:defRPr>
                <a:latin typeface="TH SarabunPSK"/>
                <a:cs typeface="TH SarabunPS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C9897A-B9BE-4611-9722-E2367845ED55}" type="datetimeFigureOut">
              <a:rPr lang="en-US"/>
              <a:pPr>
                <a:defRPr/>
              </a:pPr>
              <a:t>8/21/2018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D39694-D111-48E9-8195-70879745CD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A06C41-30E2-4D22-AD58-9DF0CC12D8D5}" type="datetimeFigureOut">
              <a:rPr lang="en-US"/>
              <a:pPr>
                <a:defRPr/>
              </a:pPr>
              <a:t>8/21/2018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97BD34-5C27-4BE3-986D-1BDEE3A2D4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7D732D-6D76-4884-B6A4-DC90820B944C}" type="datetimeFigureOut">
              <a:rPr lang="en-US"/>
              <a:pPr>
                <a:defRPr/>
              </a:pPr>
              <a:t>8/21/2018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25286D-A39F-484A-AA24-F82D8316AB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D30B97-5FC6-422A-92DD-E969F91B1210}" type="datetimeFigureOut">
              <a:rPr lang="en-US"/>
              <a:pPr>
                <a:defRPr/>
              </a:pPr>
              <a:t>8/21/2018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CF7126-6A4E-4B17-B7CE-02491C0E2A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4661DA-4103-4CF8-AA79-6DE8A405B4C5}" type="datetimeFigureOut">
              <a:rPr lang="en-US"/>
              <a:pPr>
                <a:defRPr/>
              </a:pPr>
              <a:t>8/21/2018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B83A96-F9ED-46D4-A1DE-0538F4606F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5D86B7-6E39-4EC6-9D79-B4CE2CFD8BC3}" type="datetimeFigureOut">
              <a:rPr lang="en-US"/>
              <a:pPr>
                <a:defRPr/>
              </a:pPr>
              <a:t>8/21/2018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69A88B-6EB2-499B-8163-585F54D499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B80C52-0063-4924-BDFC-372FDA570E1E}" type="datetimeFigureOut">
              <a:rPr lang="en-US"/>
              <a:pPr>
                <a:defRPr/>
              </a:pPr>
              <a:t>8/21/2018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1869B8-54C7-49BD-8440-5B3389F134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0ED50E-E22A-4839-B032-1D99050AEDCE}" type="datetimeFigureOut">
              <a:rPr lang="en-US"/>
              <a:pPr>
                <a:defRPr/>
              </a:pPr>
              <a:t>8/21/2018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399E0-73B1-40B2-9B0D-4993C393B8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B15EE7-37DB-480B-8B54-C72EE88621EC}" type="datetimeFigureOut">
              <a:rPr lang="en-US"/>
              <a:pPr>
                <a:defRPr/>
              </a:pPr>
              <a:t>8/21/2018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6B342B-A995-4DEA-B6E5-BC94902CAF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11"/>
          <p:cNvSpPr>
            <a:spLocks noChangeArrowheads="1" noChangeShapeType="1" noTextEdit="1"/>
          </p:cNvSpPr>
          <p:nvPr/>
        </p:nvSpPr>
        <p:spPr bwMode="auto">
          <a:xfrm>
            <a:off x="827088" y="1341438"/>
            <a:ext cx="7777162" cy="863600"/>
          </a:xfrm>
          <a:prstGeom prst="rect">
            <a:avLst/>
          </a:prstGeom>
        </p:spPr>
        <p:txBody>
          <a:bodyPr wrap="none" fromWordArt="1">
            <a:prstTxWarp prst="textSlantUp">
              <a:avLst>
                <a:gd name="adj" fmla="val 0"/>
              </a:avLst>
            </a:prstTxWarp>
          </a:bodyPr>
          <a:lstStyle/>
          <a:p>
            <a:endParaRPr lang="th-TH" sz="3600" b="1" kern="10">
              <a:ln w="9525">
                <a:noFill/>
                <a:round/>
                <a:headEnd/>
                <a:tailEnd/>
              </a:ln>
              <a:solidFill>
                <a:srgbClr val="3333CC"/>
              </a:solidFill>
              <a:latin typeface="+mn-cs"/>
              <a:ea typeface="+mn-cs"/>
              <a:cs typeface="+mn-cs"/>
            </a:endParaRPr>
          </a:p>
        </p:txBody>
      </p:sp>
      <p:sp>
        <p:nvSpPr>
          <p:cNvPr id="10" name="Text Box 4"/>
          <p:cNvSpPr txBox="1">
            <a:spLocks noChangeArrowheads="1"/>
          </p:cNvSpPr>
          <p:nvPr/>
        </p:nvSpPr>
        <p:spPr bwMode="auto">
          <a:xfrm>
            <a:off x="2452130" y="3990543"/>
            <a:ext cx="623920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7427913" algn="l"/>
              </a:tabLst>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tabLst>
                <a:tab pos="7427913" algn="l"/>
              </a:tabLst>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tabLst>
                <a:tab pos="7427913" algn="l"/>
              </a:tabLst>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9pPr>
          </a:lstStyle>
          <a:p>
            <a:pPr algn="ctr" eaLnBrk="1" hangingPunct="1">
              <a:spcBef>
                <a:spcPct val="0"/>
              </a:spcBef>
              <a:buFontTx/>
              <a:buNone/>
            </a:pPr>
            <a:r>
              <a:rPr lang="en-US" altLang="en-US" sz="2800" dirty="0" smtClean="0">
                <a:latin typeface="Browallia New" panose="020B0604020202020204" pitchFamily="34" charset="-34"/>
                <a:cs typeface="Browallia New" panose="020B0604020202020204" pitchFamily="34" charset="-34"/>
              </a:rPr>
              <a:t>PPT by </a:t>
            </a:r>
            <a:r>
              <a:rPr lang="th-TH" altLang="en-US" sz="2800" dirty="0" smtClean="0">
                <a:latin typeface="Browallia New" panose="020B0604020202020204" pitchFamily="34" charset="-34"/>
                <a:cs typeface="Browallia New" panose="020B0604020202020204" pitchFamily="34" charset="-34"/>
              </a:rPr>
              <a:t>นพ.</a:t>
            </a:r>
            <a:r>
              <a:rPr lang="th-TH" altLang="en-US" sz="2800" dirty="0" smtClean="0">
                <a:latin typeface="Browallia New" panose="020B0604020202020204" pitchFamily="34" charset="-34"/>
                <a:cs typeface="Browallia New" panose="020B0604020202020204" pitchFamily="34" charset="-34"/>
              </a:rPr>
              <a:t>อนุวัฒน์ ศุภชุติกุล</a:t>
            </a:r>
            <a:r>
              <a:rPr lang="en-US" altLang="en-US" sz="2800" dirty="0" smtClean="0">
                <a:latin typeface="Browallia New" panose="020B0604020202020204" pitchFamily="34" charset="-34"/>
                <a:cs typeface="Browallia New" panose="020B0604020202020204" pitchFamily="34" charset="-34"/>
              </a:rPr>
              <a:t>, </a:t>
            </a:r>
            <a:r>
              <a:rPr lang="th-TH" altLang="en-US" sz="2800" dirty="0" smtClean="0">
                <a:latin typeface="Browallia New" panose="020B0604020202020204" pitchFamily="34" charset="-34"/>
                <a:cs typeface="Browallia New" panose="020B0604020202020204" pitchFamily="34" charset="-34"/>
              </a:rPr>
              <a:t>ดร.อาภากร สุปัญญา</a:t>
            </a:r>
            <a:r>
              <a:rPr lang="en-US" altLang="en-US" sz="2800" dirty="0" smtClean="0">
                <a:latin typeface="Browallia New" panose="020B0604020202020204" pitchFamily="34" charset="-34"/>
                <a:cs typeface="Browallia New" panose="020B0604020202020204" pitchFamily="34" charset="-34"/>
              </a:rPr>
              <a:t> </a:t>
            </a:r>
            <a:r>
              <a:rPr lang="th-TH" altLang="en-US" sz="2800" dirty="0" smtClean="0">
                <a:latin typeface="Browallia New" panose="020B0604020202020204" pitchFamily="34" charset="-34"/>
                <a:cs typeface="Browallia New" panose="020B0604020202020204" pitchFamily="34" charset="-34"/>
              </a:rPr>
              <a:t>และทีม</a:t>
            </a:r>
            <a:endParaRPr lang="en-US" altLang="en-US" sz="2800" dirty="0" smtClean="0">
              <a:latin typeface="Browallia New" panose="020B0604020202020204" pitchFamily="34" charset="-34"/>
              <a:cs typeface="Browallia New" panose="020B0604020202020204" pitchFamily="34" charset="-34"/>
            </a:endParaRPr>
          </a:p>
          <a:p>
            <a:pPr algn="ctr" eaLnBrk="1" hangingPunct="1">
              <a:spcBef>
                <a:spcPct val="0"/>
              </a:spcBef>
              <a:buFontTx/>
              <a:buNone/>
            </a:pPr>
            <a:r>
              <a:rPr lang="th-TH" altLang="en-US" sz="2800" dirty="0" smtClean="0">
                <a:latin typeface="Browallia New" panose="020B0604020202020204" pitchFamily="34" charset="-34"/>
                <a:cs typeface="Browallia New" panose="020B0604020202020204" pitchFamily="34" charset="-34"/>
              </a:rPr>
              <a:t>สถาบัน</a:t>
            </a:r>
            <a:r>
              <a:rPr lang="th-TH" altLang="en-US" sz="2800" dirty="0">
                <a:latin typeface="Browallia New" panose="020B0604020202020204" pitchFamily="34" charset="-34"/>
                <a:cs typeface="Browallia New" panose="020B0604020202020204" pitchFamily="34" charset="-34"/>
              </a:rPr>
              <a:t>รับรองคุณภาพ</a:t>
            </a:r>
            <a:r>
              <a:rPr lang="th-TH" altLang="en-US" sz="2800" dirty="0" smtClean="0">
                <a:latin typeface="Browallia New" panose="020B0604020202020204" pitchFamily="34" charset="-34"/>
                <a:cs typeface="Browallia New" panose="020B0604020202020204" pitchFamily="34" charset="-34"/>
              </a:rPr>
              <a:t>สถานพยาบาล</a:t>
            </a:r>
          </a:p>
          <a:p>
            <a:pPr algn="ctr" eaLnBrk="1" hangingPunct="1">
              <a:spcBef>
                <a:spcPct val="0"/>
              </a:spcBef>
              <a:buFontTx/>
              <a:buNone/>
            </a:pPr>
            <a:r>
              <a:rPr lang="en-US" altLang="en-US" sz="2800" b="1" dirty="0" smtClean="0">
                <a:latin typeface="Browallia New" panose="020B0604020202020204" pitchFamily="34" charset="-34"/>
                <a:cs typeface="Browallia New" panose="020B0604020202020204" pitchFamily="34" charset="-34"/>
              </a:rPr>
              <a:t>North-eastern HA Regional Forum Pre-conference</a:t>
            </a:r>
            <a:endParaRPr lang="th-TH" altLang="en-US" sz="2800" b="1" dirty="0" smtClean="0">
              <a:latin typeface="Browallia New" panose="020B0604020202020204" pitchFamily="34" charset="-34"/>
              <a:cs typeface="Browallia New" panose="020B0604020202020204" pitchFamily="34" charset="-34"/>
            </a:endParaRPr>
          </a:p>
          <a:p>
            <a:pPr algn="ctr" eaLnBrk="1" hangingPunct="1">
              <a:spcBef>
                <a:spcPct val="0"/>
              </a:spcBef>
              <a:buFontTx/>
              <a:buNone/>
            </a:pPr>
            <a:r>
              <a:rPr lang="en-US" altLang="en-US" sz="2800" dirty="0" smtClean="0">
                <a:latin typeface="Browallia New" panose="020B0604020202020204" pitchFamily="34" charset="-34"/>
                <a:cs typeface="Browallia New" panose="020B0604020202020204" pitchFamily="34" charset="-34"/>
              </a:rPr>
              <a:t>@ KICE </a:t>
            </a:r>
            <a:r>
              <a:rPr lang="th-TH" altLang="en-US" sz="2800" dirty="0" smtClean="0">
                <a:latin typeface="Browallia New" panose="020B0604020202020204" pitchFamily="34" charset="-34"/>
                <a:cs typeface="Browallia New" panose="020B0604020202020204" pitchFamily="34" charset="-34"/>
              </a:rPr>
              <a:t>ศูนย์ประชุมและแสดงสินค้านานาชาติ ขอนแก่น</a:t>
            </a:r>
          </a:p>
          <a:p>
            <a:pPr algn="ctr" eaLnBrk="1" hangingPunct="1">
              <a:spcBef>
                <a:spcPct val="0"/>
              </a:spcBef>
              <a:buFontTx/>
              <a:buNone/>
            </a:pPr>
            <a:r>
              <a:rPr lang="en-US" altLang="en-US" sz="2800" dirty="0" smtClean="0">
                <a:latin typeface="Browallia New" panose="020B0604020202020204" pitchFamily="34" charset="-34"/>
                <a:cs typeface="Browallia New" panose="020B0604020202020204" pitchFamily="34" charset="-34"/>
              </a:rPr>
              <a:t>4 </a:t>
            </a:r>
            <a:r>
              <a:rPr lang="th-TH" altLang="en-US" sz="2800" dirty="0" smtClean="0">
                <a:latin typeface="Browallia New" panose="020B0604020202020204" pitchFamily="34" charset="-34"/>
                <a:cs typeface="Browallia New" panose="020B0604020202020204" pitchFamily="34" charset="-34"/>
              </a:rPr>
              <a:t>กรกฎาคม </a:t>
            </a:r>
            <a:r>
              <a:rPr lang="en-US" altLang="en-US" sz="2800" dirty="0" smtClean="0">
                <a:latin typeface="Browallia New" panose="020B0604020202020204" pitchFamily="34" charset="-34"/>
                <a:cs typeface="Browallia New" panose="020B0604020202020204" pitchFamily="34" charset="-34"/>
              </a:rPr>
              <a:t>2561</a:t>
            </a:r>
            <a:endParaRPr lang="en-US" altLang="en-US" sz="2800" dirty="0">
              <a:latin typeface="Browallia New" panose="020B0604020202020204" pitchFamily="34" charset="-34"/>
              <a:cs typeface="Browallia New" panose="020B0604020202020204" pitchFamily="34" charset="-34"/>
            </a:endParaRPr>
          </a:p>
        </p:txBody>
      </p:sp>
      <p:sp>
        <p:nvSpPr>
          <p:cNvPr id="6" name="Text Box 3"/>
          <p:cNvSpPr txBox="1">
            <a:spLocks noChangeArrowheads="1"/>
          </p:cNvSpPr>
          <p:nvPr/>
        </p:nvSpPr>
        <p:spPr bwMode="auto">
          <a:xfrm>
            <a:off x="603945" y="2205038"/>
            <a:ext cx="8223448" cy="769441"/>
          </a:xfrm>
          <a:prstGeom prst="rect">
            <a:avLst/>
          </a:prstGeom>
          <a:noFill/>
          <a:ln w="9525">
            <a:noFill/>
            <a:miter lim="800000"/>
            <a:headEnd/>
            <a:tailEnd/>
          </a:ln>
          <a:effectLst>
            <a:glow rad="63500">
              <a:schemeClr val="accent2">
                <a:satMod val="175000"/>
                <a:alpha val="40000"/>
              </a:schemeClr>
            </a:glow>
            <a:outerShdw blurRad="50800" dist="38100" algn="l" rotWithShape="0">
              <a:prstClr val="black">
                <a:alpha val="40000"/>
              </a:prstClr>
            </a:outerShdw>
          </a:effectLst>
        </p:spPr>
        <p:txBody>
          <a:bodyPr>
            <a:spAutoFit/>
          </a:bodyPr>
          <a:lstStyle/>
          <a:p>
            <a:pPr algn="ctr">
              <a:defRPr/>
            </a:pPr>
            <a:r>
              <a:rPr lang="en-US" sz="4400" b="1" dirty="0" smtClean="0">
                <a:solidFill>
                  <a:srgbClr val="0033CC"/>
                </a:solidFill>
                <a:latin typeface="Arial" panose="020B0604020202020204" pitchFamily="34" charset="0"/>
                <a:cs typeface="Arial" panose="020B0604020202020204" pitchFamily="34" charset="0"/>
              </a:rPr>
              <a:t>Risk Register Workshop</a:t>
            </a:r>
            <a:endParaRPr lang="th-TH" sz="3600" b="1" dirty="0">
              <a:solidFill>
                <a:srgbClr val="0033CC"/>
              </a:solidFill>
              <a:latin typeface="Arial" panose="020B0604020202020204" pitchFamily="34" charset="0"/>
              <a:cs typeface="FreesiaUPC" pitchFamily="34" charset="-34"/>
            </a:endParaRPr>
          </a:p>
        </p:txBody>
      </p:sp>
    </p:spTree>
    <p:extLst>
      <p:ext uri="{BB962C8B-B14F-4D97-AF65-F5344CB8AC3E}">
        <p14:creationId xmlns:p14="http://schemas.microsoft.com/office/powerpoint/2010/main" val="17912947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6840760" cy="707886"/>
          </a:xfrm>
          <a:prstGeom prst="rect">
            <a:avLst/>
          </a:prstGeom>
          <a:solidFill>
            <a:schemeClr val="accent4">
              <a:lumMod val="20000"/>
              <a:lumOff val="80000"/>
            </a:schemeClr>
          </a:solidFill>
          <a:effectLst>
            <a:softEdge rad="31750"/>
          </a:effectLst>
        </p:spPr>
        <p:txBody>
          <a:bodyPr wrap="square">
            <a:spAutoFit/>
          </a:bodyPr>
          <a:lstStyle/>
          <a:p>
            <a:pPr algn="ctr">
              <a:defRPr/>
            </a:pPr>
            <a:r>
              <a:rPr lang="en-US" sz="4000" b="1" dirty="0" smtClean="0">
                <a:latin typeface="Browallia New" pitchFamily="34" charset="-34"/>
                <a:cs typeface="FreesiaUPC" pitchFamily="34" charset="-34"/>
              </a:rPr>
              <a:t>Likelihood</a:t>
            </a:r>
            <a:endParaRPr lang="en-US" sz="4000" b="1" dirty="0">
              <a:latin typeface="Browallia New" pitchFamily="34" charset="-34"/>
              <a:cs typeface="FreesiaUPC" pitchFamily="34" charset="-34"/>
            </a:endParaRPr>
          </a:p>
        </p:txBody>
      </p:sp>
      <p:sp>
        <p:nvSpPr>
          <p:cNvPr id="5" name="Rectangle 4"/>
          <p:cNvSpPr/>
          <p:nvPr/>
        </p:nvSpPr>
        <p:spPr>
          <a:xfrm>
            <a:off x="251520" y="1412776"/>
            <a:ext cx="8380631" cy="4524315"/>
          </a:xfrm>
          <a:prstGeom prst="rect">
            <a:avLst/>
          </a:prstGeom>
        </p:spPr>
        <p:txBody>
          <a:bodyPr wrap="square">
            <a:spAutoFit/>
          </a:bodyPr>
          <a:lstStyle/>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รวบรวมความเสี่ยงของทุกกลุ่ม</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อะไรคือความเสี่ยงที่มีโอกาสพบบ่อยที่สุด และควรอยู่ในกลุ่มความถี่สูงสุดเดียวกัน</a:t>
            </a:r>
            <a:r>
              <a:rPr lang="en-US" sz="3200" b="1" dirty="0" smtClean="0">
                <a:latin typeface="Browallia New" panose="020B0604020202020204" pitchFamily="34" charset="-34"/>
                <a:cs typeface="Browallia New" panose="020B0604020202020204" pitchFamily="34" charset="-34"/>
              </a:rPr>
              <a:t> (5)</a:t>
            </a:r>
            <a:endParaRPr lang="th-TH" sz="3200" b="1" dirty="0" smtClean="0">
              <a:latin typeface="Browallia New" panose="020B0604020202020204" pitchFamily="34" charset="-34"/>
              <a:cs typeface="Browallia New" panose="020B0604020202020204" pitchFamily="34" charset="-34"/>
            </a:endParaRP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อะไรคือความเสี่ยงที่ยากที่จะพบ และควรอยู่ในกลุ่มความถี่ต่ำสุดเดียวกัน</a:t>
            </a:r>
            <a:r>
              <a:rPr lang="en-US" sz="3200" b="1" dirty="0" smtClean="0">
                <a:latin typeface="Browallia New" panose="020B0604020202020204" pitchFamily="34" charset="-34"/>
                <a:cs typeface="Browallia New" panose="020B0604020202020204" pitchFamily="34" charset="-34"/>
              </a:rPr>
              <a:t> (1)</a:t>
            </a:r>
            <a:endParaRPr lang="th-TH" sz="3200" b="1" dirty="0" smtClean="0">
              <a:latin typeface="Browallia New" panose="020B0604020202020204" pitchFamily="34" charset="-34"/>
              <a:cs typeface="Browallia New" panose="020B0604020202020204" pitchFamily="34" charset="-34"/>
            </a:endParaRPr>
          </a:p>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แต่ละกลุ่ม</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ระบุโอกาสที่ความเสี่ยงจะกลายเป็นอุบัติการณ์ ว่าอยู่ในระดับใด </a:t>
            </a:r>
            <a:r>
              <a:rPr lang="en-US" sz="3200" b="1" dirty="0" smtClean="0">
                <a:latin typeface="Browallia New" panose="020B0604020202020204" pitchFamily="34" charset="-34"/>
                <a:cs typeface="Browallia New" panose="020B0604020202020204" pitchFamily="34" charset="-34"/>
              </a:rPr>
              <a:t>(2-4)</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สรุปแนวคิดในการจัดระดับโอกาสเกิดดังกล่าว</a:t>
            </a:r>
            <a:endParaRPr lang="en-US" sz="3200" b="1" dirty="0" smtClean="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70986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268760"/>
            <a:ext cx="8784976" cy="4524315"/>
          </a:xfrm>
          <a:prstGeom prst="rect">
            <a:avLst/>
          </a:prstGeom>
        </p:spPr>
        <p:txBody>
          <a:bodyPr wrap="square">
            <a:spAutoFit/>
          </a:bodyPr>
          <a:lstStyle/>
          <a:p>
            <a:r>
              <a:rPr lang="en-US" sz="3200" b="1" dirty="0">
                <a:solidFill>
                  <a:srgbClr val="0033CC"/>
                </a:solidFill>
                <a:latin typeface="BrowalliaUPC" panose="020B0604020202020204" pitchFamily="34" charset="-34"/>
                <a:cs typeface="BrowalliaUPC" panose="020B0604020202020204" pitchFamily="34" charset="-34"/>
              </a:rPr>
              <a:t>1-Negligible: </a:t>
            </a:r>
            <a:r>
              <a:rPr lang="th-TH" sz="3200" dirty="0">
                <a:latin typeface="BrowalliaUPC" panose="020B0604020202020204" pitchFamily="34" charset="-34"/>
                <a:cs typeface="BrowalliaUPC" panose="020B0604020202020204" pitchFamily="34" charset="-34"/>
              </a:rPr>
              <a:t>มีอันตราย/บาดเจ็บเพียงเล็กน้อย ไม่ต้องการการปฐมพยาบาล, หรือสิ่งที่เกิดขึ้นไม่เกี่ยวกับการรักษาพยาบาล</a:t>
            </a:r>
            <a:br>
              <a:rPr lang="th-TH" sz="3200" dirty="0">
                <a:latin typeface="BrowalliaUPC" panose="020B0604020202020204" pitchFamily="34" charset="-34"/>
                <a:cs typeface="BrowalliaUPC" panose="020B0604020202020204" pitchFamily="34" charset="-34"/>
              </a:rPr>
            </a:br>
            <a:r>
              <a:rPr lang="th-TH" sz="3200" b="1" dirty="0">
                <a:solidFill>
                  <a:srgbClr val="0033CC"/>
                </a:solidFill>
                <a:latin typeface="BrowalliaUPC" panose="020B0604020202020204" pitchFamily="34" charset="-34"/>
                <a:cs typeface="BrowalliaUPC" panose="020B0604020202020204" pitchFamily="34" charset="-34"/>
              </a:rPr>
              <a:t>2-</a:t>
            </a:r>
            <a:r>
              <a:rPr lang="en-US" sz="3200" b="1" dirty="0">
                <a:solidFill>
                  <a:srgbClr val="0033CC"/>
                </a:solidFill>
                <a:latin typeface="BrowalliaUPC" panose="020B0604020202020204" pitchFamily="34" charset="-34"/>
                <a:cs typeface="BrowalliaUPC" panose="020B0604020202020204" pitchFamily="34" charset="-34"/>
              </a:rPr>
              <a:t>Minor: </a:t>
            </a:r>
            <a:r>
              <a:rPr lang="th-TH" sz="3200" dirty="0">
                <a:latin typeface="BrowalliaUPC" panose="020B0604020202020204" pitchFamily="34" charset="-34"/>
                <a:cs typeface="BrowalliaUPC" panose="020B0604020202020204" pitchFamily="34" charset="-34"/>
              </a:rPr>
              <a:t>มีอันตราย/บาดเจ็บเล็กน้อย สามารถแก้ไขได้โดยง่าย อาจทำให้ต้องนอน รพ.นานขึ้น</a:t>
            </a:r>
            <a:br>
              <a:rPr lang="th-TH" sz="3200" dirty="0">
                <a:latin typeface="BrowalliaUPC" panose="020B0604020202020204" pitchFamily="34" charset="-34"/>
                <a:cs typeface="BrowalliaUPC" panose="020B0604020202020204" pitchFamily="34" charset="-34"/>
              </a:rPr>
            </a:br>
            <a:r>
              <a:rPr lang="th-TH" sz="3200" b="1" dirty="0">
                <a:solidFill>
                  <a:srgbClr val="0033CC"/>
                </a:solidFill>
                <a:latin typeface="BrowalliaUPC" panose="020B0604020202020204" pitchFamily="34" charset="-34"/>
                <a:cs typeface="BrowalliaUPC" panose="020B0604020202020204" pitchFamily="34" charset="-34"/>
              </a:rPr>
              <a:t>3-</a:t>
            </a:r>
            <a:r>
              <a:rPr lang="en-US" sz="3200" b="1" dirty="0">
                <a:solidFill>
                  <a:srgbClr val="0033CC"/>
                </a:solidFill>
                <a:latin typeface="BrowalliaUPC" panose="020B0604020202020204" pitchFamily="34" charset="-34"/>
                <a:cs typeface="BrowalliaUPC" panose="020B0604020202020204" pitchFamily="34" charset="-34"/>
              </a:rPr>
              <a:t>Moderate</a:t>
            </a:r>
            <a:r>
              <a:rPr lang="en-US" sz="3200" dirty="0">
                <a:latin typeface="BrowalliaUPC" panose="020B0604020202020204" pitchFamily="34" charset="-34"/>
                <a:cs typeface="BrowalliaUPC" panose="020B0604020202020204" pitchFamily="34" charset="-34"/>
              </a:rPr>
              <a:t>: </a:t>
            </a:r>
            <a:r>
              <a:rPr lang="th-TH" sz="3200" dirty="0">
                <a:latin typeface="BrowalliaUPC" panose="020B0604020202020204" pitchFamily="34" charset="-34"/>
                <a:cs typeface="BrowalliaUPC" panose="020B0604020202020204" pitchFamily="34" charset="-34"/>
              </a:rPr>
              <a:t>มีอันตราย/บาดเจ็บปานกลาง ต้องการการรักษาพยาบาลหรือทำหัตถการ, อาจมีการสูญเสียการทำหน้าที่ของร่างกายเล็กน้อยหรือชั่วคราว</a:t>
            </a:r>
            <a:br>
              <a:rPr lang="th-TH" sz="3200" dirty="0">
                <a:latin typeface="BrowalliaUPC" panose="020B0604020202020204" pitchFamily="34" charset="-34"/>
                <a:cs typeface="BrowalliaUPC" panose="020B0604020202020204" pitchFamily="34" charset="-34"/>
              </a:rPr>
            </a:br>
            <a:r>
              <a:rPr lang="th-TH" sz="3200" b="1" dirty="0">
                <a:solidFill>
                  <a:srgbClr val="0033CC"/>
                </a:solidFill>
                <a:latin typeface="BrowalliaUPC" panose="020B0604020202020204" pitchFamily="34" charset="-34"/>
                <a:cs typeface="BrowalliaUPC" panose="020B0604020202020204" pitchFamily="34" charset="-34"/>
              </a:rPr>
              <a:t>4-</a:t>
            </a:r>
            <a:r>
              <a:rPr lang="en-US" sz="3200" b="1" dirty="0">
                <a:solidFill>
                  <a:srgbClr val="0033CC"/>
                </a:solidFill>
                <a:latin typeface="BrowalliaUPC" panose="020B0604020202020204" pitchFamily="34" charset="-34"/>
                <a:cs typeface="BrowalliaUPC" panose="020B0604020202020204" pitchFamily="34" charset="-34"/>
              </a:rPr>
              <a:t>Major: </a:t>
            </a:r>
            <a:r>
              <a:rPr lang="th-TH" sz="3200" dirty="0">
                <a:latin typeface="BrowalliaUPC" panose="020B0604020202020204" pitchFamily="34" charset="-34"/>
                <a:cs typeface="BrowalliaUPC" panose="020B0604020202020204" pitchFamily="34" charset="-34"/>
              </a:rPr>
              <a:t>มีอันตราย/บาดเจ็บรุนแรง อาจทำให้สูญเสียอวัยวะหรือการทำหน้าที่ของร่างกายอย่างถาวร</a:t>
            </a:r>
            <a:br>
              <a:rPr lang="th-TH" sz="3200" dirty="0">
                <a:latin typeface="BrowalliaUPC" panose="020B0604020202020204" pitchFamily="34" charset="-34"/>
                <a:cs typeface="BrowalliaUPC" panose="020B0604020202020204" pitchFamily="34" charset="-34"/>
              </a:rPr>
            </a:br>
            <a:r>
              <a:rPr lang="th-TH" sz="3200" b="1" dirty="0">
                <a:solidFill>
                  <a:srgbClr val="0033CC"/>
                </a:solidFill>
                <a:latin typeface="BrowalliaUPC" panose="020B0604020202020204" pitchFamily="34" charset="-34"/>
                <a:cs typeface="BrowalliaUPC" panose="020B0604020202020204" pitchFamily="34" charset="-34"/>
              </a:rPr>
              <a:t>5-</a:t>
            </a:r>
            <a:r>
              <a:rPr lang="en-US" sz="3200" b="1" dirty="0">
                <a:solidFill>
                  <a:srgbClr val="0033CC"/>
                </a:solidFill>
                <a:latin typeface="BrowalliaUPC" panose="020B0604020202020204" pitchFamily="34" charset="-34"/>
                <a:cs typeface="BrowalliaUPC" panose="020B0604020202020204" pitchFamily="34" charset="-34"/>
              </a:rPr>
              <a:t>Catastrophic: </a:t>
            </a:r>
            <a:r>
              <a:rPr lang="th-TH" sz="3200" dirty="0">
                <a:latin typeface="BrowalliaUPC" panose="020B0604020202020204" pitchFamily="34" charset="-34"/>
                <a:cs typeface="BrowalliaUPC" panose="020B0604020202020204" pitchFamily="34" charset="-34"/>
              </a:rPr>
              <a:t>อุบัติการณ์นำไปสู่การเสียชีวิตหรือทุพพลภาพอย่างถาวร</a:t>
            </a:r>
            <a:endParaRPr lang="en-US" sz="3200" dirty="0">
              <a:latin typeface="BrowalliaUPC" panose="020B0604020202020204" pitchFamily="34" charset="-34"/>
              <a:cs typeface="BrowalliaUPC" panose="020B0604020202020204" pitchFamily="34" charset="-34"/>
            </a:endParaRPr>
          </a:p>
        </p:txBody>
      </p:sp>
      <p:sp>
        <p:nvSpPr>
          <p:cNvPr id="5" name="TextBox 4"/>
          <p:cNvSpPr txBox="1"/>
          <p:nvPr/>
        </p:nvSpPr>
        <p:spPr>
          <a:xfrm>
            <a:off x="827584" y="188640"/>
            <a:ext cx="6120680"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3600" b="1" dirty="0" smtClean="0">
                <a:solidFill>
                  <a:schemeClr val="bg1"/>
                </a:solidFill>
                <a:latin typeface="BrowalliaUPC" panose="020B0604020202020204" pitchFamily="34" charset="-34"/>
                <a:cs typeface="BrowalliaUPC" panose="020B0604020202020204" pitchFamily="34" charset="-34"/>
              </a:rPr>
              <a:t>ผลที่ตามมา/ความรุนแรง (</a:t>
            </a:r>
            <a:r>
              <a:rPr lang="en-US" sz="3600" b="1" dirty="0" smtClean="0">
                <a:solidFill>
                  <a:schemeClr val="bg1"/>
                </a:solidFill>
                <a:latin typeface="BrowalliaUPC" panose="020B0604020202020204" pitchFamily="34" charset="-34"/>
                <a:cs typeface="BrowalliaUPC" panose="020B0604020202020204" pitchFamily="34" charset="-34"/>
              </a:rPr>
              <a:t>Consequence</a:t>
            </a:r>
            <a:r>
              <a:rPr lang="th-TH" sz="3600" b="1" dirty="0" smtClean="0">
                <a:solidFill>
                  <a:schemeClr val="bg1"/>
                </a:solidFill>
                <a:latin typeface="BrowalliaUPC" panose="020B0604020202020204" pitchFamily="34" charset="-34"/>
                <a:cs typeface="BrowalliaUPC" panose="020B0604020202020204" pitchFamily="34" charset="-34"/>
              </a:rPr>
              <a:t>)</a:t>
            </a:r>
            <a:endParaRPr lang="en-US" sz="3600" b="1"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3728648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79616" y="1445987"/>
          <a:ext cx="8927645" cy="4183380"/>
        </p:xfrm>
        <a:graphic>
          <a:graphicData uri="http://schemas.openxmlformats.org/drawingml/2006/table">
            <a:tbl>
              <a:tblPr firstRow="1" bandRow="1">
                <a:tableStyleId>{5C22544A-7EE6-4342-B048-85BDC9FD1C3A}</a:tableStyleId>
              </a:tblPr>
              <a:tblGrid>
                <a:gridCol w="947056">
                  <a:extLst>
                    <a:ext uri="{9D8B030D-6E8A-4147-A177-3AD203B41FA5}">
                      <a16:colId xmlns="" xmlns:a16="http://schemas.microsoft.com/office/drawing/2014/main" val="3873624055"/>
                    </a:ext>
                  </a:extLst>
                </a:gridCol>
                <a:gridCol w="1371600">
                  <a:extLst>
                    <a:ext uri="{9D8B030D-6E8A-4147-A177-3AD203B41FA5}">
                      <a16:colId xmlns="" xmlns:a16="http://schemas.microsoft.com/office/drawing/2014/main" val="293662267"/>
                    </a:ext>
                  </a:extLst>
                </a:gridCol>
                <a:gridCol w="1583871">
                  <a:extLst>
                    <a:ext uri="{9D8B030D-6E8A-4147-A177-3AD203B41FA5}">
                      <a16:colId xmlns="" xmlns:a16="http://schemas.microsoft.com/office/drawing/2014/main" val="4140034505"/>
                    </a:ext>
                  </a:extLst>
                </a:gridCol>
                <a:gridCol w="1714500">
                  <a:extLst>
                    <a:ext uri="{9D8B030D-6E8A-4147-A177-3AD203B41FA5}">
                      <a16:colId xmlns="" xmlns:a16="http://schemas.microsoft.com/office/drawing/2014/main" val="3008299422"/>
                    </a:ext>
                  </a:extLst>
                </a:gridCol>
                <a:gridCol w="1649186">
                  <a:extLst>
                    <a:ext uri="{9D8B030D-6E8A-4147-A177-3AD203B41FA5}">
                      <a16:colId xmlns="" xmlns:a16="http://schemas.microsoft.com/office/drawing/2014/main" val="739089023"/>
                    </a:ext>
                  </a:extLst>
                </a:gridCol>
                <a:gridCol w="1661432">
                  <a:extLst>
                    <a:ext uri="{9D8B030D-6E8A-4147-A177-3AD203B41FA5}">
                      <a16:colId xmlns="" xmlns:a16="http://schemas.microsoft.com/office/drawing/2014/main" val="604299848"/>
                    </a:ext>
                  </a:extLst>
                </a:gridCol>
              </a:tblGrid>
              <a:tr h="278130">
                <a:tc>
                  <a:txBody>
                    <a:bodyPr/>
                    <a:lstStyle/>
                    <a:p>
                      <a:pPr algn="ctr"/>
                      <a:r>
                        <a:rPr lang="en-US" sz="1400" dirty="0" smtClean="0"/>
                        <a:t>Descriptor</a:t>
                      </a:r>
                      <a:endParaRPr lang="en-US" sz="1400" dirty="0"/>
                    </a:p>
                  </a:txBody>
                  <a:tcPr marL="68580" marR="68580" marT="34290" marB="34290"/>
                </a:tc>
                <a:tc>
                  <a:txBody>
                    <a:bodyPr/>
                    <a:lstStyle/>
                    <a:p>
                      <a:pPr algn="ctr"/>
                      <a:r>
                        <a:rPr lang="en-US" sz="1400" dirty="0" smtClean="0"/>
                        <a:t>Negligible</a:t>
                      </a:r>
                      <a:endParaRPr lang="en-US" sz="1400" dirty="0"/>
                    </a:p>
                  </a:txBody>
                  <a:tcPr marL="68580" marR="68580" marT="34290" marB="34290"/>
                </a:tc>
                <a:tc>
                  <a:txBody>
                    <a:bodyPr/>
                    <a:lstStyle/>
                    <a:p>
                      <a:pPr algn="ctr"/>
                      <a:r>
                        <a:rPr lang="en-US" sz="1400" dirty="0" smtClean="0"/>
                        <a:t>Minor</a:t>
                      </a:r>
                      <a:endParaRPr lang="en-US" sz="1400" dirty="0"/>
                    </a:p>
                  </a:txBody>
                  <a:tcPr marL="68580" marR="68580" marT="34290" marB="34290"/>
                </a:tc>
                <a:tc>
                  <a:txBody>
                    <a:bodyPr/>
                    <a:lstStyle/>
                    <a:p>
                      <a:pPr algn="ctr"/>
                      <a:r>
                        <a:rPr lang="en-US" sz="1400" dirty="0" smtClean="0"/>
                        <a:t>Moderate</a:t>
                      </a:r>
                      <a:endParaRPr lang="en-US" sz="1400" dirty="0"/>
                    </a:p>
                  </a:txBody>
                  <a:tcPr marL="68580" marR="68580" marT="34290" marB="34290"/>
                </a:tc>
                <a:tc>
                  <a:txBody>
                    <a:bodyPr/>
                    <a:lstStyle/>
                    <a:p>
                      <a:pPr algn="ctr"/>
                      <a:r>
                        <a:rPr lang="en-US" sz="1400" dirty="0" smtClean="0"/>
                        <a:t>Major</a:t>
                      </a:r>
                      <a:endParaRPr lang="en-US" sz="1400" dirty="0"/>
                    </a:p>
                  </a:txBody>
                  <a:tcPr marL="68580" marR="68580" marT="34290" marB="34290"/>
                </a:tc>
                <a:tc>
                  <a:txBody>
                    <a:bodyPr/>
                    <a:lstStyle/>
                    <a:p>
                      <a:pPr algn="ctr"/>
                      <a:r>
                        <a:rPr lang="en-US" sz="1400" dirty="0" smtClean="0"/>
                        <a:t>Extreme</a:t>
                      </a:r>
                      <a:endParaRPr lang="en-US" sz="1400" dirty="0"/>
                    </a:p>
                  </a:txBody>
                  <a:tcPr marL="68580" marR="68580" marT="34290" marB="34290"/>
                </a:tc>
                <a:extLst>
                  <a:ext uri="{0D108BD9-81ED-4DB2-BD59-A6C34878D82A}">
                    <a16:rowId xmlns="" xmlns:a16="http://schemas.microsoft.com/office/drawing/2014/main" val="2544476019"/>
                  </a:ext>
                </a:extLst>
              </a:tr>
              <a:tr h="1097280">
                <a:tc>
                  <a:txBody>
                    <a:bodyPr/>
                    <a:lstStyle/>
                    <a:p>
                      <a:r>
                        <a:rPr lang="th-TH" sz="1400" dirty="0" smtClean="0">
                          <a:latin typeface="Browallia New" panose="020B0604020202020204" pitchFamily="34" charset="-34"/>
                          <a:cs typeface="Browallia New" panose="020B0604020202020204" pitchFamily="34" charset="-34"/>
                        </a:rPr>
                        <a:t>ประสบการณ์ผู้ป่วย</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คุณภาพของประสบการณ์ผู้ป่วยหรือผลลัพธ์ทางคลินิกที่ลดลงไม่เกี่ยวข้องโดยตรงกับการให้บริการ</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มีประสบการณ์ผู้ป่วยหรือผลลัพธ์ทางคลินิกที่ไม่น่าพึงพอใจเล็กน้อย</a:t>
                      </a:r>
                      <a:r>
                        <a:rPr lang="th-TH" sz="1400" baseline="0" dirty="0" smtClean="0">
                          <a:latin typeface="Browallia New" panose="020B0604020202020204" pitchFamily="34" charset="-34"/>
                          <a:cs typeface="Browallia New" panose="020B0604020202020204" pitchFamily="34" charset="-34"/>
                        </a:rPr>
                        <a:t> </a:t>
                      </a:r>
                      <a:r>
                        <a:rPr lang="en-US" sz="1400" baseline="0" dirty="0" smtClean="0">
                          <a:latin typeface="Browallia New" panose="020B0604020202020204" pitchFamily="34" charset="-34"/>
                          <a:cs typeface="Browallia New" panose="020B0604020202020204" pitchFamily="34" charset="-34"/>
                        </a:rPr>
                        <a:t>readily resolvable</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มีประสบการณ์ผู้ป่วยหรือผลลัพธ์ทางคลินิกที่ไม่น่าพึงพอใจซึ่งมีผลระยะสั้น</a:t>
                      </a:r>
                      <a:r>
                        <a:rPr lang="th-TH" sz="1400" baseline="0" dirty="0" smtClean="0">
                          <a:latin typeface="Browallia New" panose="020B0604020202020204" pitchFamily="34" charset="-34"/>
                          <a:cs typeface="Browallia New" panose="020B0604020202020204" pitchFamily="34" charset="-34"/>
                        </a:rPr>
                        <a:t> </a:t>
                      </a:r>
                      <a:r>
                        <a:rPr lang="en-US" sz="1400" baseline="0" dirty="0" smtClean="0">
                          <a:latin typeface="Browallia New" panose="020B0604020202020204" pitchFamily="34" charset="-34"/>
                          <a:cs typeface="Browallia New" panose="020B0604020202020204" pitchFamily="34" charset="-34"/>
                        </a:rPr>
                        <a:t>recover </a:t>
                      </a:r>
                      <a:r>
                        <a:rPr lang="th-TH" sz="1400" baseline="0" dirty="0" smtClean="0">
                          <a:latin typeface="Browallia New" panose="020B0604020202020204" pitchFamily="34" charset="-34"/>
                          <a:cs typeface="Browallia New" panose="020B0604020202020204" pitchFamily="34" charset="-34"/>
                        </a:rPr>
                        <a:t>ภายใน </a:t>
                      </a:r>
                      <a:r>
                        <a:rPr lang="en-US" sz="1400" baseline="0" dirty="0" smtClean="0">
                          <a:latin typeface="Browallia New" panose="020B0604020202020204" pitchFamily="34" charset="-34"/>
                          <a:cs typeface="Browallia New" panose="020B0604020202020204" pitchFamily="34" charset="-34"/>
                        </a:rPr>
                        <a:t>1 </a:t>
                      </a:r>
                      <a:r>
                        <a:rPr lang="th-TH" sz="1400" baseline="0" dirty="0" smtClean="0">
                          <a:latin typeface="Browallia New" panose="020B0604020202020204" pitchFamily="34" charset="-34"/>
                          <a:cs typeface="Browallia New" panose="020B0604020202020204" pitchFamily="34" charset="-34"/>
                        </a:rPr>
                        <a:t>สัปดาห์</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มีประสบการณ์ผู้ป่วยหรือผลลัพธ์ทางคลินิกที่ไม่น่าพึงพอใจซึ่งมีผลระยะยาว</a:t>
                      </a:r>
                      <a:r>
                        <a:rPr lang="th-TH" sz="1400" baseline="0" dirty="0" smtClean="0">
                          <a:latin typeface="Browallia New" panose="020B0604020202020204" pitchFamily="34" charset="-34"/>
                          <a:cs typeface="Browallia New" panose="020B0604020202020204" pitchFamily="34" charset="-34"/>
                        </a:rPr>
                        <a:t> ใช้เวลามากกว่า </a:t>
                      </a:r>
                      <a:r>
                        <a:rPr lang="en-US" sz="1400" baseline="0" dirty="0" smtClean="0">
                          <a:latin typeface="Browallia New" panose="020B0604020202020204" pitchFamily="34" charset="-34"/>
                          <a:cs typeface="Browallia New" panose="020B0604020202020204" pitchFamily="34" charset="-34"/>
                        </a:rPr>
                        <a:t>1 </a:t>
                      </a:r>
                      <a:r>
                        <a:rPr lang="th-TH" sz="1400" baseline="0" dirty="0" smtClean="0">
                          <a:latin typeface="Browallia New" panose="020B0604020202020204" pitchFamily="34" charset="-34"/>
                          <a:cs typeface="Browallia New" panose="020B0604020202020204" pitchFamily="34" charset="-34"/>
                        </a:rPr>
                        <a:t>สัปดาห์จึงจะ </a:t>
                      </a:r>
                      <a:r>
                        <a:rPr lang="en-US" sz="1400" baseline="0" dirty="0" smtClean="0">
                          <a:latin typeface="Browallia New" panose="020B0604020202020204" pitchFamily="34" charset="-34"/>
                          <a:cs typeface="Browallia New" panose="020B0604020202020204" pitchFamily="34" charset="-34"/>
                        </a:rPr>
                        <a:t>recover</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มีประสบการณ์ผู้ป่วยหรือผลลัพธ์ทางคลินิกที่ไม่น่าพึงพอใจ</a:t>
                      </a:r>
                      <a:r>
                        <a:rPr lang="th-TH" sz="1400" baseline="0" dirty="0" smtClean="0">
                          <a:latin typeface="Browallia New" panose="020B0604020202020204" pitchFamily="34" charset="-34"/>
                          <a:cs typeface="Browallia New" panose="020B0604020202020204" pitchFamily="34" charset="-34"/>
                        </a:rPr>
                        <a:t> มีผลต่อเนื่องระยะยาว</a:t>
                      </a:r>
                      <a:endParaRPr lang="en-US" sz="1400" dirty="0">
                        <a:latin typeface="Browallia New" panose="020B0604020202020204" pitchFamily="34" charset="-34"/>
                        <a:cs typeface="Browallia New" panose="020B0604020202020204" pitchFamily="34" charset="-34"/>
                      </a:endParaRPr>
                    </a:p>
                  </a:txBody>
                  <a:tcPr marL="68580" marR="68580" marT="34290" marB="34290"/>
                </a:tc>
                <a:extLst>
                  <a:ext uri="{0D108BD9-81ED-4DB2-BD59-A6C34878D82A}">
                    <a16:rowId xmlns="" xmlns:a16="http://schemas.microsoft.com/office/drawing/2014/main" val="750116140"/>
                  </a:ext>
                </a:extLst>
              </a:tr>
              <a:tr h="685800">
                <a:tc>
                  <a:txBody>
                    <a:bodyPr/>
                    <a:lstStyle/>
                    <a:p>
                      <a:r>
                        <a:rPr lang="th-TH" sz="1400" dirty="0" smtClean="0">
                          <a:latin typeface="Browallia New" panose="020B0604020202020204" pitchFamily="34" charset="-34"/>
                          <a:cs typeface="Browallia New" panose="020B0604020202020204" pitchFamily="34" charset="-34"/>
                        </a:rPr>
                        <a:t>วัตถุประสงค์/โครงการ</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แทบสังเกตไม่เห็นการลดลงของขอบเขต</a:t>
                      </a:r>
                      <a:r>
                        <a:rPr lang="th-TH" sz="1400" baseline="0" dirty="0" smtClean="0">
                          <a:latin typeface="Browallia New" panose="020B0604020202020204" pitchFamily="34" charset="-34"/>
                          <a:cs typeface="Browallia New" panose="020B0604020202020204" pitchFamily="34" charset="-34"/>
                        </a:rPr>
                        <a:t> คุณภาพ หรือกำหนดการ </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มีการลดลงของขอบเขต</a:t>
                      </a:r>
                      <a:r>
                        <a:rPr lang="th-TH" sz="1400" baseline="0" dirty="0" smtClean="0">
                          <a:latin typeface="Browallia New" panose="020B0604020202020204" pitchFamily="34" charset="-34"/>
                          <a:cs typeface="Browallia New" panose="020B0604020202020204" pitchFamily="34" charset="-34"/>
                        </a:rPr>
                        <a:t> คุณภาพ หรือกำหนดการ เล็กน้อย</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มีการลดลงของขอบเขตหรือคุณภาพของโครงการ</a:t>
                      </a:r>
                      <a:r>
                        <a:rPr lang="th-TH" sz="1400" baseline="0" dirty="0" smtClean="0">
                          <a:latin typeface="Browallia New" panose="020B0604020202020204" pitchFamily="34" charset="-34"/>
                          <a:cs typeface="Browallia New" panose="020B0604020202020204" pitchFamily="34" charset="-34"/>
                        </a:rPr>
                        <a:t> วัตถุประสงค์หรือกำหนดการ</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มีการทำงานของโครงการล่าช้าอย่างมีนัยยะสำคัญ</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ไม่สามารถบรรลุวัตถุประสงค์โครงการ</a:t>
                      </a:r>
                      <a:r>
                        <a:rPr lang="th-TH" sz="1400" baseline="0" dirty="0" smtClean="0">
                          <a:latin typeface="Browallia New" panose="020B0604020202020204" pitchFamily="34" charset="-34"/>
                          <a:cs typeface="Browallia New" panose="020B0604020202020204" pitchFamily="34" charset="-34"/>
                        </a:rPr>
                        <a:t> องค์กรเสียชื่อเสียงอย่างมาก</a:t>
                      </a:r>
                      <a:endParaRPr lang="en-US" sz="1400" dirty="0">
                        <a:latin typeface="Browallia New" panose="020B0604020202020204" pitchFamily="34" charset="-34"/>
                        <a:cs typeface="Browallia New" panose="020B0604020202020204" pitchFamily="34" charset="-34"/>
                      </a:endParaRPr>
                    </a:p>
                  </a:txBody>
                  <a:tcPr marL="68580" marR="68580" marT="34290" marB="34290"/>
                </a:tc>
                <a:extLst>
                  <a:ext uri="{0D108BD9-81ED-4DB2-BD59-A6C34878D82A}">
                    <a16:rowId xmlns="" xmlns:a16="http://schemas.microsoft.com/office/drawing/2014/main" val="960296183"/>
                  </a:ext>
                </a:extLst>
              </a:tr>
              <a:tr h="1097280">
                <a:tc>
                  <a:txBody>
                    <a:bodyPr/>
                    <a:lstStyle/>
                    <a:p>
                      <a:r>
                        <a:rPr lang="th-TH" sz="1400" dirty="0" smtClean="0">
                          <a:latin typeface="Browallia New" panose="020B0604020202020204" pitchFamily="34" charset="-34"/>
                          <a:cs typeface="Browallia New" panose="020B0604020202020204" pitchFamily="34" charset="-34"/>
                        </a:rPr>
                        <a:t>การบาดเจ็บ (รางกายและจิตใจ) ต่อผู้ป่วย/ญาติ/เจ้าหน้าที่</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มีการบาดเจ็บน้อยมาก</a:t>
                      </a:r>
                      <a:r>
                        <a:rPr lang="th-TH" sz="1400" baseline="0" dirty="0" smtClean="0">
                          <a:latin typeface="Browallia New" panose="020B0604020202020204" pitchFamily="34" charset="-34"/>
                          <a:cs typeface="Browallia New" panose="020B0604020202020204" pitchFamily="34" charset="-34"/>
                        </a:rPr>
                        <a:t> ไม่ต้องให้การปฐมพยาบาล</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มีการบาดเจ็บเล็กน้อย</a:t>
                      </a:r>
                      <a:r>
                        <a:rPr lang="th-TH" sz="1400" baseline="0" dirty="0" smtClean="0">
                          <a:latin typeface="Browallia New" panose="020B0604020202020204" pitchFamily="34" charset="-34"/>
                          <a:cs typeface="Browallia New" panose="020B0604020202020204" pitchFamily="34" charset="-34"/>
                        </a:rPr>
                        <a:t> ต้องให้การปฐมพยาบาล</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มีการบาดเจ็บปานกลาง ต้องให้การรักษาพยาบาลหรือคำปรึกษา</a:t>
                      </a:r>
                    </a:p>
                    <a:p>
                      <a:r>
                        <a:rPr lang="th-TH" sz="1400" dirty="0" smtClean="0">
                          <a:latin typeface="Browallia New" panose="020B0604020202020204" pitchFamily="34" charset="-34"/>
                          <a:cs typeface="Browallia New" panose="020B0604020202020204" pitchFamily="34" charset="-34"/>
                        </a:rPr>
                        <a:t>ต้องรายงานเจ้าหน้าที่ตำรวจ</a:t>
                      </a:r>
                      <a:r>
                        <a:rPr lang="th-TH" sz="1400" baseline="0" dirty="0" smtClean="0">
                          <a:latin typeface="Browallia New" panose="020B0604020202020204" pitchFamily="34" charset="-34"/>
                          <a:cs typeface="Browallia New" panose="020B0604020202020204" pitchFamily="34" charset="-34"/>
                        </a:rPr>
                        <a:t> (หากมีการทำร้ายร่ายกายหรือการกระทำรุนแรง)</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มีการบาดเจ็บมาก อาจมีการสูญเสียสมรรถภาพชั่วคราว ต้องได้รับการรักษาพยาบาลหรือคำปรึกษา</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 เสียชีวิจตหรือพิการถาวร</a:t>
                      </a:r>
                      <a:endParaRPr lang="en-US" sz="1400" dirty="0">
                        <a:latin typeface="Browallia New" panose="020B0604020202020204" pitchFamily="34" charset="-34"/>
                        <a:cs typeface="Browallia New" panose="020B0604020202020204" pitchFamily="34" charset="-34"/>
                      </a:endParaRPr>
                    </a:p>
                  </a:txBody>
                  <a:tcPr marL="68580" marR="68580" marT="34290" marB="34290"/>
                </a:tc>
                <a:extLst>
                  <a:ext uri="{0D108BD9-81ED-4DB2-BD59-A6C34878D82A}">
                    <a16:rowId xmlns="" xmlns:a16="http://schemas.microsoft.com/office/drawing/2014/main" val="2445876605"/>
                  </a:ext>
                </a:extLst>
              </a:tr>
              <a:tr h="685800">
                <a:tc>
                  <a:txBody>
                    <a:bodyPr/>
                    <a:lstStyle/>
                    <a:p>
                      <a:r>
                        <a:rPr lang="th-TH" sz="1400" dirty="0" smtClean="0">
                          <a:latin typeface="Browallia New" panose="020B0604020202020204" pitchFamily="34" charset="-34"/>
                          <a:cs typeface="Browallia New" panose="020B0604020202020204" pitchFamily="34" charset="-34"/>
                        </a:rPr>
                        <a:t>ผลการตรวจสอบ</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มีข้อเสนอแนะจำนวนน้อย เป็นประเด็นการพัฒนาคุณภาพเรื่องเล็กๆ</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มีข้อเสนอแนะที่สามารถจัดการได้โดยผู้บริหารระดับต้น</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มีข้อเสนอที่ท้าทายซึ่งต้องการแผนปฏิบัติการที่เหมาะสม</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ต้องมีปฏิบัติการภาคบังคับ</a:t>
                      </a:r>
                      <a:r>
                        <a:rPr lang="th-TH" sz="1400" baseline="0" dirty="0" smtClean="0">
                          <a:latin typeface="Browallia New" panose="020B0604020202020204" pitchFamily="34" charset="-34"/>
                          <a:cs typeface="Browallia New" panose="020B0604020202020204" pitchFamily="34" charset="-34"/>
                        </a:rPr>
                        <a:t> </a:t>
                      </a:r>
                      <a:r>
                        <a:rPr lang="en-US" sz="1400" baseline="0" dirty="0" smtClean="0">
                          <a:latin typeface="Browallia New" panose="020B0604020202020204" pitchFamily="34" charset="-34"/>
                          <a:cs typeface="Browallia New" panose="020B0604020202020204" pitchFamily="34" charset="-34"/>
                        </a:rPr>
                        <a:t>(enforcement action) </a:t>
                      </a:r>
                      <a:r>
                        <a:rPr lang="th-TH" sz="1400" baseline="0" dirty="0" smtClean="0">
                          <a:latin typeface="Browallia New" panose="020B0604020202020204" pitchFamily="34" charset="-34"/>
                          <a:cs typeface="Browallia New" panose="020B0604020202020204" pitchFamily="34" charset="-34"/>
                        </a:rPr>
                        <a:t>คะแนน </a:t>
                      </a:r>
                      <a:r>
                        <a:rPr lang="en-US" sz="1400" baseline="0" dirty="0" smtClean="0">
                          <a:latin typeface="Browallia New" panose="020B0604020202020204" pitchFamily="34" charset="-34"/>
                          <a:cs typeface="Browallia New" panose="020B0604020202020204" pitchFamily="34" charset="-34"/>
                        </a:rPr>
                        <a:t>rating </a:t>
                      </a:r>
                      <a:r>
                        <a:rPr lang="th-TH" sz="1400" baseline="0" dirty="0" smtClean="0">
                          <a:latin typeface="Browallia New" panose="020B0604020202020204" pitchFamily="34" charset="-34"/>
                          <a:cs typeface="Browallia New" panose="020B0604020202020204" pitchFamily="34" charset="-34"/>
                        </a:rPr>
                        <a:t>ต่ำ เป็น </a:t>
                      </a:r>
                      <a:r>
                        <a:rPr lang="en-US" sz="1400" baseline="0" dirty="0" smtClean="0">
                          <a:latin typeface="Browallia New" panose="020B0604020202020204" pitchFamily="34" charset="-34"/>
                          <a:cs typeface="Browallia New" panose="020B0604020202020204" pitchFamily="34" charset="-34"/>
                        </a:rPr>
                        <a:t>critical report</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มีการดำเนินคดีตามกฎหมาย</a:t>
                      </a:r>
                      <a:r>
                        <a:rPr lang="th-TH" sz="1400" baseline="0" dirty="0" smtClean="0">
                          <a:latin typeface="Browallia New" panose="020B0604020202020204" pitchFamily="34" charset="-34"/>
                          <a:cs typeface="Browallia New" panose="020B0604020202020204" pitchFamily="34" charset="-34"/>
                        </a:rPr>
                        <a:t> คะแนน </a:t>
                      </a:r>
                      <a:r>
                        <a:rPr lang="en-US" sz="1400" baseline="0" dirty="0" smtClean="0">
                          <a:latin typeface="Browallia New" panose="020B0604020202020204" pitchFamily="34" charset="-34"/>
                          <a:cs typeface="Browallia New" panose="020B0604020202020204" pitchFamily="34" charset="-34"/>
                        </a:rPr>
                        <a:t>rating </a:t>
                      </a:r>
                      <a:r>
                        <a:rPr lang="th-TH" sz="1400" baseline="0" dirty="0" smtClean="0">
                          <a:latin typeface="Browallia New" panose="020B0604020202020204" pitchFamily="34" charset="-34"/>
                          <a:cs typeface="Browallia New" panose="020B0604020202020204" pitchFamily="34" charset="-34"/>
                        </a:rPr>
                        <a:t>เป็น </a:t>
                      </a:r>
                      <a:r>
                        <a:rPr lang="en-US" sz="1400" baseline="0" dirty="0" smtClean="0">
                          <a:latin typeface="Browallia New" panose="020B0604020202020204" pitchFamily="34" charset="-34"/>
                          <a:cs typeface="Browallia New" panose="020B0604020202020204" pitchFamily="34" charset="-34"/>
                        </a:rPr>
                        <a:t>0 </a:t>
                      </a:r>
                      <a:r>
                        <a:rPr lang="th-TH" sz="1400" baseline="0" dirty="0" smtClean="0">
                          <a:latin typeface="Browallia New" panose="020B0604020202020204" pitchFamily="34" charset="-34"/>
                          <a:cs typeface="Browallia New" panose="020B0604020202020204" pitchFamily="34" charset="-34"/>
                        </a:rPr>
                        <a:t>เป็น </a:t>
                      </a:r>
                      <a:r>
                        <a:rPr lang="en-US" sz="1400" baseline="0" dirty="0" smtClean="0">
                          <a:latin typeface="Browallia New" panose="020B0604020202020204" pitchFamily="34" charset="-34"/>
                          <a:cs typeface="Browallia New" panose="020B0604020202020204" pitchFamily="34" charset="-34"/>
                        </a:rPr>
                        <a:t>severely critical report</a:t>
                      </a:r>
                      <a:endParaRPr lang="en-US" sz="1400" dirty="0">
                        <a:latin typeface="Browallia New" panose="020B0604020202020204" pitchFamily="34" charset="-34"/>
                        <a:cs typeface="Browallia New" panose="020B0604020202020204" pitchFamily="34" charset="-34"/>
                      </a:endParaRPr>
                    </a:p>
                  </a:txBody>
                  <a:tcPr marL="68580" marR="68580" marT="34290" marB="34290"/>
                </a:tc>
                <a:extLst>
                  <a:ext uri="{0D108BD9-81ED-4DB2-BD59-A6C34878D82A}">
                    <a16:rowId xmlns="" xmlns:a16="http://schemas.microsoft.com/office/drawing/2014/main" val="2968667554"/>
                  </a:ext>
                </a:extLst>
              </a:tr>
            </a:tbl>
          </a:graphicData>
        </a:graphic>
      </p:graphicFrame>
      <p:sp>
        <p:nvSpPr>
          <p:cNvPr id="5" name="TextBox 4"/>
          <p:cNvSpPr txBox="1"/>
          <p:nvPr/>
        </p:nvSpPr>
        <p:spPr>
          <a:xfrm>
            <a:off x="827584" y="188640"/>
            <a:ext cx="6120680"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3600" b="1" dirty="0" smtClean="0">
                <a:solidFill>
                  <a:schemeClr val="bg1"/>
                </a:solidFill>
                <a:latin typeface="BrowalliaUPC" panose="020B0604020202020204" pitchFamily="34" charset="-34"/>
                <a:cs typeface="BrowalliaUPC" panose="020B0604020202020204" pitchFamily="34" charset="-34"/>
              </a:rPr>
              <a:t>ผลที่ตามมา/ความรุนแรง (</a:t>
            </a:r>
            <a:r>
              <a:rPr lang="en-US" sz="3600" b="1" dirty="0" smtClean="0">
                <a:solidFill>
                  <a:schemeClr val="bg1"/>
                </a:solidFill>
                <a:latin typeface="BrowalliaUPC" panose="020B0604020202020204" pitchFamily="34" charset="-34"/>
                <a:cs typeface="BrowalliaUPC" panose="020B0604020202020204" pitchFamily="34" charset="-34"/>
              </a:rPr>
              <a:t>Consequence</a:t>
            </a:r>
            <a:r>
              <a:rPr lang="th-TH" sz="3600" b="1" dirty="0" smtClean="0">
                <a:solidFill>
                  <a:schemeClr val="bg1"/>
                </a:solidFill>
                <a:latin typeface="BrowalliaUPC" panose="020B0604020202020204" pitchFamily="34" charset="-34"/>
                <a:cs typeface="BrowalliaUPC" panose="020B0604020202020204" pitchFamily="34" charset="-34"/>
              </a:rPr>
              <a:t>)</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6" name="TextBox 5"/>
          <p:cNvSpPr txBox="1"/>
          <p:nvPr/>
        </p:nvSpPr>
        <p:spPr>
          <a:xfrm>
            <a:off x="3777561" y="6381328"/>
            <a:ext cx="1633781" cy="369332"/>
          </a:xfrm>
          <a:prstGeom prst="rect">
            <a:avLst/>
          </a:prstGeom>
          <a:noFill/>
        </p:spPr>
        <p:txBody>
          <a:bodyPr wrap="none" rtlCol="0">
            <a:spAutoFit/>
          </a:bodyPr>
          <a:lstStyle/>
          <a:p>
            <a:r>
              <a:rPr lang="en-US" sz="1800" dirty="0" smtClean="0"/>
              <a:t>NHS Scotland</a:t>
            </a:r>
            <a:endParaRPr lang="en-US" sz="1800" dirty="0"/>
          </a:p>
        </p:txBody>
      </p:sp>
    </p:spTree>
    <p:extLst>
      <p:ext uri="{BB962C8B-B14F-4D97-AF65-F5344CB8AC3E}">
        <p14:creationId xmlns:p14="http://schemas.microsoft.com/office/powerpoint/2010/main" val="1212672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30630" y="1090839"/>
          <a:ext cx="8927645" cy="4892040"/>
        </p:xfrm>
        <a:graphic>
          <a:graphicData uri="http://schemas.openxmlformats.org/drawingml/2006/table">
            <a:tbl>
              <a:tblPr firstRow="1" bandRow="1">
                <a:tableStyleId>{5C22544A-7EE6-4342-B048-85BDC9FD1C3A}</a:tableStyleId>
              </a:tblPr>
              <a:tblGrid>
                <a:gridCol w="947056">
                  <a:extLst>
                    <a:ext uri="{9D8B030D-6E8A-4147-A177-3AD203B41FA5}">
                      <a16:colId xmlns="" xmlns:a16="http://schemas.microsoft.com/office/drawing/2014/main" val="3873624055"/>
                    </a:ext>
                  </a:extLst>
                </a:gridCol>
                <a:gridCol w="1371600">
                  <a:extLst>
                    <a:ext uri="{9D8B030D-6E8A-4147-A177-3AD203B41FA5}">
                      <a16:colId xmlns="" xmlns:a16="http://schemas.microsoft.com/office/drawing/2014/main" val="293662267"/>
                    </a:ext>
                  </a:extLst>
                </a:gridCol>
                <a:gridCol w="1583871">
                  <a:extLst>
                    <a:ext uri="{9D8B030D-6E8A-4147-A177-3AD203B41FA5}">
                      <a16:colId xmlns="" xmlns:a16="http://schemas.microsoft.com/office/drawing/2014/main" val="4140034505"/>
                    </a:ext>
                  </a:extLst>
                </a:gridCol>
                <a:gridCol w="1714500">
                  <a:extLst>
                    <a:ext uri="{9D8B030D-6E8A-4147-A177-3AD203B41FA5}">
                      <a16:colId xmlns="" xmlns:a16="http://schemas.microsoft.com/office/drawing/2014/main" val="3008299422"/>
                    </a:ext>
                  </a:extLst>
                </a:gridCol>
                <a:gridCol w="1649186">
                  <a:extLst>
                    <a:ext uri="{9D8B030D-6E8A-4147-A177-3AD203B41FA5}">
                      <a16:colId xmlns="" xmlns:a16="http://schemas.microsoft.com/office/drawing/2014/main" val="739089023"/>
                    </a:ext>
                  </a:extLst>
                </a:gridCol>
                <a:gridCol w="1661432">
                  <a:extLst>
                    <a:ext uri="{9D8B030D-6E8A-4147-A177-3AD203B41FA5}">
                      <a16:colId xmlns="" xmlns:a16="http://schemas.microsoft.com/office/drawing/2014/main" val="604299848"/>
                    </a:ext>
                  </a:extLst>
                </a:gridCol>
              </a:tblGrid>
              <a:tr h="278130">
                <a:tc>
                  <a:txBody>
                    <a:bodyPr/>
                    <a:lstStyle/>
                    <a:p>
                      <a:pPr algn="ctr"/>
                      <a:r>
                        <a:rPr lang="en-US" sz="1400" dirty="0" smtClean="0"/>
                        <a:t>Descriptor</a:t>
                      </a:r>
                      <a:endParaRPr lang="en-US" sz="1400" dirty="0"/>
                    </a:p>
                  </a:txBody>
                  <a:tcPr marL="68580" marR="68580" marT="34290" marB="34290"/>
                </a:tc>
                <a:tc>
                  <a:txBody>
                    <a:bodyPr/>
                    <a:lstStyle/>
                    <a:p>
                      <a:pPr algn="ctr"/>
                      <a:r>
                        <a:rPr lang="en-US" sz="1400" dirty="0" smtClean="0"/>
                        <a:t>Negligible</a:t>
                      </a:r>
                      <a:endParaRPr lang="en-US" sz="1400" dirty="0"/>
                    </a:p>
                  </a:txBody>
                  <a:tcPr marL="68580" marR="68580" marT="34290" marB="34290"/>
                </a:tc>
                <a:tc>
                  <a:txBody>
                    <a:bodyPr/>
                    <a:lstStyle/>
                    <a:p>
                      <a:pPr algn="ctr"/>
                      <a:r>
                        <a:rPr lang="en-US" sz="1400" dirty="0" smtClean="0"/>
                        <a:t>Minor</a:t>
                      </a:r>
                      <a:endParaRPr lang="en-US" sz="1400" dirty="0"/>
                    </a:p>
                  </a:txBody>
                  <a:tcPr marL="68580" marR="68580" marT="34290" marB="34290"/>
                </a:tc>
                <a:tc>
                  <a:txBody>
                    <a:bodyPr/>
                    <a:lstStyle/>
                    <a:p>
                      <a:pPr algn="ctr"/>
                      <a:r>
                        <a:rPr lang="en-US" sz="1400" dirty="0" smtClean="0"/>
                        <a:t>Moderate</a:t>
                      </a:r>
                      <a:endParaRPr lang="en-US" sz="1400" dirty="0"/>
                    </a:p>
                  </a:txBody>
                  <a:tcPr marL="68580" marR="68580" marT="34290" marB="34290"/>
                </a:tc>
                <a:tc>
                  <a:txBody>
                    <a:bodyPr/>
                    <a:lstStyle/>
                    <a:p>
                      <a:pPr algn="ctr"/>
                      <a:r>
                        <a:rPr lang="en-US" sz="1400" dirty="0" smtClean="0"/>
                        <a:t>Major</a:t>
                      </a:r>
                      <a:endParaRPr lang="en-US" sz="1400" dirty="0"/>
                    </a:p>
                  </a:txBody>
                  <a:tcPr marL="68580" marR="68580" marT="34290" marB="34290"/>
                </a:tc>
                <a:tc>
                  <a:txBody>
                    <a:bodyPr/>
                    <a:lstStyle/>
                    <a:p>
                      <a:pPr algn="ctr"/>
                      <a:r>
                        <a:rPr lang="en-US" sz="1400" dirty="0" smtClean="0"/>
                        <a:t>Extreme</a:t>
                      </a:r>
                      <a:endParaRPr lang="en-US" sz="1400" dirty="0"/>
                    </a:p>
                  </a:txBody>
                  <a:tcPr marL="68580" marR="68580" marT="34290" marB="34290"/>
                </a:tc>
                <a:extLst>
                  <a:ext uri="{0D108BD9-81ED-4DB2-BD59-A6C34878D82A}">
                    <a16:rowId xmlns="" xmlns:a16="http://schemas.microsoft.com/office/drawing/2014/main" val="2544476019"/>
                  </a:ext>
                </a:extLst>
              </a:tr>
              <a:tr h="891540">
                <a:tc>
                  <a:txBody>
                    <a:bodyPr/>
                    <a:lstStyle/>
                    <a:p>
                      <a:r>
                        <a:rPr lang="th-TH" sz="1400" dirty="0" smtClean="0">
                          <a:latin typeface="Browallia New" panose="020B0604020202020204" pitchFamily="34" charset="-34"/>
                          <a:cs typeface="Browallia New" panose="020B0604020202020204" pitchFamily="34" charset="-34"/>
                        </a:rPr>
                        <a:t>คำร้องเรียน/การชดเชย</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มีการร้องเรียนด้วยวาจาซึ่งเจรจายุติได้</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มีคำร้องเรียนเป็นลายลักษณ์อักษร</a:t>
                      </a:r>
                      <a:r>
                        <a:rPr lang="th-TH" sz="1400" baseline="0" dirty="0" smtClean="0">
                          <a:latin typeface="Browallia New" panose="020B0604020202020204" pitchFamily="34" charset="-34"/>
                          <a:cs typeface="Browallia New" panose="020B0604020202020204" pitchFamily="34" charset="-34"/>
                        </a:rPr>
                        <a:t> ไม่เกี่ยวข้องกับการดูแลทางคลินิกโดยตรง</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มีคำร้องเรียนเกี่ยวกับขาดการดูแลที่เหมาะสมที่รับฟังได้ การเรียกร้องค่าชดเชยในวงเงินที่คุ้มครอง</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มีคำร้องเรียนเกี่ยวกับขาดการดูแลที่เหมาะสมหลายเรื่อง การเรียกร้องค่าชดเชยเกินวงเงินที่คุ้มครอง</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มีคำร้องเรียนที่เป็นเรื่องซับซ้อน</a:t>
                      </a:r>
                      <a:r>
                        <a:rPr lang="th-TH" sz="1400" baseline="0" dirty="0" smtClean="0">
                          <a:latin typeface="Browallia New" panose="020B0604020202020204" pitchFamily="34" charset="-34"/>
                          <a:cs typeface="Browallia New" panose="020B0604020202020204" pitchFamily="34" charset="-34"/>
                        </a:rPr>
                        <a:t> </a:t>
                      </a:r>
                      <a:r>
                        <a:rPr lang="th-TH" sz="1400" dirty="0" smtClean="0">
                          <a:latin typeface="Browallia New" panose="020B0604020202020204" pitchFamily="34" charset="-34"/>
                          <a:cs typeface="Browallia New" panose="020B0604020202020204" pitchFamily="34" charset="-34"/>
                        </a:rPr>
                        <a:t>มีการเรียกร้องค่าชดเชยหลายครั้ง</a:t>
                      </a:r>
                      <a:r>
                        <a:rPr lang="th-TH" sz="1400" baseline="0" dirty="0" smtClean="0">
                          <a:latin typeface="Browallia New" panose="020B0604020202020204" pitchFamily="34" charset="-34"/>
                          <a:cs typeface="Browallia New" panose="020B0604020202020204" pitchFamily="34" charset="-34"/>
                        </a:rPr>
                        <a:t> หรือจำนวนมาก </a:t>
                      </a:r>
                      <a:endParaRPr lang="en-US" sz="1400" dirty="0">
                        <a:latin typeface="Browallia New" panose="020B0604020202020204" pitchFamily="34" charset="-34"/>
                        <a:cs typeface="Browallia New" panose="020B0604020202020204" pitchFamily="34" charset="-34"/>
                      </a:endParaRPr>
                    </a:p>
                  </a:txBody>
                  <a:tcPr marL="68580" marR="68580" marT="34290" marB="34290"/>
                </a:tc>
                <a:extLst>
                  <a:ext uri="{0D108BD9-81ED-4DB2-BD59-A6C34878D82A}">
                    <a16:rowId xmlns="" xmlns:a16="http://schemas.microsoft.com/office/drawing/2014/main" val="750116140"/>
                  </a:ext>
                </a:extLst>
              </a:tr>
              <a:tr h="685800">
                <a:tc>
                  <a:txBody>
                    <a:bodyPr/>
                    <a:lstStyle/>
                    <a:p>
                      <a:r>
                        <a:rPr lang="th-TH" sz="1400" dirty="0" smtClean="0">
                          <a:latin typeface="Browallia New" panose="020B0604020202020204" pitchFamily="34" charset="-34"/>
                          <a:cs typeface="Browallia New" panose="020B0604020202020204" pitchFamily="34" charset="-34"/>
                        </a:rPr>
                        <a:t>การหยุดชะงักบริการ</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หยุดชะงักในบริการที่ไม่มีผลต่อการให้บริการผู้ป่วย </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มีการหยุดชะงักที่มีผลต่อการบริการผู้ป่วยเล็กน้อย</a:t>
                      </a:r>
                      <a:r>
                        <a:rPr lang="th-TH" sz="1400" baseline="0" dirty="0" smtClean="0">
                          <a:latin typeface="Browallia New" panose="020B0604020202020204" pitchFamily="34" charset="-34"/>
                          <a:cs typeface="Browallia New" panose="020B0604020202020204" pitchFamily="34" charset="-34"/>
                        </a:rPr>
                        <a:t> ในช่วงเวลาสั้นๆ</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มีการหยุดชะงักบริการที่มีผลต่อการดูแลผู้ป่วยซึ่งยอมรับไม่ได้ ต้องหยุดให้บริการชั่วคราว</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มีการหยุดชะงักบริการที่มีผลรุ่นแรงต่อการดูแลผู้ป่วย</a:t>
                      </a:r>
                      <a:r>
                        <a:rPr lang="th-TH" sz="1400" baseline="0" dirty="0" smtClean="0">
                          <a:latin typeface="Browallia New" panose="020B0604020202020204" pitchFamily="34" charset="-34"/>
                          <a:cs typeface="Browallia New" panose="020B0604020202020204" pitchFamily="34" charset="-34"/>
                        </a:rPr>
                        <a:t> ต้องนำแผนสำรองฉุกเฉินมาใช้</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สูญเสียการทำหน้าที่หลักอย่างถาวร</a:t>
                      </a:r>
                      <a:r>
                        <a:rPr lang="th-TH" sz="1400" baseline="0" dirty="0" smtClean="0">
                          <a:latin typeface="Browallia New" panose="020B0604020202020204" pitchFamily="34" charset="-34"/>
                          <a:cs typeface="Browallia New" panose="020B0604020202020204" pitchFamily="34" charset="-34"/>
                        </a:rPr>
                        <a:t> การหยุดชะงักนำไปสู่ผลกระทบด้านอื่นที่รุนแรง </a:t>
                      </a:r>
                      <a:endParaRPr lang="en-US" sz="1400" dirty="0">
                        <a:latin typeface="Browallia New" panose="020B0604020202020204" pitchFamily="34" charset="-34"/>
                        <a:cs typeface="Browallia New" panose="020B0604020202020204" pitchFamily="34" charset="-34"/>
                      </a:endParaRPr>
                    </a:p>
                  </a:txBody>
                  <a:tcPr marL="68580" marR="68580" marT="34290" marB="34290"/>
                </a:tc>
                <a:extLst>
                  <a:ext uri="{0D108BD9-81ED-4DB2-BD59-A6C34878D82A}">
                    <a16:rowId xmlns="" xmlns:a16="http://schemas.microsoft.com/office/drawing/2014/main" val="3798831835"/>
                  </a:ext>
                </a:extLst>
              </a:tr>
              <a:tr h="1097280">
                <a:tc>
                  <a:txBody>
                    <a:bodyPr/>
                    <a:lstStyle/>
                    <a:p>
                      <a:r>
                        <a:rPr lang="th-TH" sz="1400" dirty="0" smtClean="0">
                          <a:latin typeface="Browallia New" panose="020B0604020202020204" pitchFamily="34" charset="-34"/>
                          <a:cs typeface="Browallia New" panose="020B0604020202020204" pitchFamily="34" charset="-34"/>
                        </a:rPr>
                        <a:t>เจ้าหน้าที่และความสามารถ</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ขาดแคลนกำลังคนชั่วคราว</a:t>
                      </a:r>
                      <a:r>
                        <a:rPr lang="th-TH" sz="1400" baseline="0" dirty="0" smtClean="0">
                          <a:latin typeface="Browallia New" panose="020B0604020202020204" pitchFamily="34" charset="-34"/>
                          <a:cs typeface="Browallia New" panose="020B0604020202020204" pitchFamily="34" charset="-34"/>
                        </a:rPr>
                        <a:t> (</a:t>
                      </a:r>
                      <a:r>
                        <a:rPr lang="en-US" sz="1400" baseline="0" dirty="0" smtClean="0">
                          <a:latin typeface="Browallia New" panose="020B0604020202020204" pitchFamily="34" charset="-34"/>
                          <a:cs typeface="Browallia New" panose="020B0604020202020204" pitchFamily="34" charset="-34"/>
                        </a:rPr>
                        <a:t>&lt;1 </a:t>
                      </a:r>
                      <a:r>
                        <a:rPr lang="th-TH" sz="1400" baseline="0" dirty="0" smtClean="0">
                          <a:latin typeface="Browallia New" panose="020B0604020202020204" pitchFamily="34" charset="-34"/>
                          <a:cs typeface="Browallia New" panose="020B0604020202020204" pitchFamily="34" charset="-34"/>
                        </a:rPr>
                        <a:t>วัน) ไม่มีผลต่อการดูแลผู้ป่วย</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มีความผิดพลาดเล็กน้อยเนื่องจากการฝึกอบรมที่ไม่ดีพอ</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การบรรลุวัตถุประสงค์/บริการล่าช้าเนื่องจากขาดเจ้าหน้าที่</a:t>
                      </a:r>
                      <a:r>
                        <a:rPr lang="th-TH" sz="1400" baseline="0" dirty="0" smtClean="0">
                          <a:latin typeface="Browallia New" panose="020B0604020202020204" pitchFamily="34" charset="-34"/>
                          <a:cs typeface="Browallia New" panose="020B0604020202020204" pitchFamily="34" charset="-34"/>
                        </a:rPr>
                        <a:t> มีความผิดพลาดปานกลางเนื่องจากการฝึกอบรมที่ไม่ดีพอ มีปัญหาเรื่องกำลังคนต่อเนื่อง</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การบรรลุวัตถุประสงค์/บริการมีความไม่แน่นอนเนื่องจากขาดกำลังคน มีความผิดพลาดสำคัญเนื่องจากการฝึกอบรมที่ไม่ดีพอ</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ไม่สามารถบรรลุวัตถุประสงค์/บริการ</a:t>
                      </a:r>
                      <a:r>
                        <a:rPr lang="th-TH" sz="1400" baseline="0" dirty="0" smtClean="0">
                          <a:latin typeface="Browallia New" panose="020B0604020202020204" pitchFamily="34" charset="-34"/>
                          <a:cs typeface="Browallia New" panose="020B0604020202020204" pitchFamily="34" charset="-34"/>
                        </a:rPr>
                        <a:t> เนื่องจากขาดกำลังคน มีความผิดพลาดที่รุนแรงมากเนื่องจากการฝึกอบรมที่ไม่ดี</a:t>
                      </a:r>
                      <a:endParaRPr lang="en-US" sz="1400" dirty="0">
                        <a:latin typeface="Browallia New" panose="020B0604020202020204" pitchFamily="34" charset="-34"/>
                        <a:cs typeface="Browallia New" panose="020B0604020202020204" pitchFamily="34" charset="-34"/>
                      </a:endParaRPr>
                    </a:p>
                  </a:txBody>
                  <a:tcPr marL="68580" marR="68580" marT="34290" marB="34290"/>
                </a:tc>
                <a:extLst>
                  <a:ext uri="{0D108BD9-81ED-4DB2-BD59-A6C34878D82A}">
                    <a16:rowId xmlns="" xmlns:a16="http://schemas.microsoft.com/office/drawing/2014/main" val="797246756"/>
                  </a:ext>
                </a:extLst>
              </a:tr>
              <a:tr h="685800">
                <a:tc>
                  <a:txBody>
                    <a:bodyPr/>
                    <a:lstStyle/>
                    <a:p>
                      <a:r>
                        <a:rPr lang="th-TH" sz="1400" dirty="0" smtClean="0">
                          <a:latin typeface="Browallia New" panose="020B0604020202020204" pitchFamily="34" charset="-34"/>
                          <a:cs typeface="Browallia New" panose="020B0604020202020204" pitchFamily="34" charset="-34"/>
                        </a:rPr>
                        <a:t>การเงิน</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ความเสียหายทางการเงินน้อยมาก</a:t>
                      </a:r>
                      <a:r>
                        <a:rPr lang="en-US" sz="1400" dirty="0" smtClean="0">
                          <a:latin typeface="Browallia New" panose="020B0604020202020204" pitchFamily="34" charset="-34"/>
                          <a:cs typeface="Browallia New" panose="020B0604020202020204" pitchFamily="34" charset="-34"/>
                        </a:rPr>
                        <a:t> </a:t>
                      </a:r>
                      <a:r>
                        <a:rPr lang="th-TH" sz="1400" dirty="0" smtClean="0">
                          <a:latin typeface="Browallia New" panose="020B0604020202020204" pitchFamily="34" charset="-34"/>
                          <a:cs typeface="Browallia New" panose="020B0604020202020204" pitchFamily="34" charset="-34"/>
                        </a:rPr>
                        <a:t>(เช่น</a:t>
                      </a:r>
                      <a:r>
                        <a:rPr lang="th-TH" sz="1400" baseline="0" dirty="0" smtClean="0">
                          <a:latin typeface="Browallia New" panose="020B0604020202020204" pitchFamily="34" charset="-34"/>
                          <a:cs typeface="Browallia New" panose="020B0604020202020204" pitchFamily="34" charset="-34"/>
                        </a:rPr>
                        <a:t> </a:t>
                      </a:r>
                      <a:r>
                        <a:rPr lang="en-US" sz="1400" baseline="0" dirty="0" smtClean="0">
                          <a:latin typeface="Browallia New" panose="020B0604020202020204" pitchFamily="34" charset="-34"/>
                          <a:cs typeface="Browallia New" panose="020B0604020202020204" pitchFamily="34" charset="-34"/>
                        </a:rPr>
                        <a:t>&lt;1,000 </a:t>
                      </a:r>
                      <a:r>
                        <a:rPr lang="th-TH" sz="1400" baseline="0" dirty="0" smtClean="0">
                          <a:latin typeface="Browallia New" panose="020B0604020202020204" pitchFamily="34" charset="-34"/>
                          <a:cs typeface="Browallia New" panose="020B0604020202020204" pitchFamily="34" charset="-34"/>
                        </a:rPr>
                        <a:t>บาท)</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ความเสียหายทางการเงินน้อย</a:t>
                      </a:r>
                      <a:r>
                        <a:rPr lang="th-TH" sz="1400" baseline="0" dirty="0" smtClean="0">
                          <a:latin typeface="Browallia New" panose="020B0604020202020204" pitchFamily="34" charset="-34"/>
                          <a:cs typeface="Browallia New" panose="020B0604020202020204" pitchFamily="34" charset="-34"/>
                        </a:rPr>
                        <a:t> (เช่น </a:t>
                      </a:r>
                      <a:r>
                        <a:rPr lang="en-US" sz="1400" baseline="0" dirty="0" smtClean="0">
                          <a:latin typeface="Browallia New" panose="020B0604020202020204" pitchFamily="34" charset="-34"/>
                          <a:cs typeface="Browallia New" panose="020B0604020202020204" pitchFamily="34" charset="-34"/>
                        </a:rPr>
                        <a:t>1,000-10,000 </a:t>
                      </a:r>
                      <a:r>
                        <a:rPr lang="th-TH" sz="1400" baseline="0" dirty="0" smtClean="0">
                          <a:latin typeface="Browallia New" panose="020B0604020202020204" pitchFamily="34" charset="-34"/>
                          <a:cs typeface="Browallia New" panose="020B0604020202020204" pitchFamily="34" charset="-34"/>
                        </a:rPr>
                        <a:t>บาท)</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ความเสียหายทางการเงินปานกลาง</a:t>
                      </a:r>
                      <a:r>
                        <a:rPr lang="th-TH" sz="1400" baseline="0" dirty="0" smtClean="0">
                          <a:latin typeface="Browallia New" panose="020B0604020202020204" pitchFamily="34" charset="-34"/>
                          <a:cs typeface="Browallia New" panose="020B0604020202020204" pitchFamily="34" charset="-34"/>
                        </a:rPr>
                        <a:t> (เช่น </a:t>
                      </a:r>
                      <a:r>
                        <a:rPr lang="en-US" sz="1400" baseline="0" dirty="0" smtClean="0">
                          <a:latin typeface="Browallia New" panose="020B0604020202020204" pitchFamily="34" charset="-34"/>
                          <a:cs typeface="Browallia New" panose="020B0604020202020204" pitchFamily="34" charset="-34"/>
                        </a:rPr>
                        <a:t>10,000-100,000 </a:t>
                      </a:r>
                      <a:r>
                        <a:rPr lang="th-TH" sz="1400" baseline="0" dirty="0" smtClean="0">
                          <a:latin typeface="Browallia New" panose="020B0604020202020204" pitchFamily="34" charset="-34"/>
                          <a:cs typeface="Browallia New" panose="020B0604020202020204" pitchFamily="34" charset="-34"/>
                        </a:rPr>
                        <a:t>บาท)</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ความเสียหายทางการเงินมาก</a:t>
                      </a:r>
                      <a:r>
                        <a:rPr lang="th-TH" sz="1400" baseline="0" dirty="0" smtClean="0">
                          <a:latin typeface="Browallia New" panose="020B0604020202020204" pitchFamily="34" charset="-34"/>
                          <a:cs typeface="Browallia New" panose="020B0604020202020204" pitchFamily="34" charset="-34"/>
                        </a:rPr>
                        <a:t> (เช่น </a:t>
                      </a:r>
                      <a:r>
                        <a:rPr lang="en-US" sz="1400" baseline="0" dirty="0" smtClean="0">
                          <a:latin typeface="Browallia New" panose="020B0604020202020204" pitchFamily="34" charset="-34"/>
                          <a:cs typeface="Browallia New" panose="020B0604020202020204" pitchFamily="34" charset="-34"/>
                        </a:rPr>
                        <a:t>100,000-1,000,000 </a:t>
                      </a:r>
                      <a:r>
                        <a:rPr lang="th-TH" sz="1400" baseline="0" dirty="0" smtClean="0">
                          <a:latin typeface="Browallia New" panose="020B0604020202020204" pitchFamily="34" charset="-34"/>
                          <a:cs typeface="Browallia New" panose="020B0604020202020204" pitchFamily="34" charset="-34"/>
                        </a:rPr>
                        <a:t>บาท)</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ความเสียหายทางการเงินรุนแรงมาก</a:t>
                      </a:r>
                      <a:r>
                        <a:rPr lang="th-TH" sz="1400" baseline="0" dirty="0" smtClean="0">
                          <a:latin typeface="Browallia New" panose="020B0604020202020204" pitchFamily="34" charset="-34"/>
                          <a:cs typeface="Browallia New" panose="020B0604020202020204" pitchFamily="34" charset="-34"/>
                        </a:rPr>
                        <a:t> (เช่น มากกว่า </a:t>
                      </a:r>
                      <a:r>
                        <a:rPr lang="en-US" sz="1400" baseline="0" dirty="0" smtClean="0">
                          <a:latin typeface="Browallia New" panose="020B0604020202020204" pitchFamily="34" charset="-34"/>
                          <a:cs typeface="Browallia New" panose="020B0604020202020204" pitchFamily="34" charset="-34"/>
                        </a:rPr>
                        <a:t>1 </a:t>
                      </a:r>
                      <a:r>
                        <a:rPr lang="th-TH" sz="1400" baseline="0" dirty="0" smtClean="0">
                          <a:latin typeface="Browallia New" panose="020B0604020202020204" pitchFamily="34" charset="-34"/>
                          <a:cs typeface="Browallia New" panose="020B0604020202020204" pitchFamily="34" charset="-34"/>
                        </a:rPr>
                        <a:t>ล้านบาท)</a:t>
                      </a:r>
                      <a:endParaRPr lang="en-US" sz="1400" dirty="0">
                        <a:latin typeface="Browallia New" panose="020B0604020202020204" pitchFamily="34" charset="-34"/>
                        <a:cs typeface="Browallia New" panose="020B0604020202020204" pitchFamily="34" charset="-34"/>
                      </a:endParaRPr>
                    </a:p>
                  </a:txBody>
                  <a:tcPr marL="68580" marR="68580" marT="34290" marB="34290"/>
                </a:tc>
                <a:extLst>
                  <a:ext uri="{0D108BD9-81ED-4DB2-BD59-A6C34878D82A}">
                    <a16:rowId xmlns="" xmlns:a16="http://schemas.microsoft.com/office/drawing/2014/main" val="3736971720"/>
                  </a:ext>
                </a:extLst>
              </a:tr>
              <a:tr h="1097280">
                <a:tc>
                  <a:txBody>
                    <a:bodyPr/>
                    <a:lstStyle/>
                    <a:p>
                      <a:r>
                        <a:rPr lang="th-TH" sz="1400" dirty="0" smtClean="0">
                          <a:latin typeface="Browallia New" panose="020B0604020202020204" pitchFamily="34" charset="-34"/>
                          <a:cs typeface="Browallia New" panose="020B0604020202020204" pitchFamily="34" charset="-34"/>
                        </a:rPr>
                        <a:t>ชื่อเสียงต่อองค์กร</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คำเล่าลือ ไม่มีข่าวในสื่อมวลชน</a:t>
                      </a:r>
                      <a:r>
                        <a:rPr lang="th-TH" sz="1400" baseline="0" dirty="0" smtClean="0">
                          <a:latin typeface="Browallia New" panose="020B0604020202020204" pitchFamily="34" charset="-34"/>
                          <a:cs typeface="Browallia New" panose="020B0604020202020204" pitchFamily="34" charset="-34"/>
                        </a:rPr>
                        <a:t> ไม่มีผลต่อขวัญกำลังใจของเจ้าหน้าที่</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มีข่าวในหน้าสื่อมวลชนท้องถิ่นบ้างในช่วงสั้นๆ</a:t>
                      </a:r>
                      <a:r>
                        <a:rPr lang="th-TH" sz="1400" baseline="0" dirty="0" smtClean="0">
                          <a:latin typeface="Browallia New" panose="020B0604020202020204" pitchFamily="34" charset="-34"/>
                          <a:cs typeface="Browallia New" panose="020B0604020202020204" pitchFamily="34" charset="-34"/>
                        </a:rPr>
                        <a:t> มีผลกระทบต่อขวัญกำลังใจของเจ้าหน้าที่เล็กน้อย</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มีข่าวในหน้าสื่อมวลชนท้องถิ่นต่อเนื่อง</a:t>
                      </a:r>
                      <a:r>
                        <a:rPr lang="th-TH" sz="1400" baseline="0" dirty="0" smtClean="0">
                          <a:latin typeface="Browallia New" panose="020B0604020202020204" pitchFamily="34" charset="-34"/>
                          <a:cs typeface="Browallia New" panose="020B0604020202020204" pitchFamily="34" charset="-34"/>
                        </a:rPr>
                        <a:t> มีผลต่อขวัญกำลังใจและการรับรู้ของสาธารณะพอสมควร</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มีข่าวในหน้าสื่อมวลชนระดับชาติ</a:t>
                      </a:r>
                      <a:r>
                        <a:rPr lang="th-TH" sz="1400" baseline="0" dirty="0" smtClean="0">
                          <a:latin typeface="Browallia New" panose="020B0604020202020204" pitchFamily="34" charset="-34"/>
                          <a:cs typeface="Browallia New" panose="020B0604020202020204" pitchFamily="34" charset="-34"/>
                        </a:rPr>
                        <a:t> น้อยกว่า </a:t>
                      </a:r>
                      <a:r>
                        <a:rPr lang="en-US" sz="1400" baseline="0" dirty="0" smtClean="0">
                          <a:latin typeface="Browallia New" panose="020B0604020202020204" pitchFamily="34" charset="-34"/>
                          <a:cs typeface="Browallia New" panose="020B0604020202020204" pitchFamily="34" charset="-34"/>
                        </a:rPr>
                        <a:t>3 </a:t>
                      </a:r>
                      <a:r>
                        <a:rPr lang="th-TH" sz="1400" baseline="0" dirty="0" smtClean="0">
                          <a:latin typeface="Browallia New" panose="020B0604020202020204" pitchFamily="34" charset="-34"/>
                          <a:cs typeface="Browallia New" panose="020B0604020202020204" pitchFamily="34" charset="-34"/>
                        </a:rPr>
                        <a:t>วัน</a:t>
                      </a:r>
                    </a:p>
                    <a:p>
                      <a:r>
                        <a:rPr lang="th-TH" sz="1400" baseline="0" dirty="0" smtClean="0">
                          <a:latin typeface="Browallia New" panose="020B0604020202020204" pitchFamily="34" charset="-34"/>
                          <a:cs typeface="Browallia New" panose="020B0604020202020204" pitchFamily="34" charset="-34"/>
                        </a:rPr>
                        <a:t>ความเชื่อมั่นของสาธารณะสั่นคลอน</a:t>
                      </a:r>
                      <a:endParaRPr lang="en-US" sz="1400" dirty="0">
                        <a:latin typeface="Browallia New" panose="020B0604020202020204" pitchFamily="34" charset="-34"/>
                        <a:cs typeface="Browallia New" panose="020B0604020202020204" pitchFamily="34" charset="-34"/>
                      </a:endParaRPr>
                    </a:p>
                  </a:txBody>
                  <a:tcPr marL="68580" marR="68580" marT="34290" marB="34290"/>
                </a:tc>
                <a:tc>
                  <a:txBody>
                    <a:bodyPr/>
                    <a:lstStyle/>
                    <a:p>
                      <a:r>
                        <a:rPr lang="th-TH" sz="1400" dirty="0" smtClean="0">
                          <a:latin typeface="Browallia New" panose="020B0604020202020204" pitchFamily="34" charset="-34"/>
                          <a:cs typeface="Browallia New" panose="020B0604020202020204" pitchFamily="34" charset="-34"/>
                        </a:rPr>
                        <a:t>มีข่าวในหน้าสื่อมวลชนระดับชาติหรือนานาชาติ</a:t>
                      </a:r>
                      <a:r>
                        <a:rPr lang="th-TH" sz="1400" baseline="0" dirty="0" smtClean="0">
                          <a:latin typeface="Browallia New" panose="020B0604020202020204" pitchFamily="34" charset="-34"/>
                          <a:cs typeface="Browallia New" panose="020B0604020202020204" pitchFamily="34" charset="-34"/>
                        </a:rPr>
                        <a:t> มากกว่า </a:t>
                      </a:r>
                      <a:r>
                        <a:rPr lang="en-US" sz="1400" baseline="0" dirty="0" smtClean="0">
                          <a:latin typeface="Browallia New" panose="020B0604020202020204" pitchFamily="34" charset="-34"/>
                          <a:cs typeface="Browallia New" panose="020B0604020202020204" pitchFamily="34" charset="-34"/>
                        </a:rPr>
                        <a:t>3 </a:t>
                      </a:r>
                      <a:r>
                        <a:rPr lang="th-TH" sz="1400" baseline="0" dirty="0" smtClean="0">
                          <a:latin typeface="Browallia New" panose="020B0604020202020204" pitchFamily="34" charset="-34"/>
                          <a:cs typeface="Browallia New" panose="020B0604020202020204" pitchFamily="34" charset="-34"/>
                        </a:rPr>
                        <a:t>วัน, เป็นที่สนใจของฝ่ายการเมือง, </a:t>
                      </a:r>
                      <a:r>
                        <a:rPr lang="en-US" sz="1400" baseline="0" dirty="0" smtClean="0">
                          <a:latin typeface="Browallia New" panose="020B0604020202020204" pitchFamily="34" charset="-34"/>
                          <a:cs typeface="Browallia New" panose="020B0604020202020204" pitchFamily="34" charset="-34"/>
                        </a:rPr>
                        <a:t>court enforcement</a:t>
                      </a:r>
                      <a:r>
                        <a:rPr lang="th-TH" sz="1400" baseline="0" dirty="0" smtClean="0">
                          <a:latin typeface="Browallia New" panose="020B0604020202020204" pitchFamily="34" charset="-34"/>
                          <a:cs typeface="Browallia New" panose="020B0604020202020204" pitchFamily="34" charset="-34"/>
                        </a:rPr>
                        <a:t> </a:t>
                      </a:r>
                      <a:endParaRPr lang="en-US" sz="1400" dirty="0">
                        <a:latin typeface="Browallia New" panose="020B0604020202020204" pitchFamily="34" charset="-34"/>
                        <a:cs typeface="Browallia New" panose="020B0604020202020204" pitchFamily="34" charset="-34"/>
                      </a:endParaRPr>
                    </a:p>
                  </a:txBody>
                  <a:tcPr marL="68580" marR="68580" marT="34290" marB="34290"/>
                </a:tc>
                <a:extLst>
                  <a:ext uri="{0D108BD9-81ED-4DB2-BD59-A6C34878D82A}">
                    <a16:rowId xmlns="" xmlns:a16="http://schemas.microsoft.com/office/drawing/2014/main" val="561248765"/>
                  </a:ext>
                </a:extLst>
              </a:tr>
            </a:tbl>
          </a:graphicData>
        </a:graphic>
      </p:graphicFrame>
      <p:sp>
        <p:nvSpPr>
          <p:cNvPr id="3" name="TextBox 2"/>
          <p:cNvSpPr txBox="1"/>
          <p:nvPr/>
        </p:nvSpPr>
        <p:spPr>
          <a:xfrm>
            <a:off x="827584" y="188640"/>
            <a:ext cx="6120680"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3600" b="1" dirty="0" smtClean="0">
                <a:solidFill>
                  <a:schemeClr val="bg1"/>
                </a:solidFill>
                <a:latin typeface="BrowalliaUPC" panose="020B0604020202020204" pitchFamily="34" charset="-34"/>
                <a:cs typeface="BrowalliaUPC" panose="020B0604020202020204" pitchFamily="34" charset="-34"/>
              </a:rPr>
              <a:t>ผลที่ตามมา/ความรุนแรง (</a:t>
            </a:r>
            <a:r>
              <a:rPr lang="en-US" sz="3600" b="1" dirty="0" smtClean="0">
                <a:solidFill>
                  <a:schemeClr val="bg1"/>
                </a:solidFill>
                <a:latin typeface="BrowalliaUPC" panose="020B0604020202020204" pitchFamily="34" charset="-34"/>
                <a:cs typeface="BrowalliaUPC" panose="020B0604020202020204" pitchFamily="34" charset="-34"/>
              </a:rPr>
              <a:t>Consequence</a:t>
            </a:r>
            <a:r>
              <a:rPr lang="th-TH" sz="3600" b="1" dirty="0" smtClean="0">
                <a:solidFill>
                  <a:schemeClr val="bg1"/>
                </a:solidFill>
                <a:latin typeface="BrowalliaUPC" panose="020B0604020202020204" pitchFamily="34" charset="-34"/>
                <a:cs typeface="BrowalliaUPC" panose="020B0604020202020204" pitchFamily="34" charset="-34"/>
              </a:rPr>
              <a:t>)</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2" name="TextBox 1"/>
          <p:cNvSpPr txBox="1"/>
          <p:nvPr/>
        </p:nvSpPr>
        <p:spPr>
          <a:xfrm>
            <a:off x="3777561" y="6381328"/>
            <a:ext cx="1633781" cy="369332"/>
          </a:xfrm>
          <a:prstGeom prst="rect">
            <a:avLst/>
          </a:prstGeom>
          <a:noFill/>
        </p:spPr>
        <p:txBody>
          <a:bodyPr wrap="none" rtlCol="0">
            <a:spAutoFit/>
          </a:bodyPr>
          <a:lstStyle/>
          <a:p>
            <a:r>
              <a:rPr lang="en-US" sz="1800" dirty="0" smtClean="0"/>
              <a:t>NHS Scotland</a:t>
            </a:r>
            <a:endParaRPr lang="en-US" sz="1800" dirty="0"/>
          </a:p>
        </p:txBody>
      </p:sp>
    </p:spTree>
    <p:extLst>
      <p:ext uri="{BB962C8B-B14F-4D97-AF65-F5344CB8AC3E}">
        <p14:creationId xmlns:p14="http://schemas.microsoft.com/office/powerpoint/2010/main" val="164585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6840760" cy="707886"/>
          </a:xfrm>
          <a:prstGeom prst="rect">
            <a:avLst/>
          </a:prstGeom>
          <a:solidFill>
            <a:schemeClr val="accent4">
              <a:lumMod val="20000"/>
              <a:lumOff val="80000"/>
            </a:schemeClr>
          </a:solidFill>
          <a:effectLst>
            <a:softEdge rad="31750"/>
          </a:effectLst>
        </p:spPr>
        <p:txBody>
          <a:bodyPr wrap="square">
            <a:spAutoFit/>
          </a:bodyPr>
          <a:lstStyle/>
          <a:p>
            <a:pPr algn="ctr">
              <a:defRPr/>
            </a:pPr>
            <a:r>
              <a:rPr lang="en-US" sz="4000" b="1" dirty="0" smtClean="0">
                <a:latin typeface="Browallia New" pitchFamily="34" charset="-34"/>
                <a:cs typeface="FreesiaUPC" pitchFamily="34" charset="-34"/>
              </a:rPr>
              <a:t>Consequence</a:t>
            </a:r>
            <a:endParaRPr lang="en-US" sz="4000" b="1" dirty="0">
              <a:latin typeface="Browallia New" pitchFamily="34" charset="-34"/>
              <a:cs typeface="FreesiaUPC" pitchFamily="34" charset="-34"/>
            </a:endParaRPr>
          </a:p>
        </p:txBody>
      </p:sp>
      <p:sp>
        <p:nvSpPr>
          <p:cNvPr id="5" name="Rectangle 4"/>
          <p:cNvSpPr/>
          <p:nvPr/>
        </p:nvSpPr>
        <p:spPr>
          <a:xfrm>
            <a:off x="827584" y="1412776"/>
            <a:ext cx="7804567" cy="3046988"/>
          </a:xfrm>
          <a:prstGeom prst="rect">
            <a:avLst/>
          </a:prstGeom>
        </p:spPr>
        <p:txBody>
          <a:bodyPr wrap="square">
            <a:spAutoFit/>
          </a:bodyPr>
          <a:lstStyle/>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พิจารณาความรุนแรงถ้าความเสี่ยงนั้นจะกลายเป็นอุบัติการณ์</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ให้คะแนน </a:t>
            </a:r>
            <a:r>
              <a:rPr lang="en-US" sz="3200" b="1" dirty="0" smtClean="0">
                <a:latin typeface="Browallia New" panose="020B0604020202020204" pitchFamily="34" charset="-34"/>
                <a:cs typeface="Browallia New" panose="020B0604020202020204" pitchFamily="34" charset="-34"/>
              </a:rPr>
              <a:t>1-5</a:t>
            </a:r>
            <a:r>
              <a:rPr lang="th-TH" sz="3200" b="1" dirty="0" smtClean="0">
                <a:latin typeface="Browallia New" panose="020B0604020202020204" pitchFamily="34" charset="-34"/>
                <a:cs typeface="Browallia New" panose="020B0604020202020204" pitchFamily="34" charset="-34"/>
              </a:rPr>
              <a:t> ตามแนวทางที่เคยรับรู้</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มีโอกาสที่จะมีความรุนแรงหลายระดับหรือไม่</a:t>
            </a:r>
          </a:p>
          <a:p>
            <a:pPr marL="1371600" lvl="2"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ถ้ามี กลุ่มจะเลือกให้ความรุนแรงในระดับใด เพราะเหตุใด</a:t>
            </a:r>
          </a:p>
        </p:txBody>
      </p:sp>
    </p:spTree>
    <p:extLst>
      <p:ext uri="{BB962C8B-B14F-4D97-AF65-F5344CB8AC3E}">
        <p14:creationId xmlns:p14="http://schemas.microsoft.com/office/powerpoint/2010/main" val="375412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143" y="1124744"/>
            <a:ext cx="1981633" cy="523220"/>
          </a:xfrm>
          <a:prstGeom prst="rect">
            <a:avLst/>
          </a:prstGeom>
          <a:solidFill>
            <a:srgbClr val="FFFF00"/>
          </a:solidFill>
        </p:spPr>
        <p:txBody>
          <a:bodyPr wrap="none" rtlCol="0">
            <a:spAutoFit/>
          </a:bodyPr>
          <a:lstStyle/>
          <a:p>
            <a:r>
              <a:rPr lang="en-US" b="1" dirty="0" smtClean="0">
                <a:latin typeface="Browallia New" panose="020B0604020202020204" pitchFamily="34" charset="-34"/>
                <a:cs typeface="Browallia New" panose="020B0604020202020204" pitchFamily="34" charset="-34"/>
              </a:rPr>
              <a:t>Potential events</a:t>
            </a:r>
          </a:p>
        </p:txBody>
      </p:sp>
      <p:sp>
        <p:nvSpPr>
          <p:cNvPr id="4" name="TextBox 3"/>
          <p:cNvSpPr txBox="1"/>
          <p:nvPr/>
        </p:nvSpPr>
        <p:spPr>
          <a:xfrm>
            <a:off x="3491880" y="1897668"/>
            <a:ext cx="1846980" cy="523220"/>
          </a:xfrm>
          <a:prstGeom prst="rect">
            <a:avLst/>
          </a:prstGeom>
          <a:solidFill>
            <a:srgbClr val="FFFF00"/>
          </a:solidFill>
        </p:spPr>
        <p:txBody>
          <a:bodyPr wrap="none" rtlCol="0">
            <a:spAutoFit/>
          </a:bodyPr>
          <a:lstStyle/>
          <a:p>
            <a:r>
              <a:rPr lang="en-US" b="1" dirty="0" smtClean="0">
                <a:latin typeface="Browallia New" panose="020B0604020202020204" pitchFamily="34" charset="-34"/>
                <a:cs typeface="Browallia New" panose="020B0604020202020204" pitchFamily="34" charset="-34"/>
              </a:rPr>
              <a:t>Consequences</a:t>
            </a:r>
          </a:p>
        </p:txBody>
      </p:sp>
      <p:sp>
        <p:nvSpPr>
          <p:cNvPr id="5" name="TextBox 4"/>
          <p:cNvSpPr txBox="1"/>
          <p:nvPr/>
        </p:nvSpPr>
        <p:spPr>
          <a:xfrm>
            <a:off x="6601518" y="1897668"/>
            <a:ext cx="1354858" cy="523220"/>
          </a:xfrm>
          <a:prstGeom prst="rect">
            <a:avLst/>
          </a:prstGeom>
          <a:solidFill>
            <a:srgbClr val="FFFF00"/>
          </a:solidFill>
        </p:spPr>
        <p:txBody>
          <a:bodyPr wrap="none" rtlCol="0">
            <a:spAutoFit/>
          </a:bodyPr>
          <a:lstStyle/>
          <a:p>
            <a:r>
              <a:rPr lang="en-US" b="1" dirty="0" smtClean="0">
                <a:latin typeface="Browallia New" panose="020B0604020202020204" pitchFamily="34" charset="-34"/>
                <a:cs typeface="Browallia New" panose="020B0604020202020204" pitchFamily="34" charset="-34"/>
              </a:rPr>
              <a:t>Likelihood</a:t>
            </a:r>
          </a:p>
        </p:txBody>
      </p:sp>
      <p:sp>
        <p:nvSpPr>
          <p:cNvPr id="9" name="TextBox 8"/>
          <p:cNvSpPr txBox="1"/>
          <p:nvPr/>
        </p:nvSpPr>
        <p:spPr>
          <a:xfrm>
            <a:off x="5724128" y="1897668"/>
            <a:ext cx="423514" cy="523220"/>
          </a:xfrm>
          <a:prstGeom prst="rect">
            <a:avLst/>
          </a:prstGeom>
          <a:noFill/>
        </p:spPr>
        <p:txBody>
          <a:bodyPr wrap="none" rtlCol="0">
            <a:spAutoFit/>
          </a:bodyPr>
          <a:lstStyle/>
          <a:p>
            <a:r>
              <a:rPr lang="en-US" dirty="0" smtClean="0"/>
              <a:t>X</a:t>
            </a:r>
            <a:endParaRPr lang="en-US" dirty="0"/>
          </a:p>
        </p:txBody>
      </p:sp>
      <p:pic>
        <p:nvPicPr>
          <p:cNvPr id="12" name="Picture 11"/>
          <p:cNvPicPr>
            <a:picLocks noChangeAspect="1"/>
          </p:cNvPicPr>
          <p:nvPr/>
        </p:nvPicPr>
        <p:blipFill>
          <a:blip r:embed="rId2"/>
          <a:stretch>
            <a:fillRect/>
          </a:stretch>
        </p:blipFill>
        <p:spPr>
          <a:xfrm>
            <a:off x="4427985" y="3035586"/>
            <a:ext cx="4699924" cy="3341687"/>
          </a:xfrm>
          <a:prstGeom prst="rect">
            <a:avLst/>
          </a:prstGeom>
        </p:spPr>
      </p:pic>
      <p:pic>
        <p:nvPicPr>
          <p:cNvPr id="13" name="Picture 12"/>
          <p:cNvPicPr>
            <a:picLocks noChangeAspect="1"/>
          </p:cNvPicPr>
          <p:nvPr/>
        </p:nvPicPr>
        <p:blipFill>
          <a:blip r:embed="rId3"/>
          <a:stretch>
            <a:fillRect/>
          </a:stretch>
        </p:blipFill>
        <p:spPr>
          <a:xfrm>
            <a:off x="68089" y="2710661"/>
            <a:ext cx="4359896" cy="2565953"/>
          </a:xfrm>
          <a:prstGeom prst="rect">
            <a:avLst/>
          </a:prstGeom>
        </p:spPr>
      </p:pic>
      <p:sp>
        <p:nvSpPr>
          <p:cNvPr id="11" name="TextBox 10"/>
          <p:cNvSpPr txBox="1"/>
          <p:nvPr/>
        </p:nvSpPr>
        <p:spPr>
          <a:xfrm>
            <a:off x="827584" y="188640"/>
            <a:ext cx="5760640"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3600" b="1" dirty="0" smtClean="0">
                <a:solidFill>
                  <a:schemeClr val="bg1"/>
                </a:solidFill>
                <a:latin typeface="BrowalliaUPC" panose="020B0604020202020204" pitchFamily="34" charset="-34"/>
                <a:cs typeface="BrowalliaUPC" panose="020B0604020202020204" pitchFamily="34" charset="-34"/>
              </a:rPr>
              <a:t>การวิเครา</a:t>
            </a:r>
            <a:r>
              <a:rPr lang="th-TH" sz="3600" b="1" dirty="0">
                <a:solidFill>
                  <a:schemeClr val="bg1"/>
                </a:solidFill>
                <a:latin typeface="BrowalliaUPC" panose="020B0604020202020204" pitchFamily="34" charset="-34"/>
                <a:cs typeface="BrowalliaUPC" panose="020B0604020202020204" pitchFamily="34" charset="-34"/>
              </a:rPr>
              <a:t>ะ</a:t>
            </a:r>
            <a:r>
              <a:rPr lang="th-TH" sz="3600" b="1" dirty="0" smtClean="0">
                <a:solidFill>
                  <a:schemeClr val="bg1"/>
                </a:solidFill>
                <a:latin typeface="BrowalliaUPC" panose="020B0604020202020204" pitchFamily="34" charset="-34"/>
                <a:cs typeface="BrowalliaUPC" panose="020B0604020202020204" pitchFamily="34" charset="-34"/>
              </a:rPr>
              <a:t>ห์ความเสี่ยง </a:t>
            </a:r>
            <a:r>
              <a:rPr lang="en-US" sz="3600" b="1" dirty="0" smtClean="0">
                <a:solidFill>
                  <a:schemeClr val="bg1"/>
                </a:solidFill>
                <a:latin typeface="BrowalliaUPC" panose="020B0604020202020204" pitchFamily="34" charset="-34"/>
                <a:cs typeface="BrowalliaUPC" panose="020B0604020202020204" pitchFamily="34" charset="-34"/>
              </a:rPr>
              <a:t>(Risk Analysis)</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14" name="TextBox 13"/>
          <p:cNvSpPr txBox="1"/>
          <p:nvPr/>
        </p:nvSpPr>
        <p:spPr>
          <a:xfrm>
            <a:off x="827584" y="1897668"/>
            <a:ext cx="1343638" cy="523220"/>
          </a:xfrm>
          <a:prstGeom prst="rect">
            <a:avLst/>
          </a:prstGeom>
          <a:solidFill>
            <a:srgbClr val="FFFF00"/>
          </a:solidFill>
        </p:spPr>
        <p:txBody>
          <a:bodyPr wrap="none" rtlCol="0">
            <a:spAutoFit/>
          </a:bodyPr>
          <a:lstStyle/>
          <a:p>
            <a:r>
              <a:rPr lang="en-US" b="1" dirty="0" smtClean="0">
                <a:latin typeface="Browallia New" panose="020B0604020202020204" pitchFamily="34" charset="-34"/>
                <a:cs typeface="Browallia New" panose="020B0604020202020204" pitchFamily="34" charset="-34"/>
              </a:rPr>
              <a:t>Risk Level</a:t>
            </a:r>
          </a:p>
        </p:txBody>
      </p:sp>
      <p:sp>
        <p:nvSpPr>
          <p:cNvPr id="15" name="TextBox 14"/>
          <p:cNvSpPr txBox="1"/>
          <p:nvPr/>
        </p:nvSpPr>
        <p:spPr>
          <a:xfrm>
            <a:off x="2627784" y="1916832"/>
            <a:ext cx="394660" cy="523220"/>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7085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6840760" cy="707886"/>
          </a:xfrm>
          <a:prstGeom prst="rect">
            <a:avLst/>
          </a:prstGeom>
          <a:solidFill>
            <a:schemeClr val="accent4">
              <a:lumMod val="20000"/>
              <a:lumOff val="80000"/>
            </a:schemeClr>
          </a:solidFill>
          <a:effectLst>
            <a:softEdge rad="31750"/>
          </a:effectLst>
        </p:spPr>
        <p:txBody>
          <a:bodyPr wrap="square">
            <a:spAutoFit/>
          </a:bodyPr>
          <a:lstStyle/>
          <a:p>
            <a:pPr algn="ctr">
              <a:defRPr/>
            </a:pPr>
            <a:r>
              <a:rPr lang="en-US" sz="4000" b="1" dirty="0" smtClean="0">
                <a:latin typeface="Browallia New" pitchFamily="34" charset="-34"/>
                <a:cs typeface="FreesiaUPC" pitchFamily="34" charset="-34"/>
              </a:rPr>
              <a:t>Risk Level</a:t>
            </a:r>
            <a:endParaRPr lang="en-US" sz="4000" b="1" dirty="0">
              <a:latin typeface="Browallia New" pitchFamily="34" charset="-34"/>
              <a:cs typeface="FreesiaUPC" pitchFamily="34" charset="-34"/>
            </a:endParaRPr>
          </a:p>
        </p:txBody>
      </p:sp>
      <p:sp>
        <p:nvSpPr>
          <p:cNvPr id="5" name="Rectangle 4"/>
          <p:cNvSpPr/>
          <p:nvPr/>
        </p:nvSpPr>
        <p:spPr>
          <a:xfrm>
            <a:off x="827584" y="1412776"/>
            <a:ext cx="7804567" cy="2554545"/>
          </a:xfrm>
          <a:prstGeom prst="rect">
            <a:avLst/>
          </a:prstGeom>
        </p:spPr>
        <p:txBody>
          <a:bodyPr wrap="square">
            <a:spAutoFit/>
          </a:bodyPr>
          <a:lstStyle/>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นำความเสี่ยงของกลุ่มมาใส่ </a:t>
            </a:r>
            <a:r>
              <a:rPr lang="en-US" sz="3200" b="1" dirty="0" smtClean="0">
                <a:latin typeface="Browallia New" panose="020B0604020202020204" pitchFamily="34" charset="-34"/>
                <a:cs typeface="Browallia New" panose="020B0604020202020204" pitchFamily="34" charset="-34"/>
              </a:rPr>
              <a:t>Risk Matrix </a:t>
            </a:r>
            <a:r>
              <a:rPr lang="th-TH" sz="3200" b="1" dirty="0" smtClean="0">
                <a:latin typeface="Browallia New" panose="020B0604020202020204" pitchFamily="34" charset="-34"/>
                <a:cs typeface="Browallia New" panose="020B0604020202020204" pitchFamily="34" charset="-34"/>
              </a:rPr>
              <a:t>ตามระดับของ </a:t>
            </a:r>
            <a:r>
              <a:rPr lang="en-US" sz="3200" b="1" dirty="0" smtClean="0">
                <a:latin typeface="Browallia New" panose="020B0604020202020204" pitchFamily="34" charset="-34"/>
                <a:cs typeface="Browallia New" panose="020B0604020202020204" pitchFamily="34" charset="-34"/>
              </a:rPr>
              <a:t>Likelihood &amp; Consequence </a:t>
            </a:r>
            <a:endParaRPr lang="th-TH" sz="3200" b="1" dirty="0" smtClean="0">
              <a:latin typeface="Browallia New" panose="020B0604020202020204" pitchFamily="34" charset="-34"/>
              <a:cs typeface="Browallia New" panose="020B0604020202020204" pitchFamily="34" charset="-34"/>
            </a:endParaRPr>
          </a:p>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พิจารณาว่า</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ใครควรเป็นเจ้าภาพในเรื่องนี้</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ควรมีการทบทวนเรื่องนี้บ่อยเพียงใด</a:t>
            </a:r>
          </a:p>
        </p:txBody>
      </p:sp>
    </p:spTree>
    <p:extLst>
      <p:ext uri="{BB962C8B-B14F-4D97-AF65-F5344CB8AC3E}">
        <p14:creationId xmlns:p14="http://schemas.microsoft.com/office/powerpoint/2010/main" val="12341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15390" b="51689"/>
          <a:stretch/>
        </p:blipFill>
        <p:spPr>
          <a:xfrm>
            <a:off x="1048578" y="4929848"/>
            <a:ext cx="6120176" cy="1132765"/>
          </a:xfrm>
          <a:prstGeom prst="rect">
            <a:avLst/>
          </a:prstGeom>
        </p:spPr>
      </p:pic>
      <p:pic>
        <p:nvPicPr>
          <p:cNvPr id="7" name="Picture 6"/>
          <p:cNvPicPr>
            <a:picLocks noChangeAspect="1"/>
          </p:cNvPicPr>
          <p:nvPr/>
        </p:nvPicPr>
        <p:blipFill rotWithShape="1">
          <a:blip r:embed="rId3"/>
          <a:srcRect t="14136" r="5767" b="48122"/>
          <a:stretch/>
        </p:blipFill>
        <p:spPr>
          <a:xfrm>
            <a:off x="1185058" y="941817"/>
            <a:ext cx="5999953" cy="1351130"/>
          </a:xfrm>
          <a:prstGeom prst="rect">
            <a:avLst/>
          </a:prstGeom>
        </p:spPr>
      </p:pic>
      <p:sp>
        <p:nvSpPr>
          <p:cNvPr id="4" name="Slide Number Placeholder 3"/>
          <p:cNvSpPr>
            <a:spLocks noGrp="1"/>
          </p:cNvSpPr>
          <p:nvPr>
            <p:ph type="sldNum" sz="quarter" idx="12"/>
          </p:nvPr>
        </p:nvSpPr>
        <p:spPr/>
        <p:txBody>
          <a:bodyPr/>
          <a:lstStyle/>
          <a:p>
            <a:fld id="{C3AC80D0-2CB3-4CC0-94B4-4ADCD8605165}" type="slidenum">
              <a:rPr lang="en-US" smtClean="0"/>
              <a:pPr/>
              <a:t>17</a:t>
            </a:fld>
            <a:endParaRPr lang="en-US" dirty="0"/>
          </a:p>
        </p:txBody>
      </p:sp>
      <p:pic>
        <p:nvPicPr>
          <p:cNvPr id="10" name="Picture 9"/>
          <p:cNvPicPr>
            <a:picLocks noChangeAspect="1"/>
          </p:cNvPicPr>
          <p:nvPr/>
        </p:nvPicPr>
        <p:blipFill rotWithShape="1">
          <a:blip r:embed="rId4"/>
          <a:srcRect t="16441" r="17347" b="45694"/>
          <a:stretch/>
        </p:blipFill>
        <p:spPr>
          <a:xfrm>
            <a:off x="3124281" y="2833264"/>
            <a:ext cx="6019719" cy="1550487"/>
          </a:xfrm>
          <a:prstGeom prst="rect">
            <a:avLst/>
          </a:prstGeom>
        </p:spPr>
      </p:pic>
      <p:pic>
        <p:nvPicPr>
          <p:cNvPr id="5" name="Picture 4"/>
          <p:cNvPicPr>
            <a:picLocks noChangeAspect="1"/>
          </p:cNvPicPr>
          <p:nvPr/>
        </p:nvPicPr>
        <p:blipFill rotWithShape="1">
          <a:blip r:embed="rId5"/>
          <a:srcRect b="10438"/>
          <a:stretch/>
        </p:blipFill>
        <p:spPr>
          <a:xfrm>
            <a:off x="341882" y="2436427"/>
            <a:ext cx="2920620" cy="2353942"/>
          </a:xfrm>
          <a:prstGeom prst="rect">
            <a:avLst/>
          </a:prstGeom>
        </p:spPr>
      </p:pic>
      <p:cxnSp>
        <p:nvCxnSpPr>
          <p:cNvPr id="11" name="Curved Connector 10"/>
          <p:cNvCxnSpPr>
            <a:endCxn id="10" idx="2"/>
          </p:cNvCxnSpPr>
          <p:nvPr/>
        </p:nvCxnSpPr>
        <p:spPr>
          <a:xfrm rot="5400000" flipH="1" flipV="1">
            <a:off x="5861093" y="4656800"/>
            <a:ext cx="546097" cy="12700"/>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0" idx="0"/>
          </p:cNvCxnSpPr>
          <p:nvPr/>
        </p:nvCxnSpPr>
        <p:spPr>
          <a:xfrm rot="5400000" flipH="1" flipV="1">
            <a:off x="5863984" y="2563105"/>
            <a:ext cx="540317" cy="2"/>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7" idx="1"/>
            <a:endCxn id="8" idx="1"/>
          </p:cNvCxnSpPr>
          <p:nvPr/>
        </p:nvCxnSpPr>
        <p:spPr>
          <a:xfrm rot="10800000" flipV="1">
            <a:off x="1048578" y="1617381"/>
            <a:ext cx="136480" cy="3878849"/>
          </a:xfrm>
          <a:prstGeom prst="curvedConnector3">
            <a:avLst>
              <a:gd name="adj1" fmla="val 817488"/>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862316" y="3138984"/>
            <a:ext cx="805218" cy="5049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11760" y="95528"/>
            <a:ext cx="3103047"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en-US" sz="3600" b="1" dirty="0" smtClean="0">
                <a:solidFill>
                  <a:schemeClr val="bg1"/>
                </a:solidFill>
                <a:latin typeface="BrowalliaUPC" panose="020B0604020202020204" pitchFamily="34" charset="-34"/>
                <a:cs typeface="BrowalliaUPC" panose="020B0604020202020204" pitchFamily="34" charset="-34"/>
              </a:rPr>
              <a:t>Risk Register</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4885900" y="3766778"/>
            <a:ext cx="4012446" cy="1323439"/>
          </a:xfrm>
          <a:prstGeom prst="rect">
            <a:avLst/>
          </a:prstGeom>
          <a:solidFill>
            <a:schemeClr val="accent1">
              <a:lumMod val="40000"/>
              <a:lumOff val="60000"/>
            </a:schemeClr>
          </a:solidFill>
        </p:spPr>
        <p:txBody>
          <a:bodyPr wrap="square" rtlCol="0">
            <a:spAutoFit/>
          </a:bodyPr>
          <a:lstStyle/>
          <a:p>
            <a:pPr marL="342900" indent="-342900">
              <a:buFont typeface="Arial" panose="020B0604020202020204" pitchFamily="34" charset="0"/>
              <a:buChar char="•"/>
            </a:pPr>
            <a:r>
              <a:rPr lang="th-TH" sz="2000" b="1" dirty="0" smtClean="0">
                <a:latin typeface="Agency FB" panose="020B0503020202020204" pitchFamily="34" charset="0"/>
                <a:cs typeface="BrowalliaUPC" panose="020B0604020202020204" pitchFamily="34" charset="-34"/>
              </a:rPr>
              <a:t>มีการปฏิบัติตามมาตรการที่กำหนดไว้เพียงใด มีปัญหาอุปสรรคอะไร</a:t>
            </a:r>
          </a:p>
          <a:p>
            <a:pPr marL="342900" indent="-342900">
              <a:buFont typeface="Arial" panose="020B0604020202020204" pitchFamily="34" charset="0"/>
              <a:buChar char="•"/>
            </a:pPr>
            <a:r>
              <a:rPr lang="th-TH" sz="2000" b="1" dirty="0" smtClean="0">
                <a:latin typeface="Agency FB" panose="020B0503020202020204" pitchFamily="34" charset="0"/>
                <a:cs typeface="BrowalliaUPC" panose="020B0604020202020204" pitchFamily="34" charset="-34"/>
              </a:rPr>
              <a:t>ระดับอุบัติการณ์เปลี่ยนแปลงไปอย่างไร</a:t>
            </a:r>
          </a:p>
          <a:p>
            <a:pPr marL="342900" indent="-342900">
              <a:buFont typeface="Arial" panose="020B0604020202020204" pitchFamily="34" charset="0"/>
              <a:buChar char="•"/>
            </a:pPr>
            <a:r>
              <a:rPr lang="th-TH" sz="2000" b="1" dirty="0" smtClean="0">
                <a:latin typeface="Agency FB" panose="020B0503020202020204" pitchFamily="34" charset="0"/>
                <a:cs typeface="BrowalliaUPC" panose="020B0604020202020204" pitchFamily="34" charset="-34"/>
              </a:rPr>
              <a:t>ควรมีการปรับปรุงมาตรการอะไรบ้าง</a:t>
            </a:r>
            <a:endParaRPr lang="en-US" sz="2000" b="1" dirty="0">
              <a:latin typeface="Agency FB" panose="020B0503020202020204" pitchFamily="34" charset="0"/>
              <a:cs typeface="BrowalliaUPC" panose="020B0604020202020204" pitchFamily="34" charset="-34"/>
            </a:endParaRPr>
          </a:p>
        </p:txBody>
      </p:sp>
      <p:sp>
        <p:nvSpPr>
          <p:cNvPr id="17" name="TextBox 16"/>
          <p:cNvSpPr txBox="1"/>
          <p:nvPr/>
        </p:nvSpPr>
        <p:spPr>
          <a:xfrm>
            <a:off x="2890157" y="6453336"/>
            <a:ext cx="3482043" cy="369332"/>
          </a:xfrm>
          <a:prstGeom prst="rect">
            <a:avLst/>
          </a:prstGeom>
          <a:noFill/>
        </p:spPr>
        <p:txBody>
          <a:bodyPr wrap="none" rtlCol="0">
            <a:spAutoFit/>
          </a:bodyPr>
          <a:lstStyle/>
          <a:p>
            <a:r>
              <a:rPr lang="en-US" sz="1800" dirty="0" smtClean="0">
                <a:latin typeface="BrowalliaUPC" panose="020B0604020202020204" pitchFamily="34" charset="-34"/>
                <a:cs typeface="BrowalliaUPC" panose="020B0604020202020204" pitchFamily="34" charset="-34"/>
              </a:rPr>
              <a:t>Source: </a:t>
            </a:r>
            <a:r>
              <a:rPr lang="th-TH" sz="1800" dirty="0" smtClean="0">
                <a:latin typeface="BrowalliaUPC" panose="020B0604020202020204" pitchFamily="34" charset="-34"/>
                <a:cs typeface="BrowalliaUPC" panose="020B0604020202020204" pitchFamily="34" charset="-34"/>
              </a:rPr>
              <a:t>นพ.อนุวัฒน์ ศุภชุติกุล ผู้ทรงคุณวุฒิ สรพ.</a:t>
            </a:r>
            <a:endParaRPr lang="en-US" sz="18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302828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6840760" cy="707886"/>
          </a:xfrm>
          <a:prstGeom prst="rect">
            <a:avLst/>
          </a:prstGeom>
          <a:solidFill>
            <a:schemeClr val="accent4">
              <a:lumMod val="20000"/>
              <a:lumOff val="80000"/>
            </a:schemeClr>
          </a:solidFill>
          <a:effectLst>
            <a:softEdge rad="31750"/>
          </a:effectLst>
        </p:spPr>
        <p:txBody>
          <a:bodyPr wrap="square">
            <a:spAutoFit/>
          </a:bodyPr>
          <a:lstStyle/>
          <a:p>
            <a:pPr algn="ctr">
              <a:defRPr/>
            </a:pPr>
            <a:r>
              <a:rPr lang="en-US" sz="4000" b="1" dirty="0" smtClean="0">
                <a:latin typeface="Browallia New" pitchFamily="34" charset="-34"/>
                <a:cs typeface="FreesiaUPC" pitchFamily="34" charset="-34"/>
              </a:rPr>
              <a:t>Risk Monitor</a:t>
            </a:r>
            <a:endParaRPr lang="en-US" sz="4000" b="1" dirty="0">
              <a:latin typeface="Browallia New" pitchFamily="34" charset="-34"/>
              <a:cs typeface="FreesiaUPC" pitchFamily="34" charset="-34"/>
            </a:endParaRPr>
          </a:p>
        </p:txBody>
      </p:sp>
      <p:sp>
        <p:nvSpPr>
          <p:cNvPr id="5" name="Rectangle 4"/>
          <p:cNvSpPr/>
          <p:nvPr/>
        </p:nvSpPr>
        <p:spPr>
          <a:xfrm>
            <a:off x="827584" y="1412776"/>
            <a:ext cx="7804567" cy="3539430"/>
          </a:xfrm>
          <a:prstGeom prst="rect">
            <a:avLst/>
          </a:prstGeom>
        </p:spPr>
        <p:txBody>
          <a:bodyPr wrap="square">
            <a:spAutoFit/>
          </a:bodyPr>
          <a:lstStyle/>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ให้กลุ่มนำความเสี่ยงทุกรายการของกลุ่มมาพิจารณา</a:t>
            </a:r>
          </a:p>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มีระบบที่จะรับรู้แนวโน้มของอุบัติการณ์อย่างสม่ำเสมอหรือไม่ อย่างไร ใครเป็นผู้เก็บข้อมูล</a:t>
            </a:r>
          </a:p>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จะรับรู้การปฏิบัติตามมาตรการป้องกันต่างๆ ได้อย่างไร</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มีการปฏิบัติหรือไม่</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มีปัญหาอุปสรรคในการปฏิบัติอย่างไร</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มีข้อเสนอในการปรับปรุงมาตรการป้องกันอย่างไร</a:t>
            </a:r>
          </a:p>
        </p:txBody>
      </p:sp>
    </p:spTree>
    <p:extLst>
      <p:ext uri="{BB962C8B-B14F-4D97-AF65-F5344CB8AC3E}">
        <p14:creationId xmlns:p14="http://schemas.microsoft.com/office/powerpoint/2010/main" val="284025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4D39694-D111-48E9-8195-70879745CDF6}" type="slidenum">
              <a:rPr lang="en-US" smtClean="0"/>
              <a:pPr>
                <a:defRPr/>
              </a:pPr>
              <a:t>19</a:t>
            </a:fld>
            <a:endParaRPr lang="en-US"/>
          </a:p>
        </p:txBody>
      </p:sp>
      <p:sp>
        <p:nvSpPr>
          <p:cNvPr id="5" name="TextBox 4"/>
          <p:cNvSpPr txBox="1"/>
          <p:nvPr/>
        </p:nvSpPr>
        <p:spPr>
          <a:xfrm>
            <a:off x="1068317" y="3710680"/>
            <a:ext cx="1656184" cy="6463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800" dirty="0" smtClean="0"/>
              <a:t>Risk Identification</a:t>
            </a:r>
            <a:endParaRPr lang="en-US" sz="1800" dirty="0"/>
          </a:p>
        </p:txBody>
      </p:sp>
      <p:sp>
        <p:nvSpPr>
          <p:cNvPr id="6" name="TextBox 5"/>
          <p:cNvSpPr txBox="1"/>
          <p:nvPr/>
        </p:nvSpPr>
        <p:spPr>
          <a:xfrm>
            <a:off x="3275856" y="3710681"/>
            <a:ext cx="1296144" cy="6463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800" dirty="0" smtClean="0"/>
              <a:t>Risk Analysis</a:t>
            </a:r>
            <a:endParaRPr lang="en-US" sz="1800" dirty="0"/>
          </a:p>
        </p:txBody>
      </p:sp>
      <p:sp>
        <p:nvSpPr>
          <p:cNvPr id="7" name="TextBox 6"/>
          <p:cNvSpPr txBox="1"/>
          <p:nvPr/>
        </p:nvSpPr>
        <p:spPr>
          <a:xfrm>
            <a:off x="5171558" y="3717032"/>
            <a:ext cx="1296144" cy="6463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800" dirty="0" smtClean="0"/>
              <a:t>Risk Treatment</a:t>
            </a:r>
            <a:endParaRPr lang="en-US" sz="1800" dirty="0"/>
          </a:p>
        </p:txBody>
      </p:sp>
      <p:sp>
        <p:nvSpPr>
          <p:cNvPr id="8" name="TextBox 7"/>
          <p:cNvSpPr txBox="1"/>
          <p:nvPr/>
        </p:nvSpPr>
        <p:spPr>
          <a:xfrm>
            <a:off x="7369968" y="3717032"/>
            <a:ext cx="1594520" cy="6463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800" dirty="0" smtClean="0"/>
              <a:t>Risk Monitor &amp; Review</a:t>
            </a:r>
            <a:endParaRPr lang="en-US" sz="1800" dirty="0"/>
          </a:p>
        </p:txBody>
      </p:sp>
      <p:cxnSp>
        <p:nvCxnSpPr>
          <p:cNvPr id="10" name="Elbow Connector 9"/>
          <p:cNvCxnSpPr>
            <a:stCxn id="8" idx="2"/>
            <a:endCxn id="6" idx="2"/>
          </p:cNvCxnSpPr>
          <p:nvPr/>
        </p:nvCxnSpPr>
        <p:spPr>
          <a:xfrm rot="5400000" flipH="1">
            <a:off x="6042402" y="2238538"/>
            <a:ext cx="6351" cy="4243300"/>
          </a:xfrm>
          <a:prstGeom prst="bentConnector3">
            <a:avLst>
              <a:gd name="adj1" fmla="val -1090574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8" idx="2"/>
            <a:endCxn id="7" idx="2"/>
          </p:cNvCxnSpPr>
          <p:nvPr/>
        </p:nvCxnSpPr>
        <p:spPr>
          <a:xfrm rot="5400000">
            <a:off x="6993429" y="3189564"/>
            <a:ext cx="12700" cy="2347598"/>
          </a:xfrm>
          <a:prstGeom prst="bentConnector3">
            <a:avLst>
              <a:gd name="adj1" fmla="val 556118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6" idx="1"/>
          </p:cNvCxnSpPr>
          <p:nvPr/>
        </p:nvCxnSpPr>
        <p:spPr>
          <a:xfrm>
            <a:off x="2724501" y="4033846"/>
            <a:ext cx="55135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a:endCxn id="7" idx="1"/>
          </p:cNvCxnSpPr>
          <p:nvPr/>
        </p:nvCxnSpPr>
        <p:spPr>
          <a:xfrm>
            <a:off x="4572000" y="4033847"/>
            <a:ext cx="599558" cy="63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3"/>
            <a:endCxn id="8" idx="1"/>
          </p:cNvCxnSpPr>
          <p:nvPr/>
        </p:nvCxnSpPr>
        <p:spPr>
          <a:xfrm>
            <a:off x="6467702" y="4040198"/>
            <a:ext cx="9022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99592" y="1628800"/>
            <a:ext cx="2109873" cy="1938992"/>
          </a:xfrm>
          <a:prstGeom prst="rect">
            <a:avLst/>
          </a:prstGeom>
          <a:solidFill>
            <a:schemeClr val="accent6">
              <a:lumMod val="20000"/>
              <a:lumOff val="80000"/>
            </a:schemeClr>
          </a:solidFill>
        </p:spPr>
        <p:txBody>
          <a:bodyPr wrap="none" rtlCol="0">
            <a:spAutoFit/>
          </a:bodyPr>
          <a:lstStyle/>
          <a:p>
            <a:r>
              <a:rPr lang="en-US" sz="2000" dirty="0" smtClean="0">
                <a:solidFill>
                  <a:srgbClr val="0033CC"/>
                </a:solidFill>
              </a:rPr>
              <a:t>PSG: SIMPLE</a:t>
            </a:r>
          </a:p>
          <a:p>
            <a:r>
              <a:rPr lang="en-US" sz="2000" dirty="0" smtClean="0">
                <a:solidFill>
                  <a:srgbClr val="0033CC"/>
                </a:solidFill>
              </a:rPr>
              <a:t>Past incidents</a:t>
            </a:r>
          </a:p>
          <a:p>
            <a:r>
              <a:rPr lang="en-US" sz="2000" dirty="0" smtClean="0">
                <a:solidFill>
                  <a:srgbClr val="0033CC"/>
                </a:solidFill>
              </a:rPr>
              <a:t>Med Rec review</a:t>
            </a:r>
          </a:p>
          <a:p>
            <a:r>
              <a:rPr lang="en-US" sz="2000" dirty="0" smtClean="0">
                <a:solidFill>
                  <a:srgbClr val="0033CC"/>
                </a:solidFill>
              </a:rPr>
              <a:t>FMEA</a:t>
            </a:r>
          </a:p>
          <a:p>
            <a:r>
              <a:rPr lang="en-US" sz="2000" dirty="0" smtClean="0">
                <a:solidFill>
                  <a:srgbClr val="0033CC"/>
                </a:solidFill>
              </a:rPr>
              <a:t>Process analysis</a:t>
            </a:r>
          </a:p>
          <a:p>
            <a:r>
              <a:rPr lang="en-US" sz="2000" dirty="0" smtClean="0">
                <a:solidFill>
                  <a:srgbClr val="0033CC"/>
                </a:solidFill>
              </a:rPr>
              <a:t>Clinical risk</a:t>
            </a:r>
            <a:endParaRPr lang="en-US" sz="2000" dirty="0">
              <a:solidFill>
                <a:srgbClr val="0033CC"/>
              </a:solidFill>
            </a:endParaRPr>
          </a:p>
        </p:txBody>
      </p:sp>
      <p:sp>
        <p:nvSpPr>
          <p:cNvPr id="27" name="TextBox 26"/>
          <p:cNvSpPr txBox="1"/>
          <p:nvPr/>
        </p:nvSpPr>
        <p:spPr>
          <a:xfrm>
            <a:off x="3104108" y="3168264"/>
            <a:ext cx="1454244" cy="400110"/>
          </a:xfrm>
          <a:prstGeom prst="rect">
            <a:avLst/>
          </a:prstGeom>
          <a:noFill/>
        </p:spPr>
        <p:txBody>
          <a:bodyPr wrap="none" rtlCol="0">
            <a:spAutoFit/>
          </a:bodyPr>
          <a:lstStyle/>
          <a:p>
            <a:r>
              <a:rPr lang="en-US" sz="2000" dirty="0" smtClean="0">
                <a:solidFill>
                  <a:srgbClr val="0033CC"/>
                </a:solidFill>
              </a:rPr>
              <a:t>Risk profile</a:t>
            </a:r>
          </a:p>
        </p:txBody>
      </p:sp>
      <p:sp>
        <p:nvSpPr>
          <p:cNvPr id="28" name="TextBox 27"/>
          <p:cNvSpPr txBox="1"/>
          <p:nvPr/>
        </p:nvSpPr>
        <p:spPr>
          <a:xfrm>
            <a:off x="4572000" y="1593080"/>
            <a:ext cx="2616390" cy="1938992"/>
          </a:xfrm>
          <a:prstGeom prst="rect">
            <a:avLst/>
          </a:prstGeom>
          <a:solidFill>
            <a:schemeClr val="accent6">
              <a:lumMod val="20000"/>
              <a:lumOff val="80000"/>
            </a:schemeClr>
          </a:solidFill>
        </p:spPr>
        <p:txBody>
          <a:bodyPr wrap="square" rtlCol="0">
            <a:spAutoFit/>
          </a:bodyPr>
          <a:lstStyle/>
          <a:p>
            <a:pPr marL="176213" indent="-176213"/>
            <a:r>
              <a:rPr lang="en-US" sz="2000" dirty="0" smtClean="0">
                <a:solidFill>
                  <a:srgbClr val="0033CC"/>
                </a:solidFill>
              </a:rPr>
              <a:t>Bow-tie Analysis</a:t>
            </a:r>
          </a:p>
          <a:p>
            <a:pPr marL="176213" indent="-176213"/>
            <a:r>
              <a:rPr lang="en-US" sz="2000" dirty="0" smtClean="0">
                <a:solidFill>
                  <a:srgbClr val="0033CC"/>
                </a:solidFill>
              </a:rPr>
              <a:t>Gap analysis</a:t>
            </a:r>
          </a:p>
          <a:p>
            <a:pPr marL="176213" indent="-176213"/>
            <a:r>
              <a:rPr lang="en-US" sz="2000" dirty="0" smtClean="0">
                <a:solidFill>
                  <a:srgbClr val="0033CC"/>
                </a:solidFill>
              </a:rPr>
              <a:t>HFE</a:t>
            </a:r>
          </a:p>
          <a:p>
            <a:pPr marL="176213" indent="-176213"/>
            <a:r>
              <a:rPr lang="en-US" sz="2000" dirty="0" smtClean="0">
                <a:solidFill>
                  <a:srgbClr val="0033CC"/>
                </a:solidFill>
              </a:rPr>
              <a:t>Human-centered design</a:t>
            </a:r>
          </a:p>
          <a:p>
            <a:pPr marL="176213" indent="-176213"/>
            <a:r>
              <a:rPr lang="en-US" sz="2000" dirty="0" smtClean="0">
                <a:solidFill>
                  <a:srgbClr val="0033CC"/>
                </a:solidFill>
              </a:rPr>
              <a:t>Customer experience</a:t>
            </a:r>
          </a:p>
        </p:txBody>
      </p:sp>
      <p:sp>
        <p:nvSpPr>
          <p:cNvPr id="29" name="TextBox 28"/>
          <p:cNvSpPr txBox="1"/>
          <p:nvPr/>
        </p:nvSpPr>
        <p:spPr>
          <a:xfrm>
            <a:off x="7169769" y="2189648"/>
            <a:ext cx="2010743" cy="1323439"/>
          </a:xfrm>
          <a:prstGeom prst="rect">
            <a:avLst/>
          </a:prstGeom>
          <a:noFill/>
        </p:spPr>
        <p:txBody>
          <a:bodyPr wrap="none" rtlCol="0">
            <a:spAutoFit/>
          </a:bodyPr>
          <a:lstStyle/>
          <a:p>
            <a:r>
              <a:rPr lang="en-US" sz="2000" dirty="0" smtClean="0">
                <a:solidFill>
                  <a:srgbClr val="0033CC"/>
                </a:solidFill>
              </a:rPr>
              <a:t>Incident report</a:t>
            </a:r>
          </a:p>
          <a:p>
            <a:r>
              <a:rPr lang="en-US" sz="2000" dirty="0" smtClean="0">
                <a:solidFill>
                  <a:srgbClr val="0033CC"/>
                </a:solidFill>
              </a:rPr>
              <a:t>Trace</a:t>
            </a:r>
          </a:p>
          <a:p>
            <a:r>
              <a:rPr lang="en-US" sz="2000" dirty="0" smtClean="0">
                <a:solidFill>
                  <a:srgbClr val="0033CC"/>
                </a:solidFill>
              </a:rPr>
              <a:t>KPI monitoring</a:t>
            </a:r>
          </a:p>
          <a:p>
            <a:r>
              <a:rPr lang="en-US" sz="2000" dirty="0" smtClean="0">
                <a:solidFill>
                  <a:srgbClr val="0033CC"/>
                </a:solidFill>
              </a:rPr>
              <a:t>RCA &amp; redesign</a:t>
            </a:r>
          </a:p>
        </p:txBody>
      </p:sp>
      <p:sp>
        <p:nvSpPr>
          <p:cNvPr id="30" name="Rectangle 2"/>
          <p:cNvSpPr>
            <a:spLocks noChangeArrowheads="1"/>
          </p:cNvSpPr>
          <p:nvPr/>
        </p:nvSpPr>
        <p:spPr bwMode="auto">
          <a:xfrm>
            <a:off x="755576" y="279400"/>
            <a:ext cx="6044431" cy="1077218"/>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r>
              <a:rPr lang="en-US" altLang="th-TH" sz="3200" b="1" dirty="0" smtClean="0">
                <a:solidFill>
                  <a:schemeClr val="bg1"/>
                </a:solidFill>
                <a:latin typeface="BrowalliaUPC" panose="020B0604020202020204" pitchFamily="34" charset="-34"/>
                <a:cs typeface="BrowalliaUPC" panose="020B0604020202020204" pitchFamily="34" charset="-34"/>
              </a:rPr>
              <a:t>Proactive Risk Management </a:t>
            </a:r>
            <a:r>
              <a:rPr lang="th-TH" altLang="th-TH" sz="3200" b="1" dirty="0" smtClean="0">
                <a:solidFill>
                  <a:schemeClr val="bg1"/>
                </a:solidFill>
                <a:latin typeface="BrowalliaUPC" panose="020B0604020202020204" pitchFamily="34" charset="-34"/>
                <a:cs typeface="BrowalliaUPC" panose="020B0604020202020204" pitchFamily="34" charset="-34"/>
              </a:rPr>
              <a:t>โดยใช้ </a:t>
            </a:r>
            <a:r>
              <a:rPr lang="en-US" altLang="th-TH" sz="3200" b="1" dirty="0" smtClean="0">
                <a:solidFill>
                  <a:schemeClr val="bg1"/>
                </a:solidFill>
                <a:latin typeface="BrowalliaUPC" panose="020B0604020202020204" pitchFamily="34" charset="-34"/>
                <a:cs typeface="BrowalliaUPC" panose="020B0604020202020204" pitchFamily="34" charset="-34"/>
              </a:rPr>
              <a:t>Risk Register </a:t>
            </a:r>
            <a:r>
              <a:rPr lang="th-TH" altLang="th-TH" sz="3200" b="1" dirty="0" smtClean="0">
                <a:solidFill>
                  <a:schemeClr val="bg1"/>
                </a:solidFill>
                <a:latin typeface="BrowalliaUPC" panose="020B0604020202020204" pitchFamily="34" charset="-34"/>
                <a:cs typeface="BrowalliaUPC" panose="020B0604020202020204" pitchFamily="34" charset="-34"/>
              </a:rPr>
              <a:t>ร่วมกับเครื่องมือคุณภาพต่างๆ</a:t>
            </a:r>
            <a:endParaRPr lang="en-US" altLang="th-TH" sz="4000" b="1" dirty="0">
              <a:solidFill>
                <a:schemeClr val="bg1"/>
              </a:solidFill>
              <a:latin typeface="BrowalliaUPC" panose="020B0604020202020204" pitchFamily="34" charset="-34"/>
              <a:cs typeface="BrowalliaUPC" panose="020B0604020202020204" pitchFamily="34" charset="-34"/>
            </a:endParaRPr>
          </a:p>
        </p:txBody>
      </p:sp>
      <p:pic>
        <p:nvPicPr>
          <p:cNvPr id="31" name="Picture 30"/>
          <p:cNvPicPr>
            <a:picLocks noChangeAspect="1"/>
          </p:cNvPicPr>
          <p:nvPr/>
        </p:nvPicPr>
        <p:blipFill rotWithShape="1">
          <a:blip r:embed="rId2"/>
          <a:srcRect t="14136" r="5767" b="48122"/>
          <a:stretch/>
        </p:blipFill>
        <p:spPr>
          <a:xfrm>
            <a:off x="1003156" y="5154148"/>
            <a:ext cx="3442689" cy="775259"/>
          </a:xfrm>
          <a:prstGeom prst="rect">
            <a:avLst/>
          </a:prstGeom>
        </p:spPr>
      </p:pic>
      <p:pic>
        <p:nvPicPr>
          <p:cNvPr id="32" name="Picture 31"/>
          <p:cNvPicPr>
            <a:picLocks noChangeAspect="1"/>
          </p:cNvPicPr>
          <p:nvPr/>
        </p:nvPicPr>
        <p:blipFill rotWithShape="1">
          <a:blip r:embed="rId3"/>
          <a:srcRect t="15390" b="51689"/>
          <a:stretch/>
        </p:blipFill>
        <p:spPr>
          <a:xfrm>
            <a:off x="4067879" y="6048893"/>
            <a:ext cx="3652690" cy="676065"/>
          </a:xfrm>
          <a:prstGeom prst="rect">
            <a:avLst/>
          </a:prstGeom>
        </p:spPr>
      </p:pic>
      <p:pic>
        <p:nvPicPr>
          <p:cNvPr id="33" name="Picture 32"/>
          <p:cNvPicPr>
            <a:picLocks noChangeAspect="1"/>
          </p:cNvPicPr>
          <p:nvPr/>
        </p:nvPicPr>
        <p:blipFill rotWithShape="1">
          <a:blip r:embed="rId4"/>
          <a:srcRect t="16441" r="17347" b="45694"/>
          <a:stretch/>
        </p:blipFill>
        <p:spPr>
          <a:xfrm>
            <a:off x="6012160" y="5131188"/>
            <a:ext cx="3079170" cy="793096"/>
          </a:xfrm>
          <a:prstGeom prst="rect">
            <a:avLst/>
          </a:prstGeom>
        </p:spPr>
      </p:pic>
      <p:sp>
        <p:nvSpPr>
          <p:cNvPr id="34" name="TextBox 33"/>
          <p:cNvSpPr txBox="1"/>
          <p:nvPr/>
        </p:nvSpPr>
        <p:spPr>
          <a:xfrm>
            <a:off x="4541" y="3667832"/>
            <a:ext cx="1039067" cy="707886"/>
          </a:xfrm>
          <a:prstGeom prst="rect">
            <a:avLst/>
          </a:prstGeom>
          <a:noFill/>
        </p:spPr>
        <p:txBody>
          <a:bodyPr wrap="none" rtlCol="0">
            <a:spAutoFit/>
          </a:bodyPr>
          <a:lstStyle/>
          <a:p>
            <a:pPr algn="ctr"/>
            <a:r>
              <a:rPr lang="en-US" sz="2000" dirty="0" smtClean="0">
                <a:solidFill>
                  <a:srgbClr val="0033CC"/>
                </a:solidFill>
              </a:rPr>
              <a:t>Risk</a:t>
            </a:r>
            <a:r>
              <a:rPr lang="th-TH" sz="2000" dirty="0" smtClean="0">
                <a:solidFill>
                  <a:srgbClr val="0033CC"/>
                </a:solidFill>
              </a:rPr>
              <a:t> </a:t>
            </a:r>
            <a:endParaRPr lang="en-US" sz="2000" dirty="0" smtClean="0">
              <a:solidFill>
                <a:srgbClr val="0033CC"/>
              </a:solidFill>
            </a:endParaRPr>
          </a:p>
          <a:p>
            <a:pPr algn="ctr"/>
            <a:r>
              <a:rPr lang="en-US" sz="2000" dirty="0" smtClean="0">
                <a:solidFill>
                  <a:srgbClr val="0033CC"/>
                </a:solidFill>
              </a:rPr>
              <a:t>register</a:t>
            </a:r>
          </a:p>
        </p:txBody>
      </p:sp>
      <p:sp>
        <p:nvSpPr>
          <p:cNvPr id="24" name="TextBox 23"/>
          <p:cNvSpPr txBox="1"/>
          <p:nvPr/>
        </p:nvSpPr>
        <p:spPr>
          <a:xfrm>
            <a:off x="107504" y="6381328"/>
            <a:ext cx="3837910" cy="369332"/>
          </a:xfrm>
          <a:prstGeom prst="rect">
            <a:avLst/>
          </a:prstGeom>
          <a:noFill/>
        </p:spPr>
        <p:txBody>
          <a:bodyPr wrap="none" rtlCol="0">
            <a:spAutoFit/>
          </a:bodyPr>
          <a:lstStyle/>
          <a:p>
            <a:r>
              <a:rPr lang="en-US" sz="1800" b="1" dirty="0" err="1">
                <a:latin typeface="TH SarabunPSK" panose="020B0500040200020003" pitchFamily="34" charset="-34"/>
                <a:cs typeface="TH SarabunPSK" panose="020B0500040200020003" pitchFamily="34" charset="-34"/>
              </a:rPr>
              <a:t>Copyleft</a:t>
            </a:r>
            <a:r>
              <a:rPr lang="en-US" sz="1800" b="1" dirty="0">
                <a:latin typeface="TH SarabunPSK" panose="020B0500040200020003" pitchFamily="34" charset="-34"/>
                <a:cs typeface="TH SarabunPSK" panose="020B0500040200020003" pitchFamily="34" charset="-34"/>
              </a:rPr>
              <a:t>      </a:t>
            </a:r>
            <a:r>
              <a:rPr lang="th-TH" sz="1800" b="1" dirty="0">
                <a:latin typeface="TH SarabunPSK" panose="020B0500040200020003" pitchFamily="34" charset="-34"/>
                <a:cs typeface="TH SarabunPSK" panose="020B0500040200020003" pitchFamily="34" charset="-34"/>
              </a:rPr>
              <a:t>นพ.อนุวัฒน์ ศุภชุติกุล </a:t>
            </a:r>
            <a:r>
              <a:rPr lang="en-US" sz="1800" b="1" dirty="0">
                <a:latin typeface="TH SarabunPSK" panose="020B0500040200020003" pitchFamily="34" charset="-34"/>
                <a:cs typeface="TH SarabunPSK" panose="020B0500040200020003" pitchFamily="34" charset="-34"/>
              </a:rPr>
              <a:t>13 </a:t>
            </a:r>
            <a:r>
              <a:rPr lang="th-TH" sz="1800" b="1" dirty="0">
                <a:latin typeface="TH SarabunPSK" panose="020B0500040200020003" pitchFamily="34" charset="-34"/>
                <a:cs typeface="TH SarabunPSK" panose="020B0500040200020003" pitchFamily="34" charset="-34"/>
              </a:rPr>
              <a:t>กุมภาพันธ์ </a:t>
            </a:r>
            <a:r>
              <a:rPr lang="en-US" sz="1800" b="1" dirty="0">
                <a:latin typeface="TH SarabunPSK" panose="020B0500040200020003" pitchFamily="34" charset="-34"/>
                <a:cs typeface="TH SarabunPSK" panose="020B0500040200020003" pitchFamily="34" charset="-34"/>
              </a:rPr>
              <a:t>2561</a:t>
            </a: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944" y="6480632"/>
            <a:ext cx="167898" cy="167898"/>
          </a:xfrm>
          <a:prstGeom prst="rect">
            <a:avLst/>
          </a:prstGeom>
        </p:spPr>
      </p:pic>
    </p:spTree>
    <p:extLst>
      <p:ext uri="{BB962C8B-B14F-4D97-AF65-F5344CB8AC3E}">
        <p14:creationId xmlns:p14="http://schemas.microsoft.com/office/powerpoint/2010/main" val="348167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69618" y="2528113"/>
            <a:ext cx="6147262" cy="208233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 name="Rectangle 1"/>
          <p:cNvSpPr/>
          <p:nvPr/>
        </p:nvSpPr>
        <p:spPr>
          <a:xfrm>
            <a:off x="2281840" y="3036528"/>
            <a:ext cx="3079865" cy="118738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 name="TextBox 4"/>
          <p:cNvSpPr txBox="1"/>
          <p:nvPr/>
        </p:nvSpPr>
        <p:spPr>
          <a:xfrm>
            <a:off x="2492873" y="3490636"/>
            <a:ext cx="1242138" cy="5078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350" dirty="0"/>
              <a:t>Risk Identification</a:t>
            </a:r>
          </a:p>
        </p:txBody>
      </p:sp>
      <p:sp>
        <p:nvSpPr>
          <p:cNvPr id="6" name="TextBox 5"/>
          <p:cNvSpPr txBox="1"/>
          <p:nvPr/>
        </p:nvSpPr>
        <p:spPr>
          <a:xfrm>
            <a:off x="4166604" y="3490636"/>
            <a:ext cx="972108" cy="5078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350" dirty="0"/>
              <a:t>Risk Analysis</a:t>
            </a:r>
          </a:p>
        </p:txBody>
      </p:sp>
      <p:sp>
        <p:nvSpPr>
          <p:cNvPr id="7" name="TextBox 6"/>
          <p:cNvSpPr txBox="1"/>
          <p:nvPr/>
        </p:nvSpPr>
        <p:spPr>
          <a:xfrm>
            <a:off x="5570304" y="3495400"/>
            <a:ext cx="972108" cy="5078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350" dirty="0"/>
              <a:t>Risk Treatment</a:t>
            </a:r>
          </a:p>
        </p:txBody>
      </p:sp>
      <p:sp>
        <p:nvSpPr>
          <p:cNvPr id="8" name="TextBox 7"/>
          <p:cNvSpPr txBox="1"/>
          <p:nvPr/>
        </p:nvSpPr>
        <p:spPr>
          <a:xfrm>
            <a:off x="6974005" y="3495400"/>
            <a:ext cx="1195890" cy="5078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350" dirty="0"/>
              <a:t>Risk Monitor &amp; Review</a:t>
            </a:r>
          </a:p>
        </p:txBody>
      </p:sp>
      <p:cxnSp>
        <p:nvCxnSpPr>
          <p:cNvPr id="10" name="Elbow Connector 9"/>
          <p:cNvCxnSpPr>
            <a:stCxn id="8" idx="2"/>
            <a:endCxn id="6" idx="2"/>
          </p:cNvCxnSpPr>
          <p:nvPr/>
        </p:nvCxnSpPr>
        <p:spPr>
          <a:xfrm rot="5400000" flipH="1">
            <a:off x="6109924" y="2518122"/>
            <a:ext cx="4763" cy="2919292"/>
          </a:xfrm>
          <a:prstGeom prst="bentConnector3">
            <a:avLst>
              <a:gd name="adj1" fmla="val -1033385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8" idx="2"/>
            <a:endCxn id="7" idx="2"/>
          </p:cNvCxnSpPr>
          <p:nvPr/>
        </p:nvCxnSpPr>
        <p:spPr>
          <a:xfrm rot="5400000">
            <a:off x="6814154" y="3222353"/>
            <a:ext cx="9525" cy="1515592"/>
          </a:xfrm>
          <a:prstGeom prst="bentConnector3">
            <a:avLst>
              <a:gd name="adj1" fmla="val 528386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6" idx="1"/>
          </p:cNvCxnSpPr>
          <p:nvPr/>
        </p:nvCxnSpPr>
        <p:spPr>
          <a:xfrm>
            <a:off x="3735012" y="3733011"/>
            <a:ext cx="43159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a:endCxn id="7" idx="1"/>
          </p:cNvCxnSpPr>
          <p:nvPr/>
        </p:nvCxnSpPr>
        <p:spPr>
          <a:xfrm>
            <a:off x="5138712" y="3733012"/>
            <a:ext cx="431592" cy="47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3"/>
            <a:endCxn id="8" idx="1"/>
          </p:cNvCxnSpPr>
          <p:nvPr/>
        </p:nvCxnSpPr>
        <p:spPr>
          <a:xfrm>
            <a:off x="6542413" y="3737774"/>
            <a:ext cx="4315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AutoShape 2" descr="ผลการค้นหารูปภาพสำหรับ copyleft"/>
          <p:cNvSpPr>
            <a:spLocks noChangeAspect="1" noChangeArrowheads="1"/>
          </p:cNvSpPr>
          <p:nvPr/>
        </p:nvSpPr>
        <p:spPr bwMode="auto">
          <a:xfrm>
            <a:off x="1808317" y="-25797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100"/>
          </a:p>
        </p:txBody>
      </p:sp>
      <p:sp>
        <p:nvSpPr>
          <p:cNvPr id="24" name="Title 1"/>
          <p:cNvSpPr>
            <a:spLocks noGrp="1"/>
          </p:cNvSpPr>
          <p:nvPr>
            <p:ph type="title"/>
          </p:nvPr>
        </p:nvSpPr>
        <p:spPr>
          <a:xfrm>
            <a:off x="874849" y="410036"/>
            <a:ext cx="6084914" cy="453856"/>
          </a:xfrm>
          <a:noFill/>
        </p:spPr>
        <p:txBody>
          <a:bodyPr>
            <a:noAutofit/>
          </a:bodyPr>
          <a:lstStyle/>
          <a:p>
            <a:pPr algn="ctr"/>
            <a:r>
              <a:rPr lang="th-TH" sz="4800" b="1" dirty="0">
                <a:effectLst>
                  <a:outerShdw blurRad="38100" dist="38100" dir="2700000" algn="tl">
                    <a:srgbClr val="000000">
                      <a:alpha val="43137"/>
                    </a:srgbClr>
                  </a:outerShdw>
                </a:effectLst>
              </a:rPr>
              <a:t>กระบวนการบริหารความเสี่ยง</a:t>
            </a:r>
            <a:endParaRPr lang="en-US" sz="4800" b="1" dirty="0">
              <a:effectLst>
                <a:outerShdw blurRad="38100" dist="38100" dir="2700000" algn="tl">
                  <a:srgbClr val="000000">
                    <a:alpha val="43137"/>
                  </a:srgbClr>
                </a:outerShdw>
              </a:effectLst>
            </a:endParaRPr>
          </a:p>
        </p:txBody>
      </p:sp>
      <p:sp>
        <p:nvSpPr>
          <p:cNvPr id="11" name="TextBox 10"/>
          <p:cNvSpPr txBox="1"/>
          <p:nvPr/>
        </p:nvSpPr>
        <p:spPr>
          <a:xfrm>
            <a:off x="3192081" y="3064275"/>
            <a:ext cx="1665841" cy="415498"/>
          </a:xfrm>
          <a:prstGeom prst="rect">
            <a:avLst/>
          </a:prstGeom>
          <a:noFill/>
        </p:spPr>
        <p:txBody>
          <a:bodyPr wrap="none" rtlCol="0">
            <a:spAutoFit/>
          </a:bodyPr>
          <a:lstStyle/>
          <a:p>
            <a:r>
              <a:rPr lang="en-US" sz="2100" b="1" dirty="0"/>
              <a:t>Risk Profile</a:t>
            </a:r>
          </a:p>
        </p:txBody>
      </p:sp>
      <p:sp>
        <p:nvSpPr>
          <p:cNvPr id="35" name="TextBox 34"/>
          <p:cNvSpPr txBox="1"/>
          <p:nvPr/>
        </p:nvSpPr>
        <p:spPr>
          <a:xfrm>
            <a:off x="6056358" y="2715057"/>
            <a:ext cx="1903085" cy="415498"/>
          </a:xfrm>
          <a:prstGeom prst="rect">
            <a:avLst/>
          </a:prstGeom>
          <a:noFill/>
        </p:spPr>
        <p:txBody>
          <a:bodyPr wrap="none" rtlCol="0">
            <a:spAutoFit/>
          </a:bodyPr>
          <a:lstStyle/>
          <a:p>
            <a:r>
              <a:rPr lang="en-US" sz="2100" b="1" dirty="0"/>
              <a:t>Risk Register</a:t>
            </a:r>
          </a:p>
        </p:txBody>
      </p:sp>
      <p:sp>
        <p:nvSpPr>
          <p:cNvPr id="14" name="Rectangle 13"/>
          <p:cNvSpPr/>
          <p:nvPr/>
        </p:nvSpPr>
        <p:spPr>
          <a:xfrm>
            <a:off x="1726674" y="4672787"/>
            <a:ext cx="4717533" cy="964880"/>
          </a:xfrm>
          <a:prstGeom prst="rect">
            <a:avLst/>
          </a:prstGeom>
        </p:spPr>
        <p:txBody>
          <a:bodyPr wrap="square">
            <a:spAutoFit/>
          </a:bodyPr>
          <a:lstStyle/>
          <a:p>
            <a:pPr algn="ctr">
              <a:lnSpc>
                <a:spcPct val="90000"/>
              </a:lnSpc>
            </a:pPr>
            <a:r>
              <a:rPr lang="en-US" sz="2100" b="1" dirty="0">
                <a:solidFill>
                  <a:srgbClr val="0033CC"/>
                </a:solidFill>
                <a:latin typeface="Browallia New" panose="020B0604020202020204" pitchFamily="34" charset="-34"/>
                <a:cs typeface="Browallia New" panose="020B0604020202020204" pitchFamily="34" charset="-34"/>
              </a:rPr>
              <a:t>Risk Profile </a:t>
            </a:r>
            <a:r>
              <a:rPr lang="th-TH" sz="2100" b="1" dirty="0">
                <a:solidFill>
                  <a:srgbClr val="0033CC"/>
                </a:solidFill>
                <a:latin typeface="Browallia New" panose="020B0604020202020204" pitchFamily="34" charset="-34"/>
                <a:cs typeface="Browallia New" panose="020B0604020202020204" pitchFamily="34" charset="-34"/>
              </a:rPr>
              <a:t>เป็นเอกสารอธิบายชุดของความเสี่ยง วิเคราะห์สิ่งคุกคามที่องค์กรเผชิญ</a:t>
            </a:r>
            <a:r>
              <a:rPr lang="en-US" sz="2100" b="1" dirty="0">
                <a:solidFill>
                  <a:srgbClr val="0033CC"/>
                </a:solidFill>
                <a:latin typeface="Browallia New" panose="020B0604020202020204" pitchFamily="34" charset="-34"/>
                <a:cs typeface="Browallia New" panose="020B0604020202020204" pitchFamily="34" charset="-34"/>
              </a:rPr>
              <a:t> </a:t>
            </a:r>
          </a:p>
          <a:p>
            <a:pPr algn="ctr">
              <a:lnSpc>
                <a:spcPct val="90000"/>
              </a:lnSpc>
            </a:pPr>
            <a:r>
              <a:rPr lang="th-TH" sz="2100" b="1" dirty="0">
                <a:solidFill>
                  <a:srgbClr val="0033CC"/>
                </a:solidFill>
                <a:latin typeface="Browallia New" panose="020B0604020202020204" pitchFamily="34" charset="-34"/>
                <a:cs typeface="Browallia New" panose="020B0604020202020204" pitchFamily="34" charset="-34"/>
              </a:rPr>
              <a:t>อาจนำเสนอในรูป </a:t>
            </a:r>
            <a:r>
              <a:rPr lang="en-US" sz="2100" b="1" dirty="0">
                <a:solidFill>
                  <a:srgbClr val="0033CC"/>
                </a:solidFill>
                <a:latin typeface="Browallia New" panose="020B0604020202020204" pitchFamily="34" charset="-34"/>
                <a:cs typeface="Browallia New" panose="020B0604020202020204" pitchFamily="34" charset="-34"/>
              </a:rPr>
              <a:t>risk matrix </a:t>
            </a:r>
            <a:r>
              <a:rPr lang="th-TH" sz="2100" b="1" dirty="0">
                <a:solidFill>
                  <a:srgbClr val="0033CC"/>
                </a:solidFill>
                <a:latin typeface="Browallia New" panose="020B0604020202020204" pitchFamily="34" charset="-34"/>
                <a:cs typeface="Browallia New" panose="020B0604020202020204" pitchFamily="34" charset="-34"/>
              </a:rPr>
              <a:t>หรือ </a:t>
            </a:r>
            <a:r>
              <a:rPr lang="en-US" sz="2100" b="1" dirty="0">
                <a:solidFill>
                  <a:srgbClr val="0033CC"/>
                </a:solidFill>
                <a:latin typeface="Browallia New" panose="020B0604020202020204" pitchFamily="34" charset="-34"/>
                <a:cs typeface="Browallia New" panose="020B0604020202020204" pitchFamily="34" charset="-34"/>
              </a:rPr>
              <a:t>risk rating table</a:t>
            </a:r>
          </a:p>
        </p:txBody>
      </p:sp>
      <p:sp>
        <p:nvSpPr>
          <p:cNvPr id="16" name="Rectangle 15"/>
          <p:cNvSpPr/>
          <p:nvPr/>
        </p:nvSpPr>
        <p:spPr>
          <a:xfrm>
            <a:off x="3705721" y="1465171"/>
            <a:ext cx="5421836" cy="964880"/>
          </a:xfrm>
          <a:prstGeom prst="rect">
            <a:avLst/>
          </a:prstGeom>
        </p:spPr>
        <p:txBody>
          <a:bodyPr wrap="square">
            <a:spAutoFit/>
          </a:bodyPr>
          <a:lstStyle/>
          <a:p>
            <a:pPr algn="ctr">
              <a:lnSpc>
                <a:spcPct val="90000"/>
              </a:lnSpc>
            </a:pPr>
            <a:r>
              <a:rPr lang="en-US" sz="2100" b="1" dirty="0">
                <a:solidFill>
                  <a:srgbClr val="0033CC"/>
                </a:solidFill>
                <a:latin typeface="Browallia New" panose="020B0604020202020204" pitchFamily="34" charset="-34"/>
                <a:cs typeface="Browallia New" panose="020B0604020202020204" pitchFamily="34" charset="-34"/>
              </a:rPr>
              <a:t>Risk Register </a:t>
            </a:r>
            <a:r>
              <a:rPr lang="th-TH" sz="2100" b="1" dirty="0">
                <a:solidFill>
                  <a:srgbClr val="0033CC"/>
                </a:solidFill>
                <a:latin typeface="Browallia New" panose="020B0604020202020204" pitchFamily="34" charset="-34"/>
                <a:cs typeface="Browallia New" panose="020B0604020202020204" pitchFamily="34" charset="-34"/>
              </a:rPr>
              <a:t>เป็นเอกสารหลักเพื่อเป็นเครื่องมือในการบริหารความเสี่ยงทุกขั้นตอน ทำให้เป็นกระบวนการที่มีชีวิต เป็นพลวัต </a:t>
            </a:r>
          </a:p>
          <a:p>
            <a:pPr algn="ctr">
              <a:lnSpc>
                <a:spcPct val="90000"/>
              </a:lnSpc>
            </a:pPr>
            <a:r>
              <a:rPr lang="th-TH" sz="2100" b="1" dirty="0">
                <a:solidFill>
                  <a:srgbClr val="0033CC"/>
                </a:solidFill>
                <a:latin typeface="Browallia New" panose="020B0604020202020204" pitchFamily="34" charset="-34"/>
                <a:cs typeface="Browallia New" panose="020B0604020202020204" pitchFamily="34" charset="-34"/>
              </a:rPr>
              <a:t>มีการปรับปรุงวิธีการทำงานอย่างต่อเนื่อง</a:t>
            </a:r>
          </a:p>
        </p:txBody>
      </p:sp>
      <p:pic>
        <p:nvPicPr>
          <p:cNvPr id="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11" y="2974821"/>
            <a:ext cx="1596044" cy="103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027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88640"/>
            <a:ext cx="5760640"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3600" b="1" dirty="0" smtClean="0">
                <a:solidFill>
                  <a:schemeClr val="bg1"/>
                </a:solidFill>
                <a:latin typeface="BrowalliaUPC" panose="020B0604020202020204" pitchFamily="34" charset="-34"/>
                <a:cs typeface="BrowalliaUPC" panose="020B0604020202020204" pitchFamily="34" charset="-34"/>
              </a:rPr>
              <a:t>การระบุความเสี่ยง </a:t>
            </a:r>
            <a:r>
              <a:rPr lang="en-US" sz="3600" b="1" dirty="0" smtClean="0">
                <a:solidFill>
                  <a:schemeClr val="bg1"/>
                </a:solidFill>
                <a:latin typeface="BrowalliaUPC" panose="020B0604020202020204" pitchFamily="34" charset="-34"/>
                <a:cs typeface="BrowalliaUPC" panose="020B0604020202020204" pitchFamily="34" charset="-34"/>
              </a:rPr>
              <a:t>(Risk Identification)</a:t>
            </a:r>
            <a:endParaRPr lang="en-US" sz="3600" b="1" dirty="0">
              <a:solidFill>
                <a:schemeClr val="bg1"/>
              </a:solidFill>
              <a:latin typeface="BrowalliaUPC" panose="020B0604020202020204" pitchFamily="34" charset="-34"/>
              <a:cs typeface="BrowalliaUPC" panose="020B0604020202020204" pitchFamily="34" charset="-34"/>
            </a:endParaRPr>
          </a:p>
        </p:txBody>
      </p:sp>
      <p:pic>
        <p:nvPicPr>
          <p:cNvPr id="7" name="Picture 6"/>
          <p:cNvPicPr>
            <a:picLocks noChangeAspect="1"/>
          </p:cNvPicPr>
          <p:nvPr/>
        </p:nvPicPr>
        <p:blipFill rotWithShape="1">
          <a:blip r:embed="rId2"/>
          <a:srcRect t="17333" r="13042" b="41334"/>
          <a:stretch/>
        </p:blipFill>
        <p:spPr>
          <a:xfrm>
            <a:off x="395536" y="1052736"/>
            <a:ext cx="8352928" cy="2232248"/>
          </a:xfrm>
          <a:prstGeom prst="rect">
            <a:avLst/>
          </a:prstGeom>
        </p:spPr>
      </p:pic>
    </p:spTree>
    <p:extLst>
      <p:ext uri="{BB962C8B-B14F-4D97-AF65-F5344CB8AC3E}">
        <p14:creationId xmlns:p14="http://schemas.microsoft.com/office/powerpoint/2010/main" val="3170690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501008"/>
            <a:ext cx="8460432" cy="3046988"/>
          </a:xfrm>
          <a:prstGeom prst="rect">
            <a:avLst/>
          </a:prstGeom>
          <a:noFill/>
        </p:spPr>
        <p:txBody>
          <a:bodyPr wrap="square" rtlCol="0">
            <a:spAutoFit/>
          </a:bodyPr>
          <a:lstStyle/>
          <a:p>
            <a:pPr marL="2344738" indent="-2344738"/>
            <a:r>
              <a:rPr lang="th-TH" sz="3200" b="1" dirty="0" smtClean="0">
                <a:latin typeface="BrowalliaUPC" panose="020B0604020202020204" pitchFamily="34" charset="-34"/>
                <a:cs typeface="BrowalliaUPC" panose="020B0604020202020204" pitchFamily="34" charset="-34"/>
              </a:rPr>
              <a:t>แนวทางปฏิบัติ</a:t>
            </a:r>
            <a:r>
              <a:rPr lang="en-US" sz="3200" b="1" dirty="0" smtClean="0">
                <a:latin typeface="BrowalliaUPC" panose="020B0604020202020204" pitchFamily="34" charset="-34"/>
                <a:cs typeface="BrowalliaUPC" panose="020B0604020202020204" pitchFamily="34" charset="-34"/>
              </a:rPr>
              <a:t>:</a:t>
            </a:r>
            <a:r>
              <a:rPr lang="en-US" sz="3200" b="1" dirty="0" smtClean="0">
                <a:solidFill>
                  <a:srgbClr val="0033CC"/>
                </a:solidFill>
                <a:latin typeface="BrowalliaUPC" panose="020B0604020202020204" pitchFamily="34" charset="-34"/>
                <a:cs typeface="BrowalliaUPC" panose="020B0604020202020204" pitchFamily="34" charset="-34"/>
              </a:rPr>
              <a:t> 	</a:t>
            </a:r>
          </a:p>
          <a:p>
            <a:pPr marL="236538"/>
            <a:r>
              <a:rPr lang="th-TH" sz="3200" b="1" dirty="0" smtClean="0">
                <a:solidFill>
                  <a:srgbClr val="0033CC"/>
                </a:solidFill>
                <a:latin typeface="BrowalliaUPC" panose="020B0604020202020204" pitchFamily="34" charset="-34"/>
                <a:cs typeface="BrowalliaUPC" panose="020B0604020202020204" pitchFamily="34" charset="-34"/>
              </a:rPr>
              <a:t>วิเคราะห์โอกาสที่ความเสี่ยงจะกลายเป็นอุบัติการณ์ </a:t>
            </a:r>
            <a:r>
              <a:rPr lang="en-US" sz="3200" b="1" dirty="0" smtClean="0">
                <a:solidFill>
                  <a:srgbClr val="0033CC"/>
                </a:solidFill>
                <a:latin typeface="BrowalliaUPC" panose="020B0604020202020204" pitchFamily="34" charset="-34"/>
                <a:cs typeface="BrowalliaUPC" panose="020B0604020202020204" pitchFamily="34" charset="-34"/>
              </a:rPr>
              <a:t>(Likelihood)</a:t>
            </a:r>
            <a:endParaRPr lang="th-TH" sz="3200" b="1" dirty="0" smtClean="0">
              <a:solidFill>
                <a:srgbClr val="0033CC"/>
              </a:solidFill>
              <a:latin typeface="BrowalliaUPC" panose="020B0604020202020204" pitchFamily="34" charset="-34"/>
              <a:cs typeface="BrowalliaUPC" panose="020B0604020202020204" pitchFamily="34" charset="-34"/>
            </a:endParaRPr>
          </a:p>
          <a:p>
            <a:pPr marL="236538"/>
            <a:r>
              <a:rPr lang="th-TH" sz="3200" b="1" dirty="0" smtClean="0">
                <a:solidFill>
                  <a:srgbClr val="0033CC"/>
                </a:solidFill>
                <a:latin typeface="BrowalliaUPC" panose="020B0604020202020204" pitchFamily="34" charset="-34"/>
                <a:cs typeface="BrowalliaUPC" panose="020B0604020202020204" pitchFamily="34" charset="-34"/>
              </a:rPr>
              <a:t>วิเคราะห์ผลกระทบหรือความรุนแรงของอุบัติการณ์หากเกิดขึ้น</a:t>
            </a:r>
          </a:p>
          <a:p>
            <a:pPr marL="236538"/>
            <a:r>
              <a:rPr lang="th-TH" sz="3200" b="1" dirty="0" smtClean="0">
                <a:solidFill>
                  <a:srgbClr val="FF0000"/>
                </a:solidFill>
                <a:latin typeface="BrowalliaUPC" panose="020B0604020202020204" pitchFamily="34" charset="-34"/>
                <a:cs typeface="BrowalliaUPC" panose="020B0604020202020204" pitchFamily="34" charset="-34"/>
              </a:rPr>
              <a:t>ประมาณการ</a:t>
            </a:r>
            <a:r>
              <a:rPr lang="th-TH" sz="3200" b="1" dirty="0" smtClean="0">
                <a:solidFill>
                  <a:srgbClr val="0033CC"/>
                </a:solidFill>
                <a:latin typeface="BrowalliaUPC" panose="020B0604020202020204" pitchFamily="34" charset="-34"/>
                <a:cs typeface="BrowalliaUPC" panose="020B0604020202020204" pitchFamily="34" charset="-34"/>
              </a:rPr>
              <a:t>โดยให้คะแนน </a:t>
            </a:r>
            <a:r>
              <a:rPr lang="en-US" sz="3200" b="1" dirty="0" smtClean="0">
                <a:solidFill>
                  <a:srgbClr val="0033CC"/>
                </a:solidFill>
                <a:latin typeface="BrowalliaUPC" panose="020B0604020202020204" pitchFamily="34" charset="-34"/>
                <a:cs typeface="BrowalliaUPC" panose="020B0604020202020204" pitchFamily="34" charset="-34"/>
              </a:rPr>
              <a:t>1-5 </a:t>
            </a:r>
            <a:r>
              <a:rPr lang="th-TH" sz="3200" b="1" dirty="0" smtClean="0">
                <a:solidFill>
                  <a:srgbClr val="0033CC"/>
                </a:solidFill>
                <a:latin typeface="BrowalliaUPC" panose="020B0604020202020204" pitchFamily="34" charset="-34"/>
                <a:cs typeface="BrowalliaUPC" panose="020B0604020202020204" pitchFamily="34" charset="-34"/>
              </a:rPr>
              <a:t>(</a:t>
            </a:r>
            <a:r>
              <a:rPr lang="en-US" sz="3200" b="1" dirty="0" smtClean="0">
                <a:solidFill>
                  <a:srgbClr val="0033CC"/>
                </a:solidFill>
                <a:latin typeface="BrowalliaUPC" panose="020B0604020202020204" pitchFamily="34" charset="-34"/>
                <a:cs typeface="BrowalliaUPC" panose="020B0604020202020204" pitchFamily="34" charset="-34"/>
              </a:rPr>
              <a:t>1=</a:t>
            </a:r>
            <a:r>
              <a:rPr lang="th-TH" sz="3200" b="1" dirty="0" smtClean="0">
                <a:solidFill>
                  <a:srgbClr val="0033CC"/>
                </a:solidFill>
                <a:latin typeface="BrowalliaUPC" panose="020B0604020202020204" pitchFamily="34" charset="-34"/>
                <a:cs typeface="BrowalliaUPC" panose="020B0604020202020204" pitchFamily="34" charset="-34"/>
              </a:rPr>
              <a:t>ต่ำสุด</a:t>
            </a:r>
            <a:r>
              <a:rPr lang="en-US" sz="3200" b="1" dirty="0" smtClean="0">
                <a:solidFill>
                  <a:srgbClr val="0033CC"/>
                </a:solidFill>
                <a:latin typeface="BrowalliaUPC" panose="020B0604020202020204" pitchFamily="34" charset="-34"/>
                <a:cs typeface="BrowalliaUPC" panose="020B0604020202020204" pitchFamily="34" charset="-34"/>
              </a:rPr>
              <a:t>,</a:t>
            </a:r>
            <a:r>
              <a:rPr lang="th-TH" sz="3200" b="1" dirty="0" smtClean="0">
                <a:solidFill>
                  <a:srgbClr val="0033CC"/>
                </a:solidFill>
                <a:latin typeface="BrowalliaUPC" panose="020B0604020202020204" pitchFamily="34" charset="-34"/>
                <a:cs typeface="BrowalliaUPC" panose="020B0604020202020204" pitchFamily="34" charset="-34"/>
              </a:rPr>
              <a:t> </a:t>
            </a:r>
            <a:r>
              <a:rPr lang="en-US" sz="3200" b="1" dirty="0" smtClean="0">
                <a:solidFill>
                  <a:srgbClr val="0033CC"/>
                </a:solidFill>
                <a:latin typeface="BrowalliaUPC" panose="020B0604020202020204" pitchFamily="34" charset="-34"/>
                <a:cs typeface="BrowalliaUPC" panose="020B0604020202020204" pitchFamily="34" charset="-34"/>
              </a:rPr>
              <a:t>3=</a:t>
            </a:r>
            <a:r>
              <a:rPr lang="th-TH" sz="3200" b="1" dirty="0" smtClean="0">
                <a:solidFill>
                  <a:srgbClr val="0033CC"/>
                </a:solidFill>
                <a:latin typeface="BrowalliaUPC" panose="020B0604020202020204" pitchFamily="34" charset="-34"/>
                <a:cs typeface="BrowalliaUPC" panose="020B0604020202020204" pitchFamily="34" charset="-34"/>
              </a:rPr>
              <a:t>ปานกลาง</a:t>
            </a:r>
            <a:r>
              <a:rPr lang="en-US" sz="3200" b="1" dirty="0" smtClean="0">
                <a:solidFill>
                  <a:srgbClr val="0033CC"/>
                </a:solidFill>
                <a:latin typeface="BrowalliaUPC" panose="020B0604020202020204" pitchFamily="34" charset="-34"/>
                <a:cs typeface="BrowalliaUPC" panose="020B0604020202020204" pitchFamily="34" charset="-34"/>
              </a:rPr>
              <a:t>,</a:t>
            </a:r>
            <a:r>
              <a:rPr lang="th-TH" sz="3200" b="1" dirty="0" smtClean="0">
                <a:solidFill>
                  <a:srgbClr val="0033CC"/>
                </a:solidFill>
                <a:latin typeface="BrowalliaUPC" panose="020B0604020202020204" pitchFamily="34" charset="-34"/>
                <a:cs typeface="BrowalliaUPC" panose="020B0604020202020204" pitchFamily="34" charset="-34"/>
              </a:rPr>
              <a:t> </a:t>
            </a:r>
            <a:r>
              <a:rPr lang="en-US" sz="3200" b="1" dirty="0" smtClean="0">
                <a:solidFill>
                  <a:srgbClr val="0033CC"/>
                </a:solidFill>
                <a:latin typeface="BrowalliaUPC" panose="020B0604020202020204" pitchFamily="34" charset="-34"/>
                <a:cs typeface="BrowalliaUPC" panose="020B0604020202020204" pitchFamily="34" charset="-34"/>
              </a:rPr>
              <a:t>5=</a:t>
            </a:r>
            <a:r>
              <a:rPr lang="th-TH" sz="3200" b="1" dirty="0" smtClean="0">
                <a:solidFill>
                  <a:srgbClr val="0033CC"/>
                </a:solidFill>
                <a:latin typeface="BrowalliaUPC" panose="020B0604020202020204" pitchFamily="34" charset="-34"/>
                <a:cs typeface="BrowalliaUPC" panose="020B0604020202020204" pitchFamily="34" charset="-34"/>
              </a:rPr>
              <a:t>สูงสุด)</a:t>
            </a:r>
            <a:endParaRPr lang="en-US" sz="3200" b="1" dirty="0" smtClean="0">
              <a:solidFill>
                <a:srgbClr val="0033CC"/>
              </a:solidFill>
              <a:latin typeface="BrowalliaUPC" panose="020B0604020202020204" pitchFamily="34" charset="-34"/>
              <a:cs typeface="BrowalliaUPC" panose="020B0604020202020204" pitchFamily="34" charset="-34"/>
            </a:endParaRPr>
          </a:p>
          <a:p>
            <a:pPr marL="236538"/>
            <a:r>
              <a:rPr lang="th-TH" sz="3200" b="1" dirty="0" smtClean="0">
                <a:solidFill>
                  <a:srgbClr val="FF0000"/>
                </a:solidFill>
                <a:latin typeface="BrowalliaUPC" panose="020B0604020202020204" pitchFamily="34" charset="-34"/>
                <a:cs typeface="BrowalliaUPC" panose="020B0604020202020204" pitchFamily="34" charset="-34"/>
              </a:rPr>
              <a:t>บวก</a:t>
            </a:r>
            <a:r>
              <a:rPr lang="th-TH" sz="3200" b="1" dirty="0" smtClean="0">
                <a:solidFill>
                  <a:srgbClr val="0033CC"/>
                </a:solidFill>
                <a:latin typeface="BrowalliaUPC" panose="020B0604020202020204" pitchFamily="34" charset="-34"/>
                <a:cs typeface="BrowalliaUPC" panose="020B0604020202020204" pitchFamily="34" charset="-34"/>
              </a:rPr>
              <a:t>คะแนนทั้งสองเข้าด้วยกันเป็น </a:t>
            </a:r>
            <a:r>
              <a:rPr lang="en-US" sz="3200" b="1" dirty="0" smtClean="0">
                <a:solidFill>
                  <a:srgbClr val="0033CC"/>
                </a:solidFill>
                <a:latin typeface="BrowalliaUPC" panose="020B0604020202020204" pitchFamily="34" charset="-34"/>
                <a:cs typeface="BrowalliaUPC" panose="020B0604020202020204" pitchFamily="34" charset="-34"/>
              </a:rPr>
              <a:t>Risk Level</a:t>
            </a:r>
          </a:p>
          <a:p>
            <a:pPr marL="236538"/>
            <a:r>
              <a:rPr lang="th-TH" sz="3200" b="1" dirty="0" smtClean="0">
                <a:solidFill>
                  <a:srgbClr val="0033CC"/>
                </a:solidFill>
                <a:latin typeface="BrowalliaUPC" panose="020B0604020202020204" pitchFamily="34" charset="-34"/>
                <a:cs typeface="BrowalliaUPC" panose="020B0604020202020204" pitchFamily="34" charset="-34"/>
              </a:rPr>
              <a:t>พิจารณาลำดับความสำคัญของ </a:t>
            </a:r>
            <a:r>
              <a:rPr lang="en-US" sz="3200" b="1" dirty="0" smtClean="0">
                <a:solidFill>
                  <a:srgbClr val="0033CC"/>
                </a:solidFill>
                <a:latin typeface="BrowalliaUPC" panose="020B0604020202020204" pitchFamily="34" charset="-34"/>
                <a:cs typeface="BrowalliaUPC" panose="020B0604020202020204" pitchFamily="34" charset="-34"/>
              </a:rPr>
              <a:t>Risk </a:t>
            </a:r>
            <a:r>
              <a:rPr lang="th-TH" sz="3200" b="1" dirty="0" smtClean="0">
                <a:solidFill>
                  <a:srgbClr val="0033CC"/>
                </a:solidFill>
                <a:latin typeface="BrowalliaUPC" panose="020B0604020202020204" pitchFamily="34" charset="-34"/>
                <a:cs typeface="BrowalliaUPC" panose="020B0604020202020204" pitchFamily="34" charset="-34"/>
              </a:rPr>
              <a:t>ทั้งหมด</a:t>
            </a:r>
          </a:p>
        </p:txBody>
      </p:sp>
      <p:pic>
        <p:nvPicPr>
          <p:cNvPr id="5" name="Picture 4"/>
          <p:cNvPicPr>
            <a:picLocks noChangeAspect="1"/>
          </p:cNvPicPr>
          <p:nvPr/>
        </p:nvPicPr>
        <p:blipFill rotWithShape="1">
          <a:blip r:embed="rId2"/>
          <a:srcRect l="34051" t="15493" r="5767" b="45070"/>
          <a:stretch/>
        </p:blipFill>
        <p:spPr>
          <a:xfrm>
            <a:off x="1376528" y="1124744"/>
            <a:ext cx="6435832" cy="2371096"/>
          </a:xfrm>
          <a:prstGeom prst="rect">
            <a:avLst/>
          </a:prstGeom>
        </p:spPr>
      </p:pic>
      <p:sp>
        <p:nvSpPr>
          <p:cNvPr id="6" name="TextBox 5"/>
          <p:cNvSpPr txBox="1"/>
          <p:nvPr/>
        </p:nvSpPr>
        <p:spPr>
          <a:xfrm>
            <a:off x="827584" y="188640"/>
            <a:ext cx="5760640"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3600" b="1" dirty="0" smtClean="0">
                <a:solidFill>
                  <a:schemeClr val="bg1"/>
                </a:solidFill>
                <a:latin typeface="BrowalliaUPC" panose="020B0604020202020204" pitchFamily="34" charset="-34"/>
                <a:cs typeface="BrowalliaUPC" panose="020B0604020202020204" pitchFamily="34" charset="-34"/>
              </a:rPr>
              <a:t>การวิเครา</a:t>
            </a:r>
            <a:r>
              <a:rPr lang="th-TH" sz="3600" b="1" dirty="0">
                <a:solidFill>
                  <a:schemeClr val="bg1"/>
                </a:solidFill>
                <a:latin typeface="BrowalliaUPC" panose="020B0604020202020204" pitchFamily="34" charset="-34"/>
                <a:cs typeface="BrowalliaUPC" panose="020B0604020202020204" pitchFamily="34" charset="-34"/>
              </a:rPr>
              <a:t>ะ</a:t>
            </a:r>
            <a:r>
              <a:rPr lang="th-TH" sz="3600" b="1" dirty="0" smtClean="0">
                <a:solidFill>
                  <a:schemeClr val="bg1"/>
                </a:solidFill>
                <a:latin typeface="BrowalliaUPC" panose="020B0604020202020204" pitchFamily="34" charset="-34"/>
                <a:cs typeface="BrowalliaUPC" panose="020B0604020202020204" pitchFamily="34" charset="-34"/>
              </a:rPr>
              <a:t>ห์ความเสี่ยง </a:t>
            </a:r>
            <a:r>
              <a:rPr lang="en-US" sz="3600" b="1" dirty="0" smtClean="0">
                <a:solidFill>
                  <a:schemeClr val="bg1"/>
                </a:solidFill>
                <a:latin typeface="BrowalliaUPC" panose="020B0604020202020204" pitchFamily="34" charset="-34"/>
                <a:cs typeface="BrowalliaUPC" panose="020B0604020202020204" pitchFamily="34" charset="-34"/>
              </a:rPr>
              <a:t>(Risk Analysis)</a:t>
            </a:r>
            <a:endParaRPr lang="en-US" sz="3600" b="1"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61509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66" y="1228134"/>
            <a:ext cx="8791109" cy="174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90944" y="3253990"/>
            <a:ext cx="8953056" cy="312733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owallia New" panose="020B0604020202020204" pitchFamily="34" charset="-34"/>
                <a:ea typeface="+mn-ea"/>
                <a:cs typeface="Browallia New" panose="020B0604020202020204"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owallia New" panose="020B0604020202020204" pitchFamily="34" charset="-34"/>
                <a:ea typeface="+mn-ea"/>
                <a:cs typeface="Browallia New" panose="020B0604020202020204"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owallia New" panose="020B0604020202020204" pitchFamily="34" charset="-34"/>
                <a:ea typeface="+mn-ea"/>
                <a:cs typeface="Browallia New" panose="020B0604020202020204"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owallia New" panose="020B0604020202020204" pitchFamily="34" charset="-34"/>
                <a:ea typeface="+mn-ea"/>
                <a:cs typeface="Browallia New" panose="020B0604020202020204"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owallia New" panose="020B0604020202020204" pitchFamily="34" charset="-34"/>
                <a:ea typeface="+mn-ea"/>
                <a:cs typeface="Browallia New" panose="020B0604020202020204"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0033CC"/>
                </a:solidFill>
                <a:latin typeface="TH SarabunPSK" panose="020B0500040200020003" pitchFamily="34" charset="-34"/>
                <a:cs typeface="TH SarabunPSK" panose="020B0500040200020003" pitchFamily="34" charset="-34"/>
              </a:rPr>
              <a:t>Risk Treatment Plan</a:t>
            </a:r>
          </a:p>
          <a:p>
            <a:pPr lvl="1"/>
            <a:r>
              <a:rPr lang="en-US" sz="2800" b="1" dirty="0">
                <a:solidFill>
                  <a:srgbClr val="FF0000"/>
                </a:solidFill>
                <a:latin typeface="TH SarabunPSK" panose="020B0500040200020003" pitchFamily="34" charset="-34"/>
                <a:cs typeface="TH SarabunPSK" panose="020B0500040200020003" pitchFamily="34" charset="-34"/>
              </a:rPr>
              <a:t>Risk prevention: </a:t>
            </a:r>
            <a:r>
              <a:rPr lang="th-TH" sz="2800" b="1" dirty="0">
                <a:latin typeface="TH SarabunPSK" panose="020B0500040200020003" pitchFamily="34" charset="-34"/>
                <a:cs typeface="TH SarabunPSK" panose="020B0500040200020003" pitchFamily="34" charset="-34"/>
              </a:rPr>
              <a:t>กำหนดมาตรการป้องกันที่รัดกุม</a:t>
            </a:r>
          </a:p>
          <a:p>
            <a:pPr lvl="1"/>
            <a:r>
              <a:rPr lang="en-US" sz="2800" b="1" dirty="0">
                <a:solidFill>
                  <a:srgbClr val="FF0000"/>
                </a:solidFill>
                <a:latin typeface="TH SarabunPSK" panose="020B0500040200020003" pitchFamily="34" charset="-34"/>
                <a:cs typeface="TH SarabunPSK" panose="020B0500040200020003" pitchFamily="34" charset="-34"/>
              </a:rPr>
              <a:t>Risk monitoring</a:t>
            </a:r>
            <a:r>
              <a:rPr lang="en-US" sz="2800" b="1" dirty="0">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ติดตามตัวชี้วัดหรือข้อมูลเพื่อตรวจจับโอกาสเกิดอุบัติการณ์ หรือรับทราบสถิติการเกิดอุบัติการณ์</a:t>
            </a:r>
          </a:p>
          <a:p>
            <a:pPr lvl="1"/>
            <a:r>
              <a:rPr lang="en-US" sz="2800" b="1" dirty="0">
                <a:solidFill>
                  <a:srgbClr val="FF0000"/>
                </a:solidFill>
                <a:latin typeface="TH SarabunPSK" panose="020B0500040200020003" pitchFamily="34" charset="-34"/>
                <a:cs typeface="TH SarabunPSK" panose="020B0500040200020003" pitchFamily="34" charset="-34"/>
              </a:rPr>
              <a:t>Risk mitigation:  </a:t>
            </a:r>
            <a:r>
              <a:rPr lang="th-TH" sz="2800" b="1" dirty="0">
                <a:latin typeface="TH SarabunPSK" panose="020B0500040200020003" pitchFamily="34" charset="-34"/>
                <a:cs typeface="TH SarabunPSK" panose="020B0500040200020003" pitchFamily="34" charset="-34"/>
              </a:rPr>
              <a:t>การทุเลาความเสียหายเมื่อเกิดอุบัติการณ์</a:t>
            </a:r>
          </a:p>
          <a:p>
            <a:r>
              <a:rPr lang="en-US" sz="3200" b="1" dirty="0">
                <a:solidFill>
                  <a:srgbClr val="0033CC"/>
                </a:solidFill>
                <a:latin typeface="TH SarabunPSK" panose="020B0500040200020003" pitchFamily="34" charset="-34"/>
                <a:cs typeface="TH SarabunPSK" panose="020B0500040200020003" pitchFamily="34" charset="-34"/>
              </a:rPr>
              <a:t>Quality Improvement Plan:  </a:t>
            </a:r>
            <a:r>
              <a:rPr lang="th-TH" b="1" dirty="0">
                <a:latin typeface="TH SarabunPSK" panose="020B0500040200020003" pitchFamily="34" charset="-34"/>
                <a:cs typeface="TH SarabunPSK" panose="020B0500040200020003" pitchFamily="34" charset="-34"/>
              </a:rPr>
              <a:t>หาคำตอบที่ชัดเจนยิ่งขึ้นในการป้องกันอุบัติการณ์</a:t>
            </a:r>
            <a:endParaRPr lang="en-US" b="1" dirty="0">
              <a:latin typeface="TH SarabunPSK" panose="020B0500040200020003" pitchFamily="34" charset="-34"/>
              <a:cs typeface="TH SarabunPSK" panose="020B0500040200020003" pitchFamily="34" charset="-34"/>
            </a:endParaRPr>
          </a:p>
        </p:txBody>
      </p:sp>
      <p:sp>
        <p:nvSpPr>
          <p:cNvPr id="4" name="TextBox 3"/>
          <p:cNvSpPr txBox="1"/>
          <p:nvPr/>
        </p:nvSpPr>
        <p:spPr>
          <a:xfrm>
            <a:off x="1074672" y="1570440"/>
            <a:ext cx="1588897" cy="300082"/>
          </a:xfrm>
          <a:prstGeom prst="rect">
            <a:avLst/>
          </a:prstGeom>
          <a:solidFill>
            <a:srgbClr val="FFFF00"/>
          </a:solidFill>
        </p:spPr>
        <p:txBody>
          <a:bodyPr wrap="none" rtlCol="0">
            <a:spAutoFit/>
          </a:bodyPr>
          <a:lstStyle/>
          <a:p>
            <a:r>
              <a:rPr lang="en-US" sz="1350" dirty="0" smtClean="0">
                <a:latin typeface="Arial" panose="020B0604020202020204" pitchFamily="34" charset="0"/>
                <a:cs typeface="Arial" panose="020B0604020202020204" pitchFamily="34" charset="0"/>
              </a:rPr>
              <a:t>  Risk Prevention  </a:t>
            </a:r>
            <a:endParaRPr lang="en-US" sz="1350" dirty="0">
              <a:latin typeface="Arial" panose="020B0604020202020204" pitchFamily="34" charset="0"/>
              <a:cs typeface="Arial" panose="020B0604020202020204" pitchFamily="34" charset="0"/>
            </a:endParaRPr>
          </a:p>
        </p:txBody>
      </p:sp>
      <p:sp>
        <p:nvSpPr>
          <p:cNvPr id="9" name="TextBox 8"/>
          <p:cNvSpPr txBox="1"/>
          <p:nvPr/>
        </p:nvSpPr>
        <p:spPr>
          <a:xfrm>
            <a:off x="3241437" y="1575189"/>
            <a:ext cx="1377300" cy="300082"/>
          </a:xfrm>
          <a:prstGeom prst="rect">
            <a:avLst/>
          </a:prstGeom>
          <a:solidFill>
            <a:srgbClr val="FFFF00"/>
          </a:solidFill>
        </p:spPr>
        <p:txBody>
          <a:bodyPr wrap="none" rtlCol="0">
            <a:spAutoFit/>
          </a:bodyPr>
          <a:lstStyle/>
          <a:p>
            <a:r>
              <a:rPr lang="en-US" sz="1350" dirty="0">
                <a:latin typeface="Arial" panose="020B0604020202020204" pitchFamily="34" charset="0"/>
                <a:cs typeface="Arial" panose="020B0604020202020204" pitchFamily="34" charset="0"/>
              </a:rPr>
              <a:t>Risk Monitoring</a:t>
            </a:r>
          </a:p>
        </p:txBody>
      </p:sp>
      <p:sp>
        <p:nvSpPr>
          <p:cNvPr id="10" name="TextBox 9"/>
          <p:cNvSpPr txBox="1"/>
          <p:nvPr/>
        </p:nvSpPr>
        <p:spPr>
          <a:xfrm>
            <a:off x="5220072" y="1588668"/>
            <a:ext cx="1309974" cy="300082"/>
          </a:xfrm>
          <a:prstGeom prst="rect">
            <a:avLst/>
          </a:prstGeom>
          <a:solidFill>
            <a:srgbClr val="FFFF00"/>
          </a:solidFill>
        </p:spPr>
        <p:txBody>
          <a:bodyPr wrap="none" rtlCol="0">
            <a:spAutoFit/>
          </a:bodyPr>
          <a:lstStyle/>
          <a:p>
            <a:r>
              <a:rPr lang="en-US" sz="1350" dirty="0">
                <a:latin typeface="Arial" panose="020B0604020202020204" pitchFamily="34" charset="0"/>
                <a:cs typeface="Arial" panose="020B0604020202020204" pitchFamily="34" charset="0"/>
              </a:rPr>
              <a:t>Risk Mitigation</a:t>
            </a:r>
          </a:p>
        </p:txBody>
      </p:sp>
      <p:sp>
        <p:nvSpPr>
          <p:cNvPr id="11" name="TextBox 10"/>
          <p:cNvSpPr txBox="1"/>
          <p:nvPr/>
        </p:nvSpPr>
        <p:spPr>
          <a:xfrm>
            <a:off x="7628758" y="1588668"/>
            <a:ext cx="761747" cy="300082"/>
          </a:xfrm>
          <a:prstGeom prst="rect">
            <a:avLst/>
          </a:prstGeom>
          <a:solidFill>
            <a:srgbClr val="FFFF00"/>
          </a:solidFill>
        </p:spPr>
        <p:txBody>
          <a:bodyPr wrap="none" rtlCol="0">
            <a:spAutoFit/>
          </a:bodyPr>
          <a:lstStyle/>
          <a:p>
            <a:r>
              <a:rPr lang="en-US" sz="1350" dirty="0">
                <a:latin typeface="Arial" panose="020B0604020202020204" pitchFamily="34" charset="0"/>
                <a:cs typeface="Arial" panose="020B0604020202020204" pitchFamily="34" charset="0"/>
              </a:rPr>
              <a:t>QI Plan</a:t>
            </a:r>
          </a:p>
        </p:txBody>
      </p:sp>
      <p:sp>
        <p:nvSpPr>
          <p:cNvPr id="12" name="TextBox 11"/>
          <p:cNvSpPr txBox="1"/>
          <p:nvPr/>
        </p:nvSpPr>
        <p:spPr>
          <a:xfrm>
            <a:off x="107504" y="188640"/>
            <a:ext cx="7056784"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3600" b="1" dirty="0" smtClean="0">
                <a:solidFill>
                  <a:schemeClr val="bg1"/>
                </a:solidFill>
                <a:latin typeface="BrowalliaUPC" panose="020B0604020202020204" pitchFamily="34" charset="-34"/>
                <a:cs typeface="BrowalliaUPC" panose="020B0604020202020204" pitchFamily="34" charset="-34"/>
              </a:rPr>
              <a:t>การรับมือ/ปฏิบัติต่อความเสี่ยง </a:t>
            </a:r>
            <a:r>
              <a:rPr lang="en-US" sz="3600" b="1" dirty="0" smtClean="0">
                <a:solidFill>
                  <a:schemeClr val="bg1"/>
                </a:solidFill>
                <a:latin typeface="BrowalliaUPC" panose="020B0604020202020204" pitchFamily="34" charset="-34"/>
                <a:cs typeface="BrowalliaUPC" panose="020B0604020202020204" pitchFamily="34" charset="-34"/>
              </a:rPr>
              <a:t>(Risk Treatment)</a:t>
            </a:r>
            <a:endParaRPr lang="en-US" sz="3600" b="1"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35296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989" y="3073153"/>
            <a:ext cx="1242138" cy="5078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350" dirty="0"/>
              <a:t>Risk Identification</a:t>
            </a:r>
          </a:p>
        </p:txBody>
      </p:sp>
      <p:sp>
        <p:nvSpPr>
          <p:cNvPr id="6" name="TextBox 5"/>
          <p:cNvSpPr txBox="1"/>
          <p:nvPr/>
        </p:nvSpPr>
        <p:spPr>
          <a:xfrm>
            <a:off x="1619672" y="3073153"/>
            <a:ext cx="972108" cy="5078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350" dirty="0"/>
              <a:t>Risk Analysis</a:t>
            </a:r>
          </a:p>
        </p:txBody>
      </p:sp>
      <p:sp>
        <p:nvSpPr>
          <p:cNvPr id="7" name="TextBox 6"/>
          <p:cNvSpPr txBox="1"/>
          <p:nvPr/>
        </p:nvSpPr>
        <p:spPr>
          <a:xfrm>
            <a:off x="2843808" y="3077917"/>
            <a:ext cx="972108" cy="507831"/>
          </a:xfrm>
          <a:prstGeom prst="rect">
            <a:avLst/>
          </a:prstGeom>
          <a:solidFill>
            <a:schemeClr val="accent1">
              <a:lumMod val="20000"/>
              <a:lumOff val="80000"/>
            </a:schemeClr>
          </a:solidFill>
          <a:ln>
            <a:solidFill>
              <a:srgbClr val="FF0000"/>
            </a:solidFill>
          </a:ln>
        </p:spPr>
        <p:txBody>
          <a:bodyPr wrap="square" rtlCol="0">
            <a:spAutoFit/>
          </a:bodyPr>
          <a:lstStyle/>
          <a:p>
            <a:pPr algn="ctr"/>
            <a:r>
              <a:rPr lang="en-US" sz="1350" dirty="0"/>
              <a:t>Risk Treatment</a:t>
            </a:r>
          </a:p>
        </p:txBody>
      </p:sp>
      <p:sp>
        <p:nvSpPr>
          <p:cNvPr id="8" name="TextBox 7"/>
          <p:cNvSpPr txBox="1"/>
          <p:nvPr/>
        </p:nvSpPr>
        <p:spPr>
          <a:xfrm>
            <a:off x="4024182" y="3077917"/>
            <a:ext cx="1195890" cy="507831"/>
          </a:xfrm>
          <a:prstGeom prst="rect">
            <a:avLst/>
          </a:prstGeom>
          <a:solidFill>
            <a:srgbClr val="FFFF00"/>
          </a:solidFill>
          <a:ln w="57150">
            <a:solidFill>
              <a:srgbClr val="FF0000"/>
            </a:solidFill>
          </a:ln>
        </p:spPr>
        <p:txBody>
          <a:bodyPr wrap="square" rtlCol="0">
            <a:spAutoFit/>
          </a:bodyPr>
          <a:lstStyle/>
          <a:p>
            <a:pPr algn="ctr"/>
            <a:r>
              <a:rPr lang="en-US" sz="1350" dirty="0"/>
              <a:t>Risk Monitor &amp; Review</a:t>
            </a:r>
          </a:p>
        </p:txBody>
      </p:sp>
      <p:cxnSp>
        <p:nvCxnSpPr>
          <p:cNvPr id="10" name="Elbow Connector 9"/>
          <p:cNvCxnSpPr>
            <a:stCxn id="8" idx="0"/>
            <a:endCxn id="6" idx="0"/>
          </p:cNvCxnSpPr>
          <p:nvPr/>
        </p:nvCxnSpPr>
        <p:spPr>
          <a:xfrm rot="16200000" flipV="1">
            <a:off x="3361545" y="1817334"/>
            <a:ext cx="4764" cy="2516401"/>
          </a:xfrm>
          <a:prstGeom prst="bentConnector3">
            <a:avLst>
              <a:gd name="adj1" fmla="val 719030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8" idx="2"/>
            <a:endCxn id="7" idx="2"/>
          </p:cNvCxnSpPr>
          <p:nvPr/>
        </p:nvCxnSpPr>
        <p:spPr>
          <a:xfrm rot="5400000">
            <a:off x="3975995" y="2939616"/>
            <a:ext cx="12700" cy="1292265"/>
          </a:xfrm>
          <a:prstGeom prst="bentConnector3">
            <a:avLst>
              <a:gd name="adj1" fmla="val 2982094"/>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6" idx="1"/>
          </p:cNvCxnSpPr>
          <p:nvPr/>
        </p:nvCxnSpPr>
        <p:spPr>
          <a:xfrm>
            <a:off x="1386127" y="3327069"/>
            <a:ext cx="23354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a:endCxn id="7" idx="1"/>
          </p:cNvCxnSpPr>
          <p:nvPr/>
        </p:nvCxnSpPr>
        <p:spPr>
          <a:xfrm>
            <a:off x="2591780" y="3327069"/>
            <a:ext cx="252028" cy="47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3"/>
            <a:endCxn id="8" idx="1"/>
          </p:cNvCxnSpPr>
          <p:nvPr/>
        </p:nvCxnSpPr>
        <p:spPr>
          <a:xfrm>
            <a:off x="3815916" y="3331833"/>
            <a:ext cx="2082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AutoShape 2" descr="ผลการค้นหารูปภาพสำหรับ copyleft"/>
          <p:cNvSpPr>
            <a:spLocks noChangeAspect="1" noChangeArrowheads="1"/>
          </p:cNvSpPr>
          <p:nvPr/>
        </p:nvSpPr>
        <p:spPr bwMode="auto">
          <a:xfrm>
            <a:off x="-540568" y="-67545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100"/>
          </a:p>
        </p:txBody>
      </p:sp>
      <p:sp>
        <p:nvSpPr>
          <p:cNvPr id="14" name="TextBox 13"/>
          <p:cNvSpPr txBox="1"/>
          <p:nvPr/>
        </p:nvSpPr>
        <p:spPr>
          <a:xfrm>
            <a:off x="1835696" y="1484784"/>
            <a:ext cx="3017173" cy="1098762"/>
          </a:xfrm>
          <a:prstGeom prst="rect">
            <a:avLst/>
          </a:prstGeom>
          <a:solidFill>
            <a:schemeClr val="accent6">
              <a:lumMod val="20000"/>
              <a:lumOff val="80000"/>
            </a:schemeClr>
          </a:solidFill>
        </p:spPr>
        <p:txBody>
          <a:bodyPr wrap="none" rtlCol="0">
            <a:spAutoFit/>
          </a:bodyPr>
          <a:lstStyle/>
          <a:p>
            <a:pPr algn="ctr">
              <a:lnSpc>
                <a:spcPct val="90000"/>
              </a:lnSpc>
            </a:pPr>
            <a:r>
              <a:rPr lang="en-US" sz="2400" b="1" dirty="0">
                <a:solidFill>
                  <a:srgbClr val="0033CC"/>
                </a:solidFill>
                <a:latin typeface="Browallia New" panose="020B0604020202020204" pitchFamily="34" charset="-34"/>
                <a:cs typeface="Browallia New" panose="020B0604020202020204" pitchFamily="34" charset="-34"/>
              </a:rPr>
              <a:t>Residual Risk Level</a:t>
            </a:r>
          </a:p>
          <a:p>
            <a:pPr algn="ctr">
              <a:lnSpc>
                <a:spcPct val="90000"/>
              </a:lnSpc>
            </a:pPr>
            <a:r>
              <a:rPr lang="th-TH" sz="2400" dirty="0">
                <a:latin typeface="Browallia New" panose="020B0604020202020204" pitchFamily="34" charset="-34"/>
                <a:cs typeface="Browallia New" panose="020B0604020202020204" pitchFamily="34" charset="-34"/>
              </a:rPr>
              <a:t>ระดับความเสี่ยงที่เหลืออยู่</a:t>
            </a:r>
          </a:p>
          <a:p>
            <a:pPr algn="ctr">
              <a:lnSpc>
                <a:spcPct val="90000"/>
              </a:lnSpc>
            </a:pPr>
            <a:r>
              <a:rPr lang="th-TH" sz="2400" dirty="0">
                <a:latin typeface="Browallia New" panose="020B0604020202020204" pitchFamily="34" charset="-34"/>
                <a:cs typeface="Browallia New" panose="020B0604020202020204" pitchFamily="34" charset="-34"/>
              </a:rPr>
              <a:t>ระดับความเสี่ยงในรอบเวลาต่อไป</a:t>
            </a:r>
            <a:endParaRPr lang="en-US" sz="2400" dirty="0">
              <a:latin typeface="Browallia New" panose="020B0604020202020204" pitchFamily="34" charset="-34"/>
              <a:cs typeface="Browallia New" panose="020B0604020202020204" pitchFamily="34" charset="-34"/>
            </a:endParaRPr>
          </a:p>
        </p:txBody>
      </p:sp>
      <p:sp>
        <p:nvSpPr>
          <p:cNvPr id="22" name="TextBox 21"/>
          <p:cNvSpPr txBox="1"/>
          <p:nvPr/>
        </p:nvSpPr>
        <p:spPr>
          <a:xfrm>
            <a:off x="2464299" y="4102796"/>
            <a:ext cx="3119765" cy="766364"/>
          </a:xfrm>
          <a:prstGeom prst="rect">
            <a:avLst/>
          </a:prstGeom>
          <a:solidFill>
            <a:schemeClr val="accent6">
              <a:lumMod val="20000"/>
              <a:lumOff val="80000"/>
            </a:schemeClr>
          </a:solidFill>
        </p:spPr>
        <p:txBody>
          <a:bodyPr wrap="none" rtlCol="0">
            <a:spAutoFit/>
          </a:bodyPr>
          <a:lstStyle/>
          <a:p>
            <a:pPr algn="ctr">
              <a:lnSpc>
                <a:spcPct val="90000"/>
              </a:lnSpc>
            </a:pPr>
            <a:r>
              <a:rPr lang="en-US" sz="2400" b="1" dirty="0">
                <a:solidFill>
                  <a:srgbClr val="0033CC"/>
                </a:solidFill>
                <a:latin typeface="Browallia New" panose="020B0604020202020204" pitchFamily="34" charset="-34"/>
                <a:cs typeface="Browallia New" panose="020B0604020202020204" pitchFamily="34" charset="-34"/>
              </a:rPr>
              <a:t>Review of Risk Treatment Plan</a:t>
            </a:r>
          </a:p>
          <a:p>
            <a:pPr algn="ctr">
              <a:lnSpc>
                <a:spcPct val="90000"/>
              </a:lnSpc>
            </a:pPr>
            <a:r>
              <a:rPr lang="th-TH" sz="2400" dirty="0">
                <a:latin typeface="Browallia New" panose="020B0604020202020204" pitchFamily="34" charset="-34"/>
                <a:cs typeface="Browallia New" panose="020B0604020202020204" pitchFamily="34" charset="-34"/>
              </a:rPr>
              <a:t>ควรมีการปรับปรุงมาตรการอะไร</a:t>
            </a:r>
            <a:endParaRPr lang="en-US" sz="2400" dirty="0">
              <a:latin typeface="Browallia New" panose="020B0604020202020204" pitchFamily="34" charset="-34"/>
              <a:cs typeface="Browallia New" panose="020B0604020202020204" pitchFamily="34" charset="-34"/>
            </a:endParaRPr>
          </a:p>
        </p:txBody>
      </p:sp>
      <p:sp>
        <p:nvSpPr>
          <p:cNvPr id="26" name="TextBox 25"/>
          <p:cNvSpPr txBox="1"/>
          <p:nvPr/>
        </p:nvSpPr>
        <p:spPr>
          <a:xfrm>
            <a:off x="5238280" y="2132856"/>
            <a:ext cx="4014240" cy="1754326"/>
          </a:xfrm>
          <a:prstGeom prst="rect">
            <a:avLst/>
          </a:prstGeom>
          <a:solidFill>
            <a:schemeClr val="accent6">
              <a:lumMod val="20000"/>
              <a:lumOff val="80000"/>
            </a:schemeClr>
          </a:solidFill>
        </p:spPr>
        <p:txBody>
          <a:bodyPr wrap="none" rtlCol="0">
            <a:spAutoFit/>
          </a:bodyPr>
          <a:lstStyle/>
          <a:p>
            <a:pPr algn="ctr">
              <a:lnSpc>
                <a:spcPct val="90000"/>
              </a:lnSpc>
            </a:pPr>
            <a:r>
              <a:rPr lang="en-US" sz="2400" b="1" dirty="0">
                <a:solidFill>
                  <a:srgbClr val="0033CC"/>
                </a:solidFill>
                <a:latin typeface="Browallia New" panose="020B0604020202020204" pitchFamily="34" charset="-34"/>
                <a:cs typeface="Browallia New" panose="020B0604020202020204" pitchFamily="34" charset="-34"/>
              </a:rPr>
              <a:t> Risk Monitoring</a:t>
            </a:r>
          </a:p>
          <a:p>
            <a:pPr>
              <a:lnSpc>
                <a:spcPct val="90000"/>
              </a:lnSpc>
            </a:pPr>
            <a:r>
              <a:rPr lang="en-US" sz="2400" dirty="0" smtClean="0">
                <a:latin typeface="Browallia New" panose="020B0604020202020204" pitchFamily="34" charset="-34"/>
                <a:cs typeface="Browallia New" panose="020B0604020202020204" pitchFamily="34" charset="-34"/>
              </a:rPr>
              <a:t>Compliance, problems, incidents</a:t>
            </a:r>
          </a:p>
          <a:p>
            <a:pPr>
              <a:lnSpc>
                <a:spcPct val="90000"/>
              </a:lnSpc>
            </a:pPr>
            <a:r>
              <a:rPr lang="th-TH" sz="2400" dirty="0" smtClean="0">
                <a:latin typeface="Browallia New" panose="020B0604020202020204" pitchFamily="34" charset="-34"/>
                <a:cs typeface="Browallia New" panose="020B0604020202020204" pitchFamily="34" charset="-34"/>
              </a:rPr>
              <a:t>มี</a:t>
            </a:r>
            <a:r>
              <a:rPr lang="th-TH" sz="2400" dirty="0">
                <a:latin typeface="Browallia New" panose="020B0604020202020204" pitchFamily="34" charset="-34"/>
                <a:cs typeface="Browallia New" panose="020B0604020202020204" pitchFamily="34" charset="-34"/>
              </a:rPr>
              <a:t>การปฏิบัติตามมาตรการที่กำหนดไว้เพียงใด</a:t>
            </a:r>
          </a:p>
          <a:p>
            <a:pPr>
              <a:lnSpc>
                <a:spcPct val="90000"/>
              </a:lnSpc>
            </a:pPr>
            <a:r>
              <a:rPr lang="th-TH" sz="2400" dirty="0">
                <a:latin typeface="Browallia New" panose="020B0604020202020204" pitchFamily="34" charset="-34"/>
                <a:cs typeface="Browallia New" panose="020B0604020202020204" pitchFamily="34" charset="-34"/>
              </a:rPr>
              <a:t>มีปัญหาอุปสรรคอะไรในการปฏิบัติ</a:t>
            </a:r>
          </a:p>
          <a:p>
            <a:pPr>
              <a:lnSpc>
                <a:spcPct val="90000"/>
              </a:lnSpc>
            </a:pPr>
            <a:r>
              <a:rPr lang="th-TH" sz="2400" dirty="0">
                <a:latin typeface="Browallia New" panose="020B0604020202020204" pitchFamily="34" charset="-34"/>
                <a:cs typeface="Browallia New" panose="020B0604020202020204" pitchFamily="34" charset="-34"/>
              </a:rPr>
              <a:t>ระดับอุบัติการณ์เปลี่ยนแปลงไป</a:t>
            </a:r>
            <a:r>
              <a:rPr lang="th-TH" sz="2400" dirty="0" smtClean="0">
                <a:latin typeface="Browallia New" panose="020B0604020202020204" pitchFamily="34" charset="-34"/>
                <a:cs typeface="Browallia New" panose="020B0604020202020204" pitchFamily="34" charset="-34"/>
              </a:rPr>
              <a:t>อย่างไร</a:t>
            </a:r>
          </a:p>
        </p:txBody>
      </p:sp>
      <p:sp>
        <p:nvSpPr>
          <p:cNvPr id="17" name="TextBox 16"/>
          <p:cNvSpPr txBox="1"/>
          <p:nvPr/>
        </p:nvSpPr>
        <p:spPr>
          <a:xfrm>
            <a:off x="1052796" y="183238"/>
            <a:ext cx="5364430" cy="978729"/>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lnSpc>
                <a:spcPct val="80000"/>
              </a:lnSpc>
              <a:defRPr/>
            </a:pPr>
            <a:r>
              <a:rPr lang="th-TH" sz="3600" b="1" dirty="0" smtClean="0">
                <a:solidFill>
                  <a:schemeClr val="bg1"/>
                </a:solidFill>
                <a:latin typeface="BrowalliaUPC" panose="020B0604020202020204" pitchFamily="34" charset="-34"/>
                <a:cs typeface="BrowalliaUPC" panose="020B0604020202020204" pitchFamily="34" charset="-34"/>
              </a:rPr>
              <a:t>การติ</a:t>
            </a:r>
            <a:r>
              <a:rPr lang="th-TH" sz="3600" b="1" dirty="0">
                <a:solidFill>
                  <a:schemeClr val="bg1"/>
                </a:solidFill>
                <a:latin typeface="BrowalliaUPC" panose="020B0604020202020204" pitchFamily="34" charset="-34"/>
                <a:cs typeface="BrowalliaUPC" panose="020B0604020202020204" pitchFamily="34" charset="-34"/>
              </a:rPr>
              <a:t>ด</a:t>
            </a:r>
            <a:r>
              <a:rPr lang="th-TH" sz="3600" b="1" dirty="0" smtClean="0">
                <a:solidFill>
                  <a:schemeClr val="bg1"/>
                </a:solidFill>
                <a:latin typeface="BrowalliaUPC" panose="020B0604020202020204" pitchFamily="34" charset="-34"/>
                <a:cs typeface="BrowalliaUPC" panose="020B0604020202020204" pitchFamily="34" charset="-34"/>
              </a:rPr>
              <a:t>ตามและทบทวนความเสี่ยง </a:t>
            </a:r>
            <a:endParaRPr lang="en-US" sz="3600" b="1" dirty="0" smtClean="0">
              <a:solidFill>
                <a:schemeClr val="bg1"/>
              </a:solidFill>
              <a:latin typeface="BrowalliaUPC" panose="020B0604020202020204" pitchFamily="34" charset="-34"/>
              <a:cs typeface="BrowalliaUPC" panose="020B0604020202020204" pitchFamily="34" charset="-34"/>
            </a:endParaRPr>
          </a:p>
          <a:p>
            <a:pPr algn="ctr">
              <a:lnSpc>
                <a:spcPct val="80000"/>
              </a:lnSpc>
              <a:defRPr/>
            </a:pPr>
            <a:r>
              <a:rPr lang="en-US" sz="3600" b="1" dirty="0" smtClean="0">
                <a:solidFill>
                  <a:schemeClr val="bg1"/>
                </a:solidFill>
                <a:latin typeface="BrowalliaUPC" panose="020B0604020202020204" pitchFamily="34" charset="-34"/>
                <a:cs typeface="BrowalliaUPC" panose="020B0604020202020204" pitchFamily="34" charset="-34"/>
              </a:rPr>
              <a:t>(Risk Monitoring &amp; Review)</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18" name="TextBox 17"/>
          <p:cNvSpPr txBox="1"/>
          <p:nvPr/>
        </p:nvSpPr>
        <p:spPr>
          <a:xfrm>
            <a:off x="1701726" y="5384754"/>
            <a:ext cx="5877245" cy="1384995"/>
          </a:xfrm>
          <a:prstGeom prst="rect">
            <a:avLst/>
          </a:prstGeom>
          <a:noFill/>
        </p:spPr>
        <p:txBody>
          <a:bodyPr wrap="square" rtlCol="0">
            <a:spAutoFit/>
          </a:bodyPr>
          <a:lstStyle/>
          <a:p>
            <a:pPr marL="855663" indent="-619125" algn="ctr"/>
            <a:r>
              <a:rPr lang="th-TH" b="1" dirty="0" smtClean="0">
                <a:solidFill>
                  <a:srgbClr val="0033CC"/>
                </a:solidFill>
                <a:latin typeface="TH SarabunPSK" panose="020B0500040200020003" pitchFamily="34" charset="-34"/>
                <a:cs typeface="TH SarabunPSK" panose="020B0500040200020003" pitchFamily="34" charset="-34"/>
              </a:rPr>
              <a:t>มอบให้สมาชิกในทีมคนหนึ่ง</a:t>
            </a:r>
            <a:r>
              <a:rPr lang="en-US" b="1" dirty="0" smtClean="0">
                <a:solidFill>
                  <a:srgbClr val="0033CC"/>
                </a:solidFill>
                <a:latin typeface="TH SarabunPSK" panose="020B0500040200020003" pitchFamily="34" charset="-34"/>
                <a:cs typeface="TH SarabunPSK" panose="020B0500040200020003" pitchFamily="34" charset="-34"/>
              </a:rPr>
              <a:t> </a:t>
            </a:r>
            <a:r>
              <a:rPr lang="th-TH" b="1" dirty="0" smtClean="0">
                <a:solidFill>
                  <a:srgbClr val="0033CC"/>
                </a:solidFill>
                <a:latin typeface="TH SarabunPSK" panose="020B0500040200020003" pitchFamily="34" charset="-34"/>
                <a:cs typeface="TH SarabunPSK" panose="020B0500040200020003" pitchFamily="34" charset="-34"/>
              </a:rPr>
              <a:t>(หรือคณะกรรมการ)</a:t>
            </a:r>
          </a:p>
          <a:p>
            <a:pPr marL="855663" indent="-619125" algn="ctr"/>
            <a:r>
              <a:rPr lang="th-TH" b="1" dirty="0" smtClean="0">
                <a:solidFill>
                  <a:srgbClr val="0033CC"/>
                </a:solidFill>
                <a:latin typeface="TH SarabunPSK" panose="020B0500040200020003" pitchFamily="34" charset="-34"/>
                <a:cs typeface="TH SarabunPSK" panose="020B0500040200020003" pitchFamily="34" charset="-34"/>
              </a:rPr>
              <a:t>เป็น </a:t>
            </a:r>
            <a:r>
              <a:rPr lang="en-US" b="1" dirty="0">
                <a:solidFill>
                  <a:srgbClr val="0033CC"/>
                </a:solidFill>
                <a:latin typeface="TH SarabunPSK" panose="020B0500040200020003" pitchFamily="34" charset="-34"/>
                <a:cs typeface="TH SarabunPSK" panose="020B0500040200020003" pitchFamily="34" charset="-34"/>
              </a:rPr>
              <a:t>r</a:t>
            </a:r>
            <a:r>
              <a:rPr lang="en-US" b="1" dirty="0" smtClean="0">
                <a:solidFill>
                  <a:srgbClr val="0033CC"/>
                </a:solidFill>
                <a:latin typeface="TH SarabunPSK" panose="020B0500040200020003" pitchFamily="34" charset="-34"/>
                <a:cs typeface="TH SarabunPSK" panose="020B0500040200020003" pitchFamily="34" charset="-34"/>
              </a:rPr>
              <a:t>isk owner </a:t>
            </a:r>
            <a:r>
              <a:rPr lang="th-TH" b="1" dirty="0" smtClean="0">
                <a:solidFill>
                  <a:srgbClr val="0033CC"/>
                </a:solidFill>
                <a:latin typeface="TH SarabunPSK" panose="020B0500040200020003" pitchFamily="34" charset="-34"/>
                <a:cs typeface="TH SarabunPSK" panose="020B0500040200020003" pitchFamily="34" charset="-34"/>
              </a:rPr>
              <a:t>(เจ้าภาพที่จะติดตาม)</a:t>
            </a:r>
          </a:p>
          <a:p>
            <a:pPr marL="855663" indent="-619125" algn="ctr"/>
            <a:r>
              <a:rPr lang="th-TH" b="1" dirty="0" smtClean="0">
                <a:solidFill>
                  <a:srgbClr val="0033CC"/>
                </a:solidFill>
                <a:latin typeface="TH SarabunPSK" panose="020B0500040200020003" pitchFamily="34" charset="-34"/>
                <a:cs typeface="TH SarabunPSK" panose="020B0500040200020003" pitchFamily="34" charset="-34"/>
              </a:rPr>
              <a:t>กำหนดความถี่ที่จะติดตาม</a:t>
            </a:r>
          </a:p>
        </p:txBody>
      </p:sp>
    </p:spTree>
    <p:extLst>
      <p:ext uri="{BB962C8B-B14F-4D97-AF65-F5344CB8AC3E}">
        <p14:creationId xmlns:p14="http://schemas.microsoft.com/office/powerpoint/2010/main" val="3526071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7739232" cy="4258195"/>
          </a:xfrm>
        </p:spPr>
        <p:txBody>
          <a:bodyPr>
            <a:noAutofit/>
          </a:bodyPr>
          <a:lstStyle/>
          <a:p>
            <a:pPr marL="385763" indent="-385763">
              <a:spcBef>
                <a:spcPts val="450"/>
              </a:spcBef>
              <a:buFont typeface="+mj-lt"/>
              <a:buAutoNum type="arabicPeriod"/>
            </a:pPr>
            <a:r>
              <a:rPr lang="th-TH" b="1" dirty="0">
                <a:latin typeface="Browallia New" panose="020B0604020202020204" pitchFamily="34" charset="-34"/>
                <a:cs typeface="Browallia New" panose="020B0604020202020204" pitchFamily="34" charset="-34"/>
              </a:rPr>
              <a:t>รวบรวมรายการความเสี่ยงจากทุกแหล่งที่มี เช่น </a:t>
            </a:r>
            <a:r>
              <a:rPr lang="en-US" b="1" dirty="0">
                <a:latin typeface="Browallia New" panose="020B0604020202020204" pitchFamily="34" charset="-34"/>
                <a:cs typeface="Browallia New" panose="020B0604020202020204" pitchFamily="34" charset="-34"/>
              </a:rPr>
              <a:t>Risk Profile, PSG: SIMPLE, </a:t>
            </a:r>
            <a:r>
              <a:rPr lang="th-TH" b="1" dirty="0">
                <a:latin typeface="Browallia New" panose="020B0604020202020204" pitchFamily="34" charset="-34"/>
                <a:cs typeface="Browallia New" panose="020B0604020202020204" pitchFamily="34" charset="-34"/>
              </a:rPr>
              <a:t>รายงานอุบัติการณ์, การทบทวนเวชระเบียน, </a:t>
            </a:r>
            <a:r>
              <a:rPr lang="en-US" b="1" dirty="0">
                <a:latin typeface="Browallia New" panose="020B0604020202020204" pitchFamily="34" charset="-34"/>
                <a:cs typeface="Browallia New" panose="020B0604020202020204" pitchFamily="34" charset="-34"/>
              </a:rPr>
              <a:t>MM conference, </a:t>
            </a:r>
            <a:r>
              <a:rPr lang="th-TH" b="1" dirty="0">
                <a:latin typeface="Browallia New" panose="020B0604020202020204" pitchFamily="34" charset="-34"/>
                <a:cs typeface="Browallia New" panose="020B0604020202020204" pitchFamily="34" charset="-34"/>
              </a:rPr>
              <a:t>ฯลฯ</a:t>
            </a:r>
          </a:p>
          <a:p>
            <a:pPr marL="385763" indent="-385763">
              <a:spcBef>
                <a:spcPts val="450"/>
              </a:spcBef>
              <a:buFont typeface="+mj-lt"/>
              <a:buAutoNum type="arabicPeriod"/>
            </a:pPr>
            <a:r>
              <a:rPr lang="th-TH" b="1" dirty="0">
                <a:latin typeface="Browallia New" panose="020B0604020202020204" pitchFamily="34" charset="-34"/>
                <a:cs typeface="Browallia New" panose="020B0604020202020204" pitchFamily="34" charset="-34"/>
              </a:rPr>
              <a:t>วิเคราะห์ระดับโอกาสเกิดและผลที่จะตามมาของทุกความเสี่ยง เหมือนกับที่เราทำใน </a:t>
            </a:r>
            <a:r>
              <a:rPr lang="en-US" b="1" dirty="0">
                <a:latin typeface="Browallia New" panose="020B0604020202020204" pitchFamily="34" charset="-34"/>
                <a:cs typeface="Browallia New" panose="020B0604020202020204" pitchFamily="34" charset="-34"/>
              </a:rPr>
              <a:t>Risk Profile</a:t>
            </a:r>
            <a:endParaRPr lang="th-TH" b="1" dirty="0">
              <a:latin typeface="Browallia New" panose="020B0604020202020204" pitchFamily="34" charset="-34"/>
              <a:cs typeface="Browallia New" panose="020B0604020202020204" pitchFamily="34" charset="-34"/>
            </a:endParaRPr>
          </a:p>
          <a:p>
            <a:pPr marL="385763" indent="-385763">
              <a:spcBef>
                <a:spcPts val="450"/>
              </a:spcBef>
              <a:buFont typeface="+mj-lt"/>
              <a:buAutoNum type="arabicPeriod"/>
            </a:pPr>
            <a:r>
              <a:rPr lang="th-TH" b="1" dirty="0">
                <a:latin typeface="Browallia New" panose="020B0604020202020204" pitchFamily="34" charset="-34"/>
                <a:cs typeface="Browallia New" panose="020B0604020202020204" pitchFamily="34" charset="-34"/>
              </a:rPr>
              <a:t>คำนวณระดับความเสี่ยงด้วยการเอาโอกาสเกิดกับผลที่จะตามมา มาบวกหรือคูณกัน</a:t>
            </a:r>
          </a:p>
          <a:p>
            <a:pPr marL="385763" indent="-385763">
              <a:spcBef>
                <a:spcPts val="450"/>
              </a:spcBef>
              <a:buFont typeface="+mj-lt"/>
              <a:buAutoNum type="arabicPeriod"/>
            </a:pPr>
            <a:r>
              <a:rPr lang="th-TH" b="1" dirty="0">
                <a:latin typeface="Browallia New" panose="020B0604020202020204" pitchFamily="34" charset="-34"/>
                <a:cs typeface="Browallia New" panose="020B0604020202020204" pitchFamily="34" charset="-34"/>
              </a:rPr>
              <a:t>แบ่งรายการความเสี่่ยงนับร้อยๆ เป็นสามกลุ่ม กลุ่มที่สำคัญสูง กลุ่มที่สำคัญปานกลาง และกลุ่มทั่วไป</a:t>
            </a:r>
            <a:br>
              <a:rPr lang="th-TH" b="1" dirty="0">
                <a:latin typeface="Browallia New" panose="020B0604020202020204" pitchFamily="34" charset="-34"/>
                <a:cs typeface="Browallia New" panose="020B0604020202020204" pitchFamily="34" charset="-34"/>
              </a:rPr>
            </a:br>
            <a:endParaRPr lang="en-US" b="1" dirty="0">
              <a:latin typeface="Browallia New" panose="020B0604020202020204" pitchFamily="34" charset="-34"/>
              <a:cs typeface="Browallia New" panose="020B0604020202020204" pitchFamily="34" charset="-34"/>
            </a:endParaRPr>
          </a:p>
        </p:txBody>
      </p:sp>
      <p:sp>
        <p:nvSpPr>
          <p:cNvPr id="5" name="Title 1"/>
          <p:cNvSpPr>
            <a:spLocks noGrp="1"/>
          </p:cNvSpPr>
          <p:nvPr>
            <p:ph type="title"/>
          </p:nvPr>
        </p:nvSpPr>
        <p:spPr>
          <a:xfrm>
            <a:off x="611560" y="404664"/>
            <a:ext cx="6120680" cy="601109"/>
          </a:xfrm>
          <a:solidFill>
            <a:schemeClr val="accent6">
              <a:lumMod val="20000"/>
              <a:lumOff val="80000"/>
            </a:schemeClr>
          </a:solidFill>
        </p:spPr>
        <p:txBody>
          <a:bodyPr>
            <a:normAutofit fontScale="90000"/>
          </a:bodyPr>
          <a:lstStyle/>
          <a:p>
            <a:pPr algn="ctr"/>
            <a:r>
              <a:rPr lang="th-TH" sz="4500" b="1" dirty="0">
                <a:solidFill>
                  <a:srgbClr val="0033CC"/>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t>มองภาพรวม มองความเป็นทั้งหมด</a:t>
            </a:r>
            <a:endParaRPr lang="en-US" sz="4500" b="1" dirty="0">
              <a:solidFill>
                <a:srgbClr val="0033CC"/>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710437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64679"/>
            <a:ext cx="8900361" cy="5151569"/>
          </a:xfrm>
        </p:spPr>
        <p:txBody>
          <a:bodyPr>
            <a:noAutofit/>
          </a:bodyPr>
          <a:lstStyle/>
          <a:p>
            <a:pPr>
              <a:spcBef>
                <a:spcPts val="0"/>
              </a:spcBef>
            </a:pPr>
            <a:r>
              <a:rPr lang="th-TH" sz="2800" b="1" dirty="0">
                <a:solidFill>
                  <a:srgbClr val="FF0000"/>
                </a:solidFill>
                <a:latin typeface="Browallia New" panose="020B0604020202020204" pitchFamily="34" charset="-34"/>
                <a:cs typeface="Browallia New" panose="020B0604020202020204" pitchFamily="34" charset="-34"/>
              </a:rPr>
              <a:t>กลุ่มที่สำคัญสูง </a:t>
            </a:r>
            <a:r>
              <a:rPr lang="th-TH" sz="2800" b="1" dirty="0" smtClean="0">
                <a:solidFill>
                  <a:srgbClr val="FF0000"/>
                </a:solidFill>
                <a:latin typeface="Browallia New" panose="020B0604020202020204" pitchFamily="34" charset="-34"/>
                <a:cs typeface="Browallia New" panose="020B0604020202020204" pitchFamily="34" charset="-34"/>
              </a:rPr>
              <a:t> </a:t>
            </a:r>
            <a:r>
              <a:rPr lang="th-TH" sz="2800" b="1" dirty="0" smtClean="0">
                <a:latin typeface="Browallia New" panose="020B0604020202020204" pitchFamily="34" charset="-34"/>
                <a:cs typeface="Browallia New" panose="020B0604020202020204" pitchFamily="34" charset="-34"/>
              </a:rPr>
              <a:t>ร่วมกัน</a:t>
            </a:r>
            <a:r>
              <a:rPr lang="th-TH" sz="2800" b="1" dirty="0">
                <a:latin typeface="Browallia New" panose="020B0604020202020204" pitchFamily="34" charset="-34"/>
                <a:cs typeface="Browallia New" panose="020B0604020202020204" pitchFamily="34" charset="-34"/>
              </a:rPr>
              <a:t>กำหนด/ทบทวนแนวทางป้องกัน และการเตรียมพร้อมตอบสนองเมื่อเกิดเหตุ </a:t>
            </a:r>
            <a:endParaRPr lang="th-TH" sz="2800" b="1" dirty="0" smtClean="0">
              <a:latin typeface="Browallia New" panose="020B0604020202020204" pitchFamily="34" charset="-34"/>
              <a:cs typeface="Browallia New" panose="020B0604020202020204" pitchFamily="34" charset="-34"/>
            </a:endParaRPr>
          </a:p>
          <a:p>
            <a:pPr>
              <a:spcBef>
                <a:spcPts val="0"/>
              </a:spcBef>
              <a:buNone/>
            </a:pPr>
            <a:r>
              <a:rPr lang="th-TH" sz="2800" b="1" smtClean="0">
                <a:latin typeface="Browallia New" panose="020B0604020202020204" pitchFamily="34" charset="-34"/>
                <a:cs typeface="Browallia New" panose="020B0604020202020204" pitchFamily="34" charset="-34"/>
              </a:rPr>
              <a:t>     </a:t>
            </a:r>
            <a:r>
              <a:rPr lang="th-TH" sz="2800" b="1" dirty="0" smtClean="0">
                <a:latin typeface="Browallia New" panose="020B0604020202020204" pitchFamily="34" charset="-34"/>
                <a:cs typeface="Browallia New" panose="020B0604020202020204" pitchFamily="34" charset="-34"/>
              </a:rPr>
              <a:t>มอบหมาย</a:t>
            </a:r>
            <a:r>
              <a:rPr lang="th-TH" sz="2800" b="1" dirty="0">
                <a:latin typeface="Browallia New" panose="020B0604020202020204" pitchFamily="34" charset="-34"/>
                <a:cs typeface="Browallia New" panose="020B0604020202020204" pitchFamily="34" charset="-34"/>
              </a:rPr>
              <a:t>ผู้ทำหน้าที่ </a:t>
            </a:r>
            <a:r>
              <a:rPr lang="en-US" sz="2800" b="1" dirty="0">
                <a:latin typeface="Browallia New" panose="020B0604020202020204" pitchFamily="34" charset="-34"/>
                <a:cs typeface="Browallia New" panose="020B0604020202020204" pitchFamily="34" charset="-34"/>
              </a:rPr>
              <a:t>risk owner </a:t>
            </a:r>
            <a:r>
              <a:rPr lang="th-TH" sz="2800" b="1" dirty="0">
                <a:latin typeface="Browallia New" panose="020B0604020202020204" pitchFamily="34" charset="-34"/>
                <a:cs typeface="Browallia New" panose="020B0604020202020204" pitchFamily="34" charset="-34"/>
              </a:rPr>
              <a:t>มีหน้าที่ทบทวนการปฏิบัติตามมาตรการป้องกัน ระดับอุบัติการณ์ที่เกิดขึ้น </a:t>
            </a:r>
            <a:r>
              <a:rPr lang="th-TH" sz="2800" b="1" dirty="0" smtClean="0">
                <a:latin typeface="Browallia New" panose="020B0604020202020204" pitchFamily="34" charset="-34"/>
                <a:cs typeface="Browallia New" panose="020B0604020202020204" pitchFamily="34" charset="-34"/>
              </a:rPr>
              <a:t>และ พิจารณา</a:t>
            </a:r>
            <a:r>
              <a:rPr lang="th-TH" sz="2800" b="1" dirty="0">
                <a:latin typeface="Browallia New" panose="020B0604020202020204" pitchFamily="34" charset="-34"/>
                <a:cs typeface="Browallia New" panose="020B0604020202020204" pitchFamily="34" charset="-34"/>
              </a:rPr>
              <a:t>ว่าควรเพิ่มมาตรการป้องกันอย่างไร ทบทวนอย่างน้อยทุก 3 เดือน จำนวนความเสี่ยงในรายการนี้ </a:t>
            </a:r>
            <a:r>
              <a:rPr lang="th-TH" sz="2800" b="1" dirty="0" smtClean="0">
                <a:latin typeface="Browallia New" panose="020B0604020202020204" pitchFamily="34" charset="-34"/>
                <a:cs typeface="Browallia New" panose="020B0604020202020204" pitchFamily="34" charset="-34"/>
              </a:rPr>
              <a:t>พิจารณาจาก</a:t>
            </a:r>
            <a:r>
              <a:rPr lang="th-TH" sz="2800" b="1" dirty="0">
                <a:latin typeface="Browallia New" panose="020B0604020202020204" pitchFamily="34" charset="-34"/>
                <a:cs typeface="Browallia New" panose="020B0604020202020204" pitchFamily="34" charset="-34"/>
              </a:rPr>
              <a:t>จำนวนความ</a:t>
            </a:r>
            <a:r>
              <a:rPr lang="th-TH" sz="2800" b="1" dirty="0" smtClean="0">
                <a:latin typeface="Browallia New" panose="020B0604020202020204" pitchFamily="34" charset="-34"/>
                <a:cs typeface="Browallia New" panose="020B0604020202020204" pitchFamily="34" charset="-34"/>
              </a:rPr>
              <a:t>เสี่ยง</a:t>
            </a:r>
            <a:r>
              <a:rPr lang="th-TH" sz="2800" b="1" dirty="0">
                <a:latin typeface="Browallia New" panose="020B0604020202020204" pitchFamily="34" charset="-34"/>
                <a:cs typeface="Browallia New" panose="020B0604020202020204" pitchFamily="34" charset="-34"/>
              </a:rPr>
              <a:t>ที่สำคัญสูง ร่วมกับจำนวนคนที่จะมาทำหน้าที่ </a:t>
            </a:r>
            <a:r>
              <a:rPr lang="en-US" sz="2800" b="1" dirty="0">
                <a:latin typeface="Browallia New" panose="020B0604020202020204" pitchFamily="34" charset="-34"/>
                <a:cs typeface="Browallia New" panose="020B0604020202020204" pitchFamily="34" charset="-34"/>
              </a:rPr>
              <a:t>risk </a:t>
            </a:r>
            <a:r>
              <a:rPr lang="en-US" sz="2800" b="1" dirty="0" smtClean="0">
                <a:latin typeface="Browallia New" panose="020B0604020202020204" pitchFamily="34" charset="-34"/>
                <a:cs typeface="Browallia New" panose="020B0604020202020204" pitchFamily="34" charset="-34"/>
              </a:rPr>
              <a:t>owner</a:t>
            </a:r>
            <a:endParaRPr lang="th-TH" sz="2800" b="1" dirty="0" smtClean="0">
              <a:latin typeface="Browallia New" panose="020B0604020202020204" pitchFamily="34" charset="-34"/>
              <a:cs typeface="Browallia New" panose="020B0604020202020204" pitchFamily="34" charset="-34"/>
            </a:endParaRPr>
          </a:p>
          <a:p>
            <a:pPr>
              <a:spcBef>
                <a:spcPts val="0"/>
              </a:spcBef>
            </a:pPr>
            <a:r>
              <a:rPr lang="th-TH" sz="2800" b="1" dirty="0" smtClean="0">
                <a:solidFill>
                  <a:srgbClr val="FF0000"/>
                </a:solidFill>
                <a:latin typeface="Browallia New" panose="020B0604020202020204" pitchFamily="34" charset="-34"/>
                <a:cs typeface="Browallia New" panose="020B0604020202020204" pitchFamily="34" charset="-34"/>
              </a:rPr>
              <a:t>กลุ่ม</a:t>
            </a:r>
            <a:r>
              <a:rPr lang="th-TH" sz="2800" b="1" dirty="0">
                <a:solidFill>
                  <a:srgbClr val="FF0000"/>
                </a:solidFill>
                <a:latin typeface="Browallia New" panose="020B0604020202020204" pitchFamily="34" charset="-34"/>
                <a:cs typeface="Browallia New" panose="020B0604020202020204" pitchFamily="34" charset="-34"/>
              </a:rPr>
              <a:t>ที่สำคัญปานกลาง </a:t>
            </a:r>
            <a:r>
              <a:rPr lang="th-TH" sz="2800" b="1" dirty="0" smtClean="0">
                <a:solidFill>
                  <a:srgbClr val="FF0000"/>
                </a:solidFill>
                <a:latin typeface="Browallia New" panose="020B0604020202020204" pitchFamily="34" charset="-34"/>
                <a:cs typeface="Browallia New" panose="020B0604020202020204" pitchFamily="34" charset="-34"/>
              </a:rPr>
              <a:t> </a:t>
            </a:r>
            <a:r>
              <a:rPr lang="th-TH" sz="2800" b="1" dirty="0" smtClean="0">
                <a:latin typeface="Browallia New" panose="020B0604020202020204" pitchFamily="34" charset="-34"/>
                <a:cs typeface="Browallia New" panose="020B0604020202020204" pitchFamily="34" charset="-34"/>
              </a:rPr>
              <a:t>มอบ</a:t>
            </a:r>
            <a:r>
              <a:rPr lang="th-TH" sz="2800" b="1" dirty="0">
                <a:latin typeface="Browallia New" panose="020B0604020202020204" pitchFamily="34" charset="-34"/>
                <a:cs typeface="Browallia New" panose="020B0604020202020204" pitchFamily="34" charset="-34"/>
              </a:rPr>
              <a:t>ให้คณะกรรมการที่เกี่ยวข้องกับความ</a:t>
            </a:r>
            <a:r>
              <a:rPr lang="th-TH" sz="2800" b="1" dirty="0" smtClean="0">
                <a:latin typeface="Browallia New" panose="020B0604020202020204" pitchFamily="34" charset="-34"/>
                <a:cs typeface="Browallia New" panose="020B0604020202020204" pitchFamily="34" charset="-34"/>
              </a:rPr>
              <a:t>เสี่ยงนั้นๆ </a:t>
            </a:r>
            <a:r>
              <a:rPr lang="th-TH" sz="2800" b="1" dirty="0">
                <a:latin typeface="Browallia New" panose="020B0604020202020204" pitchFamily="34" charset="-34"/>
                <a:cs typeface="Browallia New" panose="020B0604020202020204" pitchFamily="34" charset="-34"/>
              </a:rPr>
              <a:t>ทบทวนมาตรการป้องกัน และทำหน้าที่ </a:t>
            </a:r>
            <a:r>
              <a:rPr lang="en-US" sz="2800" b="1" dirty="0">
                <a:latin typeface="Browallia New" panose="020B0604020202020204" pitchFamily="34" charset="-34"/>
                <a:cs typeface="Browallia New" panose="020B0604020202020204" pitchFamily="34" charset="-34"/>
              </a:rPr>
              <a:t>risk owner </a:t>
            </a:r>
            <a:r>
              <a:rPr lang="th-TH" sz="2800" b="1" dirty="0">
                <a:latin typeface="Browallia New" panose="020B0604020202020204" pitchFamily="34" charset="-34"/>
                <a:cs typeface="Browallia New" panose="020B0604020202020204" pitchFamily="34" charset="-34"/>
              </a:rPr>
              <a:t>ทบทวน</a:t>
            </a:r>
            <a:r>
              <a:rPr lang="th-TH" sz="2800" b="1" dirty="0" smtClean="0">
                <a:latin typeface="Browallia New" panose="020B0604020202020204" pitchFamily="34" charset="-34"/>
                <a:cs typeface="Browallia New" panose="020B0604020202020204" pitchFamily="34" charset="-34"/>
              </a:rPr>
              <a:t>เหมือนกลุ่มที่สำคัญสูง  แต่ความถี่ของการทบทวนอาจจะ</a:t>
            </a:r>
            <a:r>
              <a:rPr lang="th-TH" sz="2800" b="1" dirty="0">
                <a:latin typeface="Browallia New" panose="020B0604020202020204" pitchFamily="34" charset="-34"/>
                <a:cs typeface="Browallia New" panose="020B0604020202020204" pitchFamily="34" charset="-34"/>
              </a:rPr>
              <a:t>ห่างกว่าความเสี่ยงที่สำคัญ</a:t>
            </a:r>
            <a:r>
              <a:rPr lang="th-TH" sz="2800" b="1" dirty="0" smtClean="0">
                <a:latin typeface="Browallia New" panose="020B0604020202020204" pitchFamily="34" charset="-34"/>
                <a:cs typeface="Browallia New" panose="020B0604020202020204" pitchFamily="34" charset="-34"/>
              </a:rPr>
              <a:t>สูง</a:t>
            </a:r>
          </a:p>
          <a:p>
            <a:pPr>
              <a:spcBef>
                <a:spcPts val="0"/>
              </a:spcBef>
            </a:pPr>
            <a:r>
              <a:rPr lang="th-TH" sz="2800" b="1" dirty="0">
                <a:solidFill>
                  <a:srgbClr val="FF0000"/>
                </a:solidFill>
                <a:latin typeface="Browallia New" panose="020B0604020202020204" pitchFamily="34" charset="-34"/>
                <a:cs typeface="Browallia New" panose="020B0604020202020204" pitchFamily="34" charset="-34"/>
              </a:rPr>
              <a:t>กลุ่มความเสี่ยงทั่วไป  </a:t>
            </a:r>
            <a:r>
              <a:rPr lang="th-TH" sz="2800" b="1" dirty="0">
                <a:latin typeface="Browallia New" panose="020B0604020202020204" pitchFamily="34" charset="-34"/>
                <a:cs typeface="Browallia New" panose="020B0604020202020204" pitchFamily="34" charset="-34"/>
              </a:rPr>
              <a:t>อาจจะมีโอกาสพบน้อย ความรุนแรงน้อย ตรวจสอบว่ามีมาตรการป้องกันอยู่ในคู่มือแล้วหรือไม่ ถ้ามีก็หาวิธีการสื่อสารและทำให้มั่นใจว่ามีการรับรู้และปฏิบัติ (ซึ่งกลุ่มนี้คาดว่าจะมีมากที่สุด</a:t>
            </a:r>
            <a:r>
              <a:rPr lang="th-TH" sz="2800" b="1" dirty="0" smtClean="0">
                <a:latin typeface="Browallia New" panose="020B0604020202020204" pitchFamily="34" charset="-34"/>
                <a:cs typeface="Browallia New" panose="020B0604020202020204" pitchFamily="34" charset="-34"/>
              </a:rPr>
              <a:t>)</a:t>
            </a:r>
          </a:p>
          <a:p>
            <a:pPr marL="0" indent="0" algn="ctr">
              <a:spcBef>
                <a:spcPts val="0"/>
              </a:spcBef>
              <a:buNone/>
            </a:pPr>
            <a:r>
              <a:rPr lang="th-TH" sz="2000" b="1" dirty="0" smtClean="0">
                <a:solidFill>
                  <a:srgbClr val="FF0000"/>
                </a:solidFill>
                <a:latin typeface="Browallia New" panose="020B0604020202020204" pitchFamily="34" charset="-34"/>
                <a:cs typeface="Browallia New" panose="020B0604020202020204" pitchFamily="34" charset="-34"/>
              </a:rPr>
              <a:t>ด้วย</a:t>
            </a:r>
            <a:r>
              <a:rPr lang="th-TH" sz="2000" b="1" dirty="0">
                <a:solidFill>
                  <a:srgbClr val="FF0000"/>
                </a:solidFill>
                <a:latin typeface="Browallia New" panose="020B0604020202020204" pitchFamily="34" charset="-34"/>
                <a:cs typeface="Browallia New" panose="020B0604020202020204" pitchFamily="34" charset="-34"/>
              </a:rPr>
              <a:t>แนวทางเช่นนี้  จะรับมือความเสี่ยงได้ทุกรายการ ตั้งเป้ากวาดให้หมดใน 3 เดือน</a:t>
            </a:r>
            <a:endParaRPr lang="en-US" sz="2000" b="1" dirty="0">
              <a:solidFill>
                <a:srgbClr val="FF0000"/>
              </a:solidFill>
              <a:latin typeface="Browallia New" panose="020B0604020202020204" pitchFamily="34" charset="-34"/>
              <a:cs typeface="Browallia New" panose="020B0604020202020204" pitchFamily="34" charset="-34"/>
            </a:endParaRPr>
          </a:p>
        </p:txBody>
      </p:sp>
      <p:sp>
        <p:nvSpPr>
          <p:cNvPr id="5" name="TextBox 4"/>
          <p:cNvSpPr txBox="1"/>
          <p:nvPr/>
        </p:nvSpPr>
        <p:spPr>
          <a:xfrm>
            <a:off x="3901647" y="6000750"/>
            <a:ext cx="184731" cy="415498"/>
          </a:xfrm>
          <a:prstGeom prst="rect">
            <a:avLst/>
          </a:prstGeom>
          <a:noFill/>
        </p:spPr>
        <p:txBody>
          <a:bodyPr wrap="none" rtlCol="0">
            <a:spAutoFit/>
          </a:bodyPr>
          <a:lstStyle/>
          <a:p>
            <a:endParaRPr lang="en-US" sz="2100" dirty="0"/>
          </a:p>
        </p:txBody>
      </p:sp>
      <p:sp>
        <p:nvSpPr>
          <p:cNvPr id="6" name="TextBox 5"/>
          <p:cNvSpPr txBox="1"/>
          <p:nvPr/>
        </p:nvSpPr>
        <p:spPr>
          <a:xfrm>
            <a:off x="5820033" y="6000750"/>
            <a:ext cx="184731" cy="415498"/>
          </a:xfrm>
          <a:prstGeom prst="rect">
            <a:avLst/>
          </a:prstGeom>
          <a:noFill/>
        </p:spPr>
        <p:txBody>
          <a:bodyPr wrap="none" rtlCol="0">
            <a:spAutoFit/>
          </a:bodyPr>
          <a:lstStyle/>
          <a:p>
            <a:endParaRPr lang="en-US" sz="2100" dirty="0"/>
          </a:p>
        </p:txBody>
      </p:sp>
      <p:sp>
        <p:nvSpPr>
          <p:cNvPr id="7" name="Title 1"/>
          <p:cNvSpPr>
            <a:spLocks noGrp="1"/>
          </p:cNvSpPr>
          <p:nvPr>
            <p:ph type="title"/>
          </p:nvPr>
        </p:nvSpPr>
        <p:spPr>
          <a:xfrm>
            <a:off x="243639" y="339759"/>
            <a:ext cx="6920649" cy="784985"/>
          </a:xfrm>
          <a:solidFill>
            <a:schemeClr val="accent6">
              <a:lumMod val="20000"/>
              <a:lumOff val="80000"/>
            </a:schemeClr>
          </a:solidFill>
        </p:spPr>
        <p:txBody>
          <a:bodyPr>
            <a:noAutofit/>
          </a:bodyPr>
          <a:lstStyle/>
          <a:p>
            <a:pPr algn="ctr">
              <a:lnSpc>
                <a:spcPct val="80000"/>
              </a:lnSpc>
            </a:pPr>
            <a:r>
              <a:rPr lang="th-TH" sz="4000" b="1" dirty="0">
                <a:solidFill>
                  <a:srgbClr val="0033CC"/>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t>มากเท่าไรก็จัดการได้ ตามระดับความเสี่ยง</a:t>
            </a:r>
            <a:endParaRPr lang="en-US" sz="4000" b="1" dirty="0">
              <a:solidFill>
                <a:srgbClr val="0033CC"/>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535531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680807" y="1417358"/>
            <a:ext cx="6160770" cy="1845945"/>
          </a:xfrm>
          <a:prstGeom prst="rect">
            <a:avLst/>
          </a:prstGeom>
        </p:spPr>
      </p:pic>
      <p:pic>
        <p:nvPicPr>
          <p:cNvPr id="26" name="Picture 25"/>
          <p:cNvPicPr>
            <a:picLocks noChangeAspect="1"/>
          </p:cNvPicPr>
          <p:nvPr/>
        </p:nvPicPr>
        <p:blipFill rotWithShape="1">
          <a:blip r:embed="rId4"/>
          <a:srcRect l="35246" t="41745" r="13462" b="16464"/>
          <a:stretch/>
        </p:blipFill>
        <p:spPr>
          <a:xfrm>
            <a:off x="3690351" y="3723147"/>
            <a:ext cx="4743045" cy="2172683"/>
          </a:xfrm>
          <a:prstGeom prst="rect">
            <a:avLst/>
          </a:prstGeom>
          <a:ln>
            <a:solidFill>
              <a:schemeClr val="accent1"/>
            </a:solidFill>
          </a:ln>
        </p:spPr>
      </p:pic>
      <p:sp>
        <p:nvSpPr>
          <p:cNvPr id="18" name="Up Arrow 17"/>
          <p:cNvSpPr/>
          <p:nvPr/>
        </p:nvSpPr>
        <p:spPr>
          <a:xfrm>
            <a:off x="5117124" y="3316056"/>
            <a:ext cx="764930" cy="3543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7037362" y="4182262"/>
            <a:ext cx="476734" cy="300082"/>
          </a:xfrm>
          <a:prstGeom prst="rect">
            <a:avLst/>
          </a:prstGeom>
          <a:noFill/>
        </p:spPr>
        <p:txBody>
          <a:bodyPr wrap="none" rtlCol="0">
            <a:spAutoFit/>
          </a:bodyPr>
          <a:lstStyle/>
          <a:p>
            <a:r>
              <a:rPr lang="en-US" sz="1350" b="1" dirty="0"/>
              <a:t>RCA</a:t>
            </a:r>
          </a:p>
        </p:txBody>
      </p:sp>
      <p:sp>
        <p:nvSpPr>
          <p:cNvPr id="22" name="Cloud 21"/>
          <p:cNvSpPr/>
          <p:nvPr/>
        </p:nvSpPr>
        <p:spPr>
          <a:xfrm>
            <a:off x="3107332" y="3142855"/>
            <a:ext cx="1846385" cy="851531"/>
          </a:xfrm>
          <a:prstGeom prst="cloud">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Passion</a:t>
            </a:r>
          </a:p>
        </p:txBody>
      </p:sp>
      <p:sp>
        <p:nvSpPr>
          <p:cNvPr id="9" name="Rectangle 3"/>
          <p:cNvSpPr>
            <a:spLocks noChangeArrowheads="1"/>
          </p:cNvSpPr>
          <p:nvPr/>
        </p:nvSpPr>
        <p:spPr bwMode="auto">
          <a:xfrm>
            <a:off x="169464" y="196328"/>
            <a:ext cx="6401111" cy="707886"/>
          </a:xfrm>
          <a:prstGeom prst="rect">
            <a:avLst/>
          </a:prstGeom>
          <a:solidFill>
            <a:srgbClr val="0000CC"/>
          </a:solidFill>
          <a:ln>
            <a:noFill/>
          </a:ln>
        </p:spPr>
        <p:txBody>
          <a:bodyPr wrap="none">
            <a:spAutoFit/>
          </a:bodyPr>
          <a:lstStyle>
            <a:lvl1pPr eaLnBrk="0" hangingPunct="0">
              <a:defRPr sz="2800">
                <a:solidFill>
                  <a:schemeClr val="tx1"/>
                </a:solidFill>
                <a:latin typeface="Times New Roman" panose="02020603050405020304" pitchFamily="18" charset="0"/>
                <a:cs typeface="Angsana New" panose="02020603050405020304" pitchFamily="18" charset="-34"/>
              </a:defRPr>
            </a:lvl1pPr>
            <a:lvl2pPr marL="742950" indent="-285750" eaLnBrk="0" hangingPunct="0">
              <a:defRPr sz="2800">
                <a:solidFill>
                  <a:schemeClr val="tx1"/>
                </a:solidFill>
                <a:latin typeface="Times New Roman" panose="02020603050405020304" pitchFamily="18" charset="0"/>
                <a:cs typeface="Angsana New" panose="02020603050405020304" pitchFamily="18" charset="-34"/>
              </a:defRPr>
            </a:lvl2pPr>
            <a:lvl3pPr marL="1143000" indent="-228600" eaLnBrk="0" hangingPunct="0">
              <a:defRPr sz="2800">
                <a:solidFill>
                  <a:schemeClr val="tx1"/>
                </a:solidFill>
                <a:latin typeface="Times New Roman" panose="02020603050405020304" pitchFamily="18" charset="0"/>
                <a:cs typeface="Angsana New" panose="02020603050405020304" pitchFamily="18" charset="-34"/>
              </a:defRPr>
            </a:lvl3pPr>
            <a:lvl4pPr marL="1600200" indent="-228600" eaLnBrk="0" hangingPunct="0">
              <a:defRPr sz="2800">
                <a:solidFill>
                  <a:schemeClr val="tx1"/>
                </a:solidFill>
                <a:latin typeface="Times New Roman" panose="02020603050405020304" pitchFamily="18" charset="0"/>
                <a:cs typeface="Angsana New" panose="02020603050405020304" pitchFamily="18" charset="-34"/>
              </a:defRPr>
            </a:lvl4pPr>
            <a:lvl5pPr marL="2057400" indent="-228600" eaLnBrk="0" hangingPunct="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pPr eaLnBrk="1" hangingPunct="1"/>
            <a:r>
              <a:rPr lang="th-TH" altLang="en-US" sz="4000" b="1" dirty="0" smtClean="0">
                <a:solidFill>
                  <a:schemeClr val="bg1"/>
                </a:solidFill>
                <a:latin typeface="BrowalliaUPC" panose="020B0604020202020204" pitchFamily="34" charset="-34"/>
                <a:cs typeface="BrowalliaUPC" panose="020B0604020202020204" pitchFamily="34" charset="-34"/>
              </a:rPr>
              <a:t>ฝังความรู้เข้าในระบบผ่าน </a:t>
            </a:r>
            <a:r>
              <a:rPr lang="en-US" altLang="en-US" sz="4000" b="1" dirty="0" smtClean="0">
                <a:solidFill>
                  <a:schemeClr val="bg1"/>
                </a:solidFill>
                <a:latin typeface="BrowalliaUPC" panose="020B0604020202020204" pitchFamily="34" charset="-34"/>
                <a:cs typeface="BrowalliaUPC" panose="020B0604020202020204" pitchFamily="34" charset="-34"/>
              </a:rPr>
              <a:t>Risk Register</a:t>
            </a:r>
            <a:endParaRPr lang="en-US" altLang="en-US" sz="4000" b="1" dirty="0">
              <a:solidFill>
                <a:schemeClr val="bg1"/>
              </a:solidFill>
              <a:latin typeface="BrowalliaUPC" panose="020B0604020202020204" pitchFamily="34" charset="-34"/>
              <a:cs typeface="BrowalliaUPC" panose="020B0604020202020204" pitchFamily="34" charset="-34"/>
            </a:endParaRPr>
          </a:p>
        </p:txBody>
      </p:sp>
      <p:sp>
        <p:nvSpPr>
          <p:cNvPr id="3" name="Slide Number Placeholder 2"/>
          <p:cNvSpPr>
            <a:spLocks noGrp="1"/>
          </p:cNvSpPr>
          <p:nvPr>
            <p:ph type="sldNum" sz="quarter" idx="12"/>
          </p:nvPr>
        </p:nvSpPr>
        <p:spPr/>
        <p:txBody>
          <a:bodyPr/>
          <a:lstStyle/>
          <a:p>
            <a:fld id="{2426731C-EBCF-4A04-A7F1-C366382E1ADC}" type="slidenum">
              <a:rPr lang="en-US" smtClean="0"/>
              <a:t>3</a:t>
            </a:fld>
            <a:endParaRPr lang="en-US"/>
          </a:p>
        </p:txBody>
      </p:sp>
    </p:spTree>
    <p:extLst>
      <p:ext uri="{BB962C8B-B14F-4D97-AF65-F5344CB8AC3E}">
        <p14:creationId xmlns:p14="http://schemas.microsoft.com/office/powerpoint/2010/main" val="1758686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6840760" cy="707886"/>
          </a:xfrm>
          <a:prstGeom prst="rect">
            <a:avLst/>
          </a:prstGeom>
          <a:solidFill>
            <a:schemeClr val="accent4">
              <a:lumMod val="20000"/>
              <a:lumOff val="80000"/>
            </a:schemeClr>
          </a:solidFill>
          <a:effectLst>
            <a:softEdge rad="31750"/>
          </a:effectLst>
        </p:spPr>
        <p:txBody>
          <a:bodyPr wrap="square">
            <a:spAutoFit/>
          </a:bodyPr>
          <a:lstStyle/>
          <a:p>
            <a:pPr algn="ctr">
              <a:defRPr/>
            </a:pPr>
            <a:r>
              <a:rPr lang="en-US" sz="4000" b="1" dirty="0" smtClean="0">
                <a:latin typeface="Browallia New" pitchFamily="34" charset="-34"/>
                <a:cs typeface="FreesiaUPC" pitchFamily="34" charset="-34"/>
              </a:rPr>
              <a:t>Incident &amp; RCA</a:t>
            </a:r>
            <a:endParaRPr lang="en-US" sz="4000" b="1" dirty="0">
              <a:latin typeface="Browallia New" pitchFamily="34" charset="-34"/>
              <a:cs typeface="FreesiaUPC" pitchFamily="34" charset="-34"/>
            </a:endParaRPr>
          </a:p>
        </p:txBody>
      </p:sp>
      <p:sp>
        <p:nvSpPr>
          <p:cNvPr id="5" name="Rectangle 4"/>
          <p:cNvSpPr/>
          <p:nvPr/>
        </p:nvSpPr>
        <p:spPr>
          <a:xfrm>
            <a:off x="827584" y="1412776"/>
            <a:ext cx="7804567" cy="4524315"/>
          </a:xfrm>
          <a:prstGeom prst="rect">
            <a:avLst/>
          </a:prstGeom>
        </p:spPr>
        <p:txBody>
          <a:bodyPr wrap="square">
            <a:spAutoFit/>
          </a:bodyPr>
          <a:lstStyle/>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สมาชิกในกลุ่มแต่ละคนนำเสนออุบัติการณ์ที่เคยประสบ </a:t>
            </a:r>
            <a:r>
              <a:rPr lang="en-US" sz="3200" b="1" dirty="0" smtClean="0">
                <a:latin typeface="Browallia New" panose="020B0604020202020204" pitchFamily="34" charset="-34"/>
                <a:cs typeface="Browallia New" panose="020B0604020202020204" pitchFamily="34" charset="-34"/>
              </a:rPr>
              <a:t>	</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ควรหลีกเลี่ยงเรื่องราวที่ซ้ำ</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สามารถโทรถามข้อมูลจากเพื่อนที่ รพ.ได้</a:t>
            </a:r>
            <a:endParaRPr lang="en-US" sz="3200" b="1" dirty="0" smtClean="0">
              <a:latin typeface="Browallia New" panose="020B0604020202020204" pitchFamily="34" charset="-34"/>
              <a:cs typeface="Browallia New" panose="020B0604020202020204" pitchFamily="34" charset="-34"/>
            </a:endParaRPr>
          </a:p>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ระบุอุบัติการณ์ </a:t>
            </a:r>
          </a:p>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ระบุผลการทำ </a:t>
            </a:r>
            <a:r>
              <a:rPr lang="en-US" sz="3200" b="1" dirty="0" smtClean="0">
                <a:latin typeface="Browallia New" panose="020B0604020202020204" pitchFamily="34" charset="-34"/>
                <a:cs typeface="Browallia New" panose="020B0604020202020204" pitchFamily="34" charset="-34"/>
              </a:rPr>
              <a:t>RCA</a:t>
            </a:r>
            <a:endParaRPr lang="th-TH" sz="3200" b="1" dirty="0" smtClean="0">
              <a:latin typeface="Browallia New" panose="020B0604020202020204" pitchFamily="34" charset="-34"/>
              <a:cs typeface="Browallia New" panose="020B0604020202020204" pitchFamily="34" charset="-34"/>
            </a:endParaRP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ระบุการกระทำ (หรือไม่กระทำ) ที่นำมาสู่อุบัติการณ์</a:t>
            </a:r>
            <a:endParaRPr lang="en-US" sz="3200" b="1" dirty="0" smtClean="0">
              <a:latin typeface="Browallia New" panose="020B0604020202020204" pitchFamily="34" charset="-34"/>
              <a:cs typeface="Browallia New" panose="020B0604020202020204" pitchFamily="34" charset="-34"/>
            </a:endParaRP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ระบุปัจจัยใกล้ตัว </a:t>
            </a:r>
            <a:r>
              <a:rPr lang="en-US" sz="3200" b="1" dirty="0" smtClean="0">
                <a:latin typeface="Browallia New" panose="020B0604020202020204" pitchFamily="34" charset="-34"/>
                <a:cs typeface="Browallia New" panose="020B0604020202020204" pitchFamily="34" charset="-34"/>
              </a:rPr>
              <a:t>(</a:t>
            </a:r>
            <a:r>
              <a:rPr lang="th-TH" sz="3200" b="1" dirty="0" smtClean="0">
                <a:latin typeface="Browallia New" panose="020B0604020202020204" pitchFamily="34" charset="-34"/>
                <a:cs typeface="Browallia New" panose="020B0604020202020204" pitchFamily="34" charset="-34"/>
              </a:rPr>
              <a:t>บุคคล สิ่งแวดล้อม)</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ระบุปัจจัยองค์กร (ปัจจัยเชิงระบบ, ปัจจัยแฝงเร้น)</a:t>
            </a:r>
            <a:endParaRPr lang="en-US" sz="3200" b="1" dirty="0" smtClean="0">
              <a:latin typeface="Browallia New" panose="020B0604020202020204" pitchFamily="34" charset="-34"/>
              <a:cs typeface="Browallia New" panose="020B0604020202020204" pitchFamily="34" charset="-34"/>
            </a:endParaRPr>
          </a:p>
          <a:p>
            <a:pPr marL="457200" indent="-457200">
              <a:buFont typeface="Arial" panose="020B0604020202020204" pitchFamily="34" charset="0"/>
              <a:buChar char="•"/>
            </a:pPr>
            <a:endParaRPr lang="th-TH" sz="3200" b="1" dirty="0" smtClean="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421319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12" y="3235727"/>
            <a:ext cx="1242138" cy="5078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350" dirty="0"/>
              <a:t>Risk Identification</a:t>
            </a:r>
          </a:p>
        </p:txBody>
      </p:sp>
      <p:sp>
        <p:nvSpPr>
          <p:cNvPr id="6" name="TextBox 5"/>
          <p:cNvSpPr txBox="1"/>
          <p:nvPr/>
        </p:nvSpPr>
        <p:spPr>
          <a:xfrm>
            <a:off x="1692843" y="3235727"/>
            <a:ext cx="972108" cy="50783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sz="1350" dirty="0"/>
              <a:t>Risk Analysis</a:t>
            </a:r>
          </a:p>
        </p:txBody>
      </p:sp>
      <p:sp>
        <p:nvSpPr>
          <p:cNvPr id="7" name="TextBox 6"/>
          <p:cNvSpPr txBox="1"/>
          <p:nvPr/>
        </p:nvSpPr>
        <p:spPr>
          <a:xfrm>
            <a:off x="3096543" y="3240491"/>
            <a:ext cx="972108" cy="507831"/>
          </a:xfrm>
          <a:prstGeom prst="rect">
            <a:avLst/>
          </a:prstGeom>
          <a:solidFill>
            <a:schemeClr val="accent1">
              <a:lumMod val="20000"/>
              <a:lumOff val="80000"/>
            </a:schemeClr>
          </a:solidFill>
          <a:ln>
            <a:solidFill>
              <a:srgbClr val="FF0000"/>
            </a:solidFill>
          </a:ln>
        </p:spPr>
        <p:txBody>
          <a:bodyPr wrap="square" rtlCol="0">
            <a:spAutoFit/>
          </a:bodyPr>
          <a:lstStyle/>
          <a:p>
            <a:pPr algn="ctr"/>
            <a:r>
              <a:rPr lang="en-US" sz="1350" dirty="0"/>
              <a:t>Risk Treatment</a:t>
            </a:r>
          </a:p>
        </p:txBody>
      </p:sp>
      <p:sp>
        <p:nvSpPr>
          <p:cNvPr id="8" name="TextBox 7"/>
          <p:cNvSpPr txBox="1"/>
          <p:nvPr/>
        </p:nvSpPr>
        <p:spPr>
          <a:xfrm>
            <a:off x="4500244" y="3240491"/>
            <a:ext cx="1195890" cy="507831"/>
          </a:xfrm>
          <a:prstGeom prst="rect">
            <a:avLst/>
          </a:prstGeom>
          <a:solidFill>
            <a:srgbClr val="FFFF00"/>
          </a:solidFill>
          <a:ln w="57150">
            <a:solidFill>
              <a:srgbClr val="FF0000"/>
            </a:solidFill>
          </a:ln>
        </p:spPr>
        <p:txBody>
          <a:bodyPr wrap="square" rtlCol="0">
            <a:spAutoFit/>
          </a:bodyPr>
          <a:lstStyle/>
          <a:p>
            <a:pPr algn="ctr"/>
            <a:r>
              <a:rPr lang="en-US" sz="1350" dirty="0"/>
              <a:t>Risk Monitor &amp; Review</a:t>
            </a:r>
          </a:p>
        </p:txBody>
      </p:sp>
      <p:cxnSp>
        <p:nvCxnSpPr>
          <p:cNvPr id="10" name="Elbow Connector 9"/>
          <p:cNvCxnSpPr>
            <a:stCxn id="8" idx="0"/>
            <a:endCxn id="6" idx="0"/>
          </p:cNvCxnSpPr>
          <p:nvPr/>
        </p:nvCxnSpPr>
        <p:spPr>
          <a:xfrm rot="16200000" flipV="1">
            <a:off x="3636162" y="1778464"/>
            <a:ext cx="4763" cy="2919292"/>
          </a:xfrm>
          <a:prstGeom prst="bentConnector3">
            <a:avLst>
              <a:gd name="adj1" fmla="val 759071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8" idx="2"/>
            <a:endCxn id="7" idx="2"/>
          </p:cNvCxnSpPr>
          <p:nvPr/>
        </p:nvCxnSpPr>
        <p:spPr>
          <a:xfrm rot="5400000">
            <a:off x="4340393" y="2967444"/>
            <a:ext cx="9525" cy="1515592"/>
          </a:xfrm>
          <a:prstGeom prst="bentConnector3">
            <a:avLst>
              <a:gd name="adj1" fmla="val 5283866"/>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6" idx="1"/>
          </p:cNvCxnSpPr>
          <p:nvPr/>
        </p:nvCxnSpPr>
        <p:spPr>
          <a:xfrm>
            <a:off x="1261251" y="3478102"/>
            <a:ext cx="43159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a:endCxn id="7" idx="1"/>
          </p:cNvCxnSpPr>
          <p:nvPr/>
        </p:nvCxnSpPr>
        <p:spPr>
          <a:xfrm>
            <a:off x="2664951" y="3478103"/>
            <a:ext cx="431592" cy="47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3"/>
            <a:endCxn id="8" idx="1"/>
          </p:cNvCxnSpPr>
          <p:nvPr/>
        </p:nvCxnSpPr>
        <p:spPr>
          <a:xfrm>
            <a:off x="4068652" y="3482865"/>
            <a:ext cx="4315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AutoShape 2" descr="ผลการค้นหารูปภาพสำหรับ copyleft"/>
          <p:cNvSpPr>
            <a:spLocks noChangeAspect="1" noChangeArrowheads="1"/>
          </p:cNvSpPr>
          <p:nvPr/>
        </p:nvSpPr>
        <p:spPr bwMode="auto">
          <a:xfrm>
            <a:off x="-665445" y="-512882"/>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Title 1"/>
          <p:cNvSpPr>
            <a:spLocks noGrp="1"/>
          </p:cNvSpPr>
          <p:nvPr>
            <p:ph type="title"/>
          </p:nvPr>
        </p:nvSpPr>
        <p:spPr>
          <a:xfrm>
            <a:off x="781269" y="352045"/>
            <a:ext cx="5433481" cy="1030263"/>
          </a:xfrm>
          <a:solidFill>
            <a:srgbClr val="0000CC"/>
          </a:solidFill>
        </p:spPr>
        <p:txBody>
          <a:bodyPr>
            <a:noAutofit/>
          </a:bodyPr>
          <a:lstStyle/>
          <a:p>
            <a:pPr algn="ctr">
              <a:lnSpc>
                <a:spcPct val="80000"/>
              </a:lnSpc>
            </a:pPr>
            <a:r>
              <a:rPr lang="th-TH" sz="3600" b="1" dirty="0">
                <a:solidFill>
                  <a:schemeClr val="bg1"/>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t>การติดตามและทบทวนความเสี่ยง</a:t>
            </a:r>
            <a:r>
              <a:rPr lang="en-US" sz="3600" b="1" dirty="0">
                <a:solidFill>
                  <a:schemeClr val="bg1"/>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t/>
            </a:r>
            <a:br>
              <a:rPr lang="en-US" sz="3600" b="1" dirty="0">
                <a:solidFill>
                  <a:schemeClr val="bg1"/>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br>
            <a:r>
              <a:rPr lang="en-US" sz="3600" b="1" dirty="0">
                <a:solidFill>
                  <a:schemeClr val="bg1"/>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t>(Risk Monitoring &amp; Review)</a:t>
            </a:r>
          </a:p>
        </p:txBody>
      </p:sp>
      <p:sp>
        <p:nvSpPr>
          <p:cNvPr id="14" name="TextBox 13"/>
          <p:cNvSpPr txBox="1"/>
          <p:nvPr/>
        </p:nvSpPr>
        <p:spPr>
          <a:xfrm>
            <a:off x="2312858" y="1957092"/>
            <a:ext cx="2539478" cy="923330"/>
          </a:xfrm>
          <a:prstGeom prst="rect">
            <a:avLst/>
          </a:prstGeom>
          <a:noFill/>
        </p:spPr>
        <p:txBody>
          <a:bodyPr wrap="none" rtlCol="0">
            <a:spAutoFit/>
          </a:bodyPr>
          <a:lstStyle/>
          <a:p>
            <a:pPr algn="ctr">
              <a:lnSpc>
                <a:spcPct val="90000"/>
              </a:lnSpc>
            </a:pPr>
            <a:r>
              <a:rPr lang="en-US" sz="2000" b="1" dirty="0">
                <a:solidFill>
                  <a:srgbClr val="0033CC"/>
                </a:solidFill>
                <a:latin typeface="Browallia New" panose="020B0604020202020204" pitchFamily="34" charset="-34"/>
                <a:cs typeface="Browallia New" panose="020B0604020202020204" pitchFamily="34" charset="-34"/>
              </a:rPr>
              <a:t>Residual Risk Level</a:t>
            </a:r>
          </a:p>
          <a:p>
            <a:pPr algn="ctr">
              <a:lnSpc>
                <a:spcPct val="90000"/>
              </a:lnSpc>
            </a:pPr>
            <a:r>
              <a:rPr lang="th-TH" sz="2000" dirty="0">
                <a:latin typeface="Browallia New" panose="020B0604020202020204" pitchFamily="34" charset="-34"/>
                <a:cs typeface="Browallia New" panose="020B0604020202020204" pitchFamily="34" charset="-34"/>
              </a:rPr>
              <a:t>ระดับความเสี่ยงที่เหลืออยู่</a:t>
            </a:r>
          </a:p>
          <a:p>
            <a:pPr algn="ctr">
              <a:lnSpc>
                <a:spcPct val="90000"/>
              </a:lnSpc>
            </a:pPr>
            <a:r>
              <a:rPr lang="th-TH" sz="2000" dirty="0">
                <a:latin typeface="Browallia New" panose="020B0604020202020204" pitchFamily="34" charset="-34"/>
                <a:cs typeface="Browallia New" panose="020B0604020202020204" pitchFamily="34" charset="-34"/>
              </a:rPr>
              <a:t>ระดับความเสี่ยงในรอบเวลาต่อไป</a:t>
            </a:r>
            <a:endParaRPr lang="en-US" sz="2000" dirty="0">
              <a:latin typeface="Browallia New" panose="020B0604020202020204" pitchFamily="34" charset="-34"/>
              <a:cs typeface="Browallia New" panose="020B0604020202020204" pitchFamily="34" charset="-34"/>
            </a:endParaRPr>
          </a:p>
        </p:txBody>
      </p:sp>
      <p:sp>
        <p:nvSpPr>
          <p:cNvPr id="22" name="TextBox 21"/>
          <p:cNvSpPr txBox="1"/>
          <p:nvPr/>
        </p:nvSpPr>
        <p:spPr>
          <a:xfrm>
            <a:off x="3041123" y="4299719"/>
            <a:ext cx="2622833" cy="646331"/>
          </a:xfrm>
          <a:prstGeom prst="rect">
            <a:avLst/>
          </a:prstGeom>
          <a:noFill/>
        </p:spPr>
        <p:txBody>
          <a:bodyPr wrap="none" rtlCol="0">
            <a:spAutoFit/>
          </a:bodyPr>
          <a:lstStyle/>
          <a:p>
            <a:pPr algn="ctr">
              <a:lnSpc>
                <a:spcPct val="90000"/>
              </a:lnSpc>
            </a:pPr>
            <a:r>
              <a:rPr lang="en-US" sz="2000" b="1" dirty="0">
                <a:solidFill>
                  <a:srgbClr val="0033CC"/>
                </a:solidFill>
                <a:latin typeface="Browallia New" panose="020B0604020202020204" pitchFamily="34" charset="-34"/>
                <a:cs typeface="Browallia New" panose="020B0604020202020204" pitchFamily="34" charset="-34"/>
              </a:rPr>
              <a:t>Review of Risk Treatment Plan</a:t>
            </a:r>
          </a:p>
          <a:p>
            <a:pPr algn="ctr">
              <a:lnSpc>
                <a:spcPct val="90000"/>
              </a:lnSpc>
            </a:pPr>
            <a:r>
              <a:rPr lang="th-TH" sz="2000" dirty="0">
                <a:latin typeface="Browallia New" panose="020B0604020202020204" pitchFamily="34" charset="-34"/>
                <a:cs typeface="Browallia New" panose="020B0604020202020204" pitchFamily="34" charset="-34"/>
              </a:rPr>
              <a:t>ควรมีการปรับปรุงมาตรการอะไร</a:t>
            </a:r>
            <a:endParaRPr lang="en-US" sz="2000" dirty="0">
              <a:latin typeface="Browallia New" panose="020B0604020202020204" pitchFamily="34" charset="-34"/>
              <a:cs typeface="Browallia New" panose="020B0604020202020204" pitchFamily="34" charset="-34"/>
            </a:endParaRPr>
          </a:p>
        </p:txBody>
      </p:sp>
      <p:sp>
        <p:nvSpPr>
          <p:cNvPr id="26" name="TextBox 25"/>
          <p:cNvSpPr txBox="1"/>
          <p:nvPr/>
        </p:nvSpPr>
        <p:spPr>
          <a:xfrm>
            <a:off x="5746336" y="2769938"/>
            <a:ext cx="3365024" cy="1200329"/>
          </a:xfrm>
          <a:prstGeom prst="rect">
            <a:avLst/>
          </a:prstGeom>
          <a:noFill/>
        </p:spPr>
        <p:txBody>
          <a:bodyPr wrap="none" rtlCol="0">
            <a:spAutoFit/>
          </a:bodyPr>
          <a:lstStyle/>
          <a:p>
            <a:pPr algn="ctr">
              <a:lnSpc>
                <a:spcPct val="90000"/>
              </a:lnSpc>
            </a:pPr>
            <a:r>
              <a:rPr lang="en-US" sz="2000" b="1" dirty="0">
                <a:solidFill>
                  <a:srgbClr val="0033CC"/>
                </a:solidFill>
                <a:latin typeface="Browallia New" panose="020B0604020202020204" pitchFamily="34" charset="-34"/>
                <a:cs typeface="Browallia New" panose="020B0604020202020204" pitchFamily="34" charset="-34"/>
              </a:rPr>
              <a:t> Risk Monitoring</a:t>
            </a:r>
          </a:p>
          <a:p>
            <a:pPr>
              <a:lnSpc>
                <a:spcPct val="90000"/>
              </a:lnSpc>
            </a:pPr>
            <a:r>
              <a:rPr lang="th-TH" sz="2000" dirty="0">
                <a:latin typeface="Browallia New" panose="020B0604020202020204" pitchFamily="34" charset="-34"/>
                <a:cs typeface="Browallia New" panose="020B0604020202020204" pitchFamily="34" charset="-34"/>
              </a:rPr>
              <a:t>มีการปฏิบัติตามมาตรการที่กำหนดไว้เพียงใด</a:t>
            </a:r>
          </a:p>
          <a:p>
            <a:pPr>
              <a:lnSpc>
                <a:spcPct val="90000"/>
              </a:lnSpc>
            </a:pPr>
            <a:r>
              <a:rPr lang="th-TH" sz="2000" dirty="0">
                <a:latin typeface="Browallia New" panose="020B0604020202020204" pitchFamily="34" charset="-34"/>
                <a:cs typeface="Browallia New" panose="020B0604020202020204" pitchFamily="34" charset="-34"/>
              </a:rPr>
              <a:t>มีปัญหาอุปสรรคอะไรในการปฏิบัติ</a:t>
            </a:r>
          </a:p>
          <a:p>
            <a:pPr>
              <a:lnSpc>
                <a:spcPct val="90000"/>
              </a:lnSpc>
            </a:pPr>
            <a:r>
              <a:rPr lang="th-TH" sz="2000" dirty="0">
                <a:latin typeface="Browallia New" panose="020B0604020202020204" pitchFamily="34" charset="-34"/>
                <a:cs typeface="Browallia New" panose="020B0604020202020204" pitchFamily="34" charset="-34"/>
              </a:rPr>
              <a:t>ระดับอุบัติการณ์เปลี่ยนแปลงไปอย่างไร</a:t>
            </a:r>
            <a:endParaRPr lang="en-US" sz="20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421224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6840760" cy="707886"/>
          </a:xfrm>
          <a:prstGeom prst="rect">
            <a:avLst/>
          </a:prstGeom>
          <a:solidFill>
            <a:schemeClr val="accent4">
              <a:lumMod val="20000"/>
              <a:lumOff val="80000"/>
            </a:schemeClr>
          </a:solidFill>
          <a:effectLst>
            <a:softEdge rad="31750"/>
          </a:effectLst>
        </p:spPr>
        <p:txBody>
          <a:bodyPr wrap="square">
            <a:spAutoFit/>
          </a:bodyPr>
          <a:lstStyle/>
          <a:p>
            <a:pPr algn="ctr">
              <a:defRPr/>
            </a:pPr>
            <a:r>
              <a:rPr lang="en-US" sz="4000" b="1" dirty="0" smtClean="0">
                <a:latin typeface="Browallia New" pitchFamily="34" charset="-34"/>
                <a:cs typeface="FreesiaUPC" pitchFamily="34" charset="-34"/>
              </a:rPr>
              <a:t>Root Cause -&gt; Preventive Measures</a:t>
            </a:r>
            <a:endParaRPr lang="en-US" sz="4000" b="1" dirty="0">
              <a:latin typeface="Browallia New" pitchFamily="34" charset="-34"/>
              <a:cs typeface="FreesiaUPC" pitchFamily="34" charset="-34"/>
            </a:endParaRPr>
          </a:p>
        </p:txBody>
      </p:sp>
      <p:sp>
        <p:nvSpPr>
          <p:cNvPr id="5" name="Rectangle 4"/>
          <p:cNvSpPr/>
          <p:nvPr/>
        </p:nvSpPr>
        <p:spPr>
          <a:xfrm>
            <a:off x="827584" y="1412776"/>
            <a:ext cx="7804567" cy="3046988"/>
          </a:xfrm>
          <a:prstGeom prst="rect">
            <a:avLst/>
          </a:prstGeom>
        </p:spPr>
        <p:txBody>
          <a:bodyPr wrap="square">
            <a:spAutoFit/>
          </a:bodyPr>
          <a:lstStyle/>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ทบทวนว่า รพ.มีมาตรการป้องกันอุบัติการณ์ในเรื่องนั้นไว้อย่างไรบ้าง</a:t>
            </a:r>
          </a:p>
          <a:p>
            <a:pPr marL="457200"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พิจารณาว่ามาตรการดังกล่าวสามารถรับมือกับ </a:t>
            </a:r>
            <a:r>
              <a:rPr lang="en-US" sz="3200" b="1" dirty="0" smtClean="0">
                <a:latin typeface="Browallia New" panose="020B0604020202020204" pitchFamily="34" charset="-34"/>
                <a:cs typeface="Browallia New" panose="020B0604020202020204" pitchFamily="34" charset="-34"/>
              </a:rPr>
              <a:t>root cause </a:t>
            </a:r>
            <a:r>
              <a:rPr lang="th-TH" sz="3200" b="1" dirty="0" smtClean="0">
                <a:latin typeface="Browallia New" panose="020B0604020202020204" pitchFamily="34" charset="-34"/>
                <a:cs typeface="Browallia New" panose="020B0604020202020204" pitchFamily="34" charset="-34"/>
              </a:rPr>
              <a:t>ได้หรือไม่</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ถ้าตอบว่าได้ ทำไมจึงยังเกิดเหตุการณ์</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ถ้าตอบว่าไม่ได้ จะเพิ่มมาตรการอะไร</a:t>
            </a:r>
          </a:p>
        </p:txBody>
      </p:sp>
    </p:spTree>
    <p:extLst>
      <p:ext uri="{BB962C8B-B14F-4D97-AF65-F5344CB8AC3E}">
        <p14:creationId xmlns:p14="http://schemas.microsoft.com/office/powerpoint/2010/main" val="319646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204" b="45588"/>
          <a:stretch/>
        </p:blipFill>
        <p:spPr>
          <a:xfrm>
            <a:off x="251520" y="1052736"/>
            <a:ext cx="8709218" cy="1870873"/>
          </a:xfrm>
          <a:prstGeom prst="rect">
            <a:avLst/>
          </a:prstGeom>
        </p:spPr>
      </p:pic>
      <p:sp>
        <p:nvSpPr>
          <p:cNvPr id="5" name="TextBox 4"/>
          <p:cNvSpPr txBox="1"/>
          <p:nvPr/>
        </p:nvSpPr>
        <p:spPr>
          <a:xfrm>
            <a:off x="1565435" y="260648"/>
            <a:ext cx="4806765"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defPPr>
              <a:defRPr lang="en-US"/>
            </a:defPPr>
            <a:lvl1pPr algn="ctr">
              <a:defRPr sz="3600" b="1">
                <a:solidFill>
                  <a:schemeClr val="bg1"/>
                </a:solidFill>
                <a:latin typeface="BrowalliaUPC" panose="020B0604020202020204" pitchFamily="34" charset="-34"/>
                <a:cs typeface="BrowalliaUPC" panose="020B0604020202020204" pitchFamily="34" charset="-34"/>
              </a:defRPr>
            </a:lvl1pPr>
          </a:lstStyle>
          <a:p>
            <a:r>
              <a:rPr lang="en-US" dirty="0" smtClean="0"/>
              <a:t>Risk Treatment Plan</a:t>
            </a:r>
            <a:endParaRPr lang="en-US" dirty="0"/>
          </a:p>
        </p:txBody>
      </p:sp>
      <p:sp>
        <p:nvSpPr>
          <p:cNvPr id="6" name="TextBox 5"/>
          <p:cNvSpPr txBox="1"/>
          <p:nvPr/>
        </p:nvSpPr>
        <p:spPr>
          <a:xfrm>
            <a:off x="251520" y="2996952"/>
            <a:ext cx="8748464" cy="3539430"/>
          </a:xfrm>
          <a:prstGeom prst="rect">
            <a:avLst/>
          </a:prstGeom>
          <a:noFill/>
        </p:spPr>
        <p:txBody>
          <a:bodyPr wrap="square" rtlCol="0">
            <a:spAutoFit/>
          </a:bodyPr>
          <a:lstStyle/>
          <a:p>
            <a:pPr marL="2344738" indent="-2344738"/>
            <a:r>
              <a:rPr lang="th-TH" sz="3200" b="1" dirty="0" smtClean="0">
                <a:solidFill>
                  <a:srgbClr val="0033CC"/>
                </a:solidFill>
                <a:latin typeface="BrowalliaUPC" panose="020B0604020202020204" pitchFamily="34" charset="-34"/>
                <a:cs typeface="BrowalliaUPC" panose="020B0604020202020204" pitchFamily="34" charset="-34"/>
              </a:rPr>
              <a:t>ตัวอย่างแผนรับมือกับความเสี่ยง</a:t>
            </a:r>
            <a:endParaRPr lang="en-US" sz="3200" b="1" dirty="0" smtClean="0">
              <a:solidFill>
                <a:srgbClr val="0033CC"/>
              </a:solidFill>
              <a:latin typeface="BrowalliaUPC" panose="020B0604020202020204" pitchFamily="34" charset="-34"/>
              <a:cs typeface="BrowalliaUPC" panose="020B0604020202020204" pitchFamily="34" charset="-34"/>
            </a:endParaRPr>
          </a:p>
          <a:p>
            <a:pPr marL="855663" indent="-619125"/>
            <a:r>
              <a:rPr lang="en-US" sz="3200" b="1" dirty="0" smtClean="0">
                <a:solidFill>
                  <a:srgbClr val="0033CC"/>
                </a:solidFill>
                <a:latin typeface="BrowalliaUPC" panose="020B0604020202020204" pitchFamily="34" charset="-34"/>
                <a:cs typeface="BrowalliaUPC" panose="020B0604020202020204" pitchFamily="34" charset="-34"/>
              </a:rPr>
              <a:t>Risk transfer: </a:t>
            </a:r>
            <a:r>
              <a:rPr lang="th-TH" sz="3200" b="1" dirty="0" smtClean="0">
                <a:solidFill>
                  <a:srgbClr val="0033CC"/>
                </a:solidFill>
                <a:latin typeface="BrowalliaUPC" panose="020B0604020202020204" pitchFamily="34" charset="-34"/>
                <a:cs typeface="BrowalliaUPC" panose="020B0604020202020204" pitchFamily="34" charset="-34"/>
              </a:rPr>
              <a:t>ถ่ายโอนความเสี่ยงให้คนอื่น ถ้าคิดว่าไม่คุ้มที่จะทำเอง</a:t>
            </a:r>
          </a:p>
          <a:p>
            <a:pPr marL="855663" indent="-619125"/>
            <a:r>
              <a:rPr lang="en-US" sz="3200" b="1" dirty="0" smtClean="0">
                <a:solidFill>
                  <a:srgbClr val="0033CC"/>
                </a:solidFill>
                <a:latin typeface="BrowalliaUPC" panose="020B0604020202020204" pitchFamily="34" charset="-34"/>
                <a:cs typeface="BrowalliaUPC" panose="020B0604020202020204" pitchFamily="34" charset="-34"/>
              </a:rPr>
              <a:t>Risk prevention: </a:t>
            </a:r>
            <a:r>
              <a:rPr lang="th-TH" sz="3200" b="1" dirty="0" smtClean="0">
                <a:solidFill>
                  <a:srgbClr val="0033CC"/>
                </a:solidFill>
                <a:latin typeface="BrowalliaUPC" panose="020B0604020202020204" pitchFamily="34" charset="-34"/>
                <a:cs typeface="BrowalliaUPC" panose="020B0604020202020204" pitchFamily="34" charset="-34"/>
              </a:rPr>
              <a:t>นำ </a:t>
            </a:r>
            <a:r>
              <a:rPr lang="en-US" sz="3200" b="1" dirty="0" smtClean="0">
                <a:solidFill>
                  <a:srgbClr val="0033CC"/>
                </a:solidFill>
                <a:latin typeface="BrowalliaUPC" panose="020B0604020202020204" pitchFamily="34" charset="-34"/>
                <a:cs typeface="BrowalliaUPC" panose="020B0604020202020204" pitchFamily="34" charset="-34"/>
              </a:rPr>
              <a:t>guideline</a:t>
            </a:r>
            <a:r>
              <a:rPr lang="th-TH" sz="3200" b="1" dirty="0" smtClean="0">
                <a:solidFill>
                  <a:srgbClr val="0033CC"/>
                </a:solidFill>
                <a:latin typeface="BrowalliaUPC" panose="020B0604020202020204" pitchFamily="34" charset="-34"/>
                <a:cs typeface="BrowalliaUPC" panose="020B0604020202020204" pitchFamily="34" charset="-34"/>
              </a:rPr>
              <a:t> ต่างๆ มาเป็นแนวทางปฏิบัติ</a:t>
            </a:r>
            <a:endParaRPr lang="en-US" sz="3200" b="1" dirty="0" smtClean="0">
              <a:solidFill>
                <a:srgbClr val="0033CC"/>
              </a:solidFill>
              <a:latin typeface="BrowalliaUPC" panose="020B0604020202020204" pitchFamily="34" charset="-34"/>
              <a:cs typeface="BrowalliaUPC" panose="020B0604020202020204" pitchFamily="34" charset="-34"/>
            </a:endParaRPr>
          </a:p>
          <a:p>
            <a:pPr marL="855663" indent="-619125"/>
            <a:r>
              <a:rPr lang="en-US" sz="3200" b="1" dirty="0" smtClean="0">
                <a:solidFill>
                  <a:srgbClr val="0033CC"/>
                </a:solidFill>
                <a:latin typeface="BrowalliaUPC" panose="020B0604020202020204" pitchFamily="34" charset="-34"/>
                <a:cs typeface="BrowalliaUPC" panose="020B0604020202020204" pitchFamily="34" charset="-34"/>
              </a:rPr>
              <a:t>Risk monitor: </a:t>
            </a:r>
            <a:r>
              <a:rPr lang="th-TH" sz="3200" b="1" dirty="0" smtClean="0">
                <a:solidFill>
                  <a:srgbClr val="0033CC"/>
                </a:solidFill>
                <a:latin typeface="BrowalliaUPC" panose="020B0604020202020204" pitchFamily="34" charset="-34"/>
                <a:cs typeface="BrowalliaUPC" panose="020B0604020202020204" pitchFamily="34" charset="-34"/>
              </a:rPr>
              <a:t>จะติดตามตัวชี้วัดหรือข้อมูลอะไรเพื่อตรวจจับโอกาสเกิดอุบัติการณ์ได้เร็วขึ้น หรือรับทราบสถิติการเกิดอุบัติการณ์</a:t>
            </a:r>
            <a:endParaRPr lang="en-US" sz="3200" b="1" dirty="0" smtClean="0">
              <a:solidFill>
                <a:srgbClr val="0033CC"/>
              </a:solidFill>
              <a:latin typeface="BrowalliaUPC" panose="020B0604020202020204" pitchFamily="34" charset="-34"/>
              <a:cs typeface="BrowalliaUPC" panose="020B0604020202020204" pitchFamily="34" charset="-34"/>
            </a:endParaRPr>
          </a:p>
          <a:p>
            <a:pPr marL="855663" indent="-619125"/>
            <a:r>
              <a:rPr lang="en-US" sz="3200" b="1" dirty="0" smtClean="0">
                <a:solidFill>
                  <a:srgbClr val="0033CC"/>
                </a:solidFill>
                <a:latin typeface="BrowalliaUPC" panose="020B0604020202020204" pitchFamily="34" charset="-34"/>
                <a:cs typeface="BrowalliaUPC" panose="020B0604020202020204" pitchFamily="34" charset="-34"/>
              </a:rPr>
              <a:t>Risk Mitigation: </a:t>
            </a:r>
            <a:r>
              <a:rPr lang="th-TH" sz="3200" b="1" dirty="0" smtClean="0">
                <a:solidFill>
                  <a:srgbClr val="0033CC"/>
                </a:solidFill>
                <a:latin typeface="BrowalliaUPC" panose="020B0604020202020204" pitchFamily="34" charset="-34"/>
                <a:cs typeface="BrowalliaUPC" panose="020B0604020202020204" pitchFamily="34" charset="-34"/>
              </a:rPr>
              <a:t>การทุเลาความเสียหายเมื่อเกิดอุบัติการณ์</a:t>
            </a:r>
          </a:p>
          <a:p>
            <a:pPr marL="855663" indent="-619125"/>
            <a:r>
              <a:rPr lang="en-US" sz="3200" b="1" dirty="0" smtClean="0">
                <a:solidFill>
                  <a:srgbClr val="0033CC"/>
                </a:solidFill>
                <a:latin typeface="BrowalliaUPC" panose="020B0604020202020204" pitchFamily="34" charset="-34"/>
                <a:cs typeface="BrowalliaUPC" panose="020B0604020202020204" pitchFamily="34" charset="-34"/>
              </a:rPr>
              <a:t>QI Plan: </a:t>
            </a:r>
            <a:r>
              <a:rPr lang="th-TH" sz="3200" b="1" dirty="0" smtClean="0">
                <a:solidFill>
                  <a:srgbClr val="0033CC"/>
                </a:solidFill>
                <a:latin typeface="BrowalliaUPC" panose="020B0604020202020204" pitchFamily="34" charset="-34"/>
                <a:cs typeface="BrowalliaUPC" panose="020B0604020202020204" pitchFamily="34" charset="-34"/>
              </a:rPr>
              <a:t>เพื่อหาคำตอบที่ชัดเจนยิ่งขึ้นในการป้องกันอุบัติการณ์</a:t>
            </a:r>
          </a:p>
        </p:txBody>
      </p:sp>
    </p:spTree>
    <p:extLst>
      <p:ext uri="{BB962C8B-B14F-4D97-AF65-F5344CB8AC3E}">
        <p14:creationId xmlns:p14="http://schemas.microsoft.com/office/powerpoint/2010/main" val="336797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265" t="17443" r="33218" b="14148"/>
          <a:stretch/>
        </p:blipFill>
        <p:spPr>
          <a:xfrm>
            <a:off x="3778137" y="1779963"/>
            <a:ext cx="5124796" cy="37531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79" y="2760264"/>
            <a:ext cx="3235730" cy="1792594"/>
          </a:xfrm>
          <a:prstGeom prst="rect">
            <a:avLst/>
          </a:prstGeom>
        </p:spPr>
      </p:pic>
      <p:sp>
        <p:nvSpPr>
          <p:cNvPr id="7" name="TextBox 6"/>
          <p:cNvSpPr txBox="1"/>
          <p:nvPr/>
        </p:nvSpPr>
        <p:spPr>
          <a:xfrm>
            <a:off x="107504" y="4577795"/>
            <a:ext cx="3408789" cy="1061829"/>
          </a:xfrm>
          <a:prstGeom prst="rect">
            <a:avLst/>
          </a:prstGeom>
          <a:noFill/>
        </p:spPr>
        <p:txBody>
          <a:bodyPr wrap="square" rtlCol="0">
            <a:spAutoFit/>
          </a:bodyPr>
          <a:lstStyle/>
          <a:p>
            <a:pPr algn="r"/>
            <a:r>
              <a:rPr lang="en-US" sz="2100" dirty="0"/>
              <a:t>Recovery measures </a:t>
            </a:r>
          </a:p>
          <a:p>
            <a:pPr algn="r"/>
            <a:r>
              <a:rPr lang="en-US" sz="2100" dirty="0"/>
              <a:t>= Mitigation </a:t>
            </a:r>
            <a:r>
              <a:rPr lang="en-US" sz="2100" dirty="0" smtClean="0"/>
              <a:t>plan</a:t>
            </a:r>
            <a:endParaRPr lang="th-TH" sz="2100" dirty="0" smtClean="0"/>
          </a:p>
          <a:p>
            <a:pPr algn="r"/>
            <a:r>
              <a:rPr lang="en-US" sz="2100" dirty="0"/>
              <a:t>o</a:t>
            </a:r>
            <a:r>
              <a:rPr lang="en-US" sz="2100" dirty="0" smtClean="0"/>
              <a:t>r secondary prevention</a:t>
            </a:r>
            <a:endParaRPr lang="en-US" sz="2100" dirty="0"/>
          </a:p>
        </p:txBody>
      </p:sp>
      <p:sp>
        <p:nvSpPr>
          <p:cNvPr id="8" name="TextBox 7"/>
          <p:cNvSpPr txBox="1"/>
          <p:nvPr/>
        </p:nvSpPr>
        <p:spPr>
          <a:xfrm>
            <a:off x="611560" y="188640"/>
            <a:ext cx="5976664"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en-US" sz="3600" b="1" dirty="0" smtClean="0">
                <a:solidFill>
                  <a:schemeClr val="bg1"/>
                </a:solidFill>
                <a:latin typeface="BrowalliaUPC" panose="020B0604020202020204" pitchFamily="34" charset="-34"/>
                <a:cs typeface="BrowalliaUPC" panose="020B0604020202020204" pitchFamily="34" charset="-34"/>
              </a:rPr>
              <a:t>Bow-tie Analysis &amp; Mitigation Plan</a:t>
            </a:r>
            <a:endParaRPr lang="en-US" sz="3600" b="1"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298960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6840760" cy="707886"/>
          </a:xfrm>
          <a:prstGeom prst="rect">
            <a:avLst/>
          </a:prstGeom>
          <a:solidFill>
            <a:schemeClr val="accent4">
              <a:lumMod val="20000"/>
              <a:lumOff val="80000"/>
            </a:schemeClr>
          </a:solidFill>
          <a:effectLst>
            <a:softEdge rad="31750"/>
          </a:effectLst>
        </p:spPr>
        <p:txBody>
          <a:bodyPr wrap="square">
            <a:spAutoFit/>
          </a:bodyPr>
          <a:lstStyle/>
          <a:p>
            <a:pPr algn="ctr">
              <a:defRPr/>
            </a:pPr>
            <a:r>
              <a:rPr lang="en-US" sz="4000" b="1" dirty="0" smtClean="0">
                <a:latin typeface="Browallia New" pitchFamily="34" charset="-34"/>
                <a:cs typeface="FreesiaUPC" pitchFamily="34" charset="-34"/>
              </a:rPr>
              <a:t>Risk Treatment Plan</a:t>
            </a:r>
            <a:endParaRPr lang="en-US" sz="4000" b="1" dirty="0">
              <a:latin typeface="Browallia New" pitchFamily="34" charset="-34"/>
              <a:cs typeface="FreesiaUPC" pitchFamily="34" charset="-34"/>
            </a:endParaRPr>
          </a:p>
        </p:txBody>
      </p:sp>
      <p:sp>
        <p:nvSpPr>
          <p:cNvPr id="5" name="Rectangle 4"/>
          <p:cNvSpPr/>
          <p:nvPr/>
        </p:nvSpPr>
        <p:spPr>
          <a:xfrm>
            <a:off x="395536" y="1340768"/>
            <a:ext cx="8316416" cy="5016758"/>
          </a:xfrm>
          <a:prstGeom prst="rect">
            <a:avLst/>
          </a:prstGeom>
        </p:spPr>
        <p:txBody>
          <a:bodyPr wrap="square">
            <a:spAutoFit/>
          </a:bodyPr>
          <a:lstStyle/>
          <a:p>
            <a:pPr marL="514350" indent="-514350">
              <a:buFont typeface="+mj-lt"/>
              <a:buAutoNum type="arabicPeriod"/>
            </a:pPr>
            <a:r>
              <a:rPr lang="th-TH" sz="3200" b="1" dirty="0" smtClean="0">
                <a:latin typeface="Browallia New" panose="020B0604020202020204" pitchFamily="34" charset="-34"/>
                <a:cs typeface="Browallia New" panose="020B0604020202020204" pitchFamily="34" charset="-34"/>
              </a:rPr>
              <a:t>มาตรการป้องกันที่ควรมี ได้แก่อะไรบ้าง</a:t>
            </a:r>
          </a:p>
          <a:p>
            <a:pPr marL="514350" indent="-514350">
              <a:buFont typeface="+mj-lt"/>
              <a:buAutoNum type="arabicPeriod"/>
            </a:pPr>
            <a:r>
              <a:rPr lang="th-TH" sz="3200" b="1" dirty="0" smtClean="0">
                <a:latin typeface="Browallia New" panose="020B0604020202020204" pitchFamily="34" charset="-34"/>
                <a:cs typeface="Browallia New" panose="020B0604020202020204" pitchFamily="34" charset="-34"/>
              </a:rPr>
              <a:t>การ </a:t>
            </a:r>
            <a:r>
              <a:rPr lang="en-US" sz="3200" b="1" dirty="0" smtClean="0">
                <a:latin typeface="Browallia New" panose="020B0604020202020204" pitchFamily="34" charset="-34"/>
                <a:cs typeface="Browallia New" panose="020B0604020202020204" pitchFamily="34" charset="-34"/>
              </a:rPr>
              <a:t>monitor </a:t>
            </a:r>
            <a:r>
              <a:rPr lang="th-TH" sz="3200" b="1" dirty="0" smtClean="0">
                <a:latin typeface="Browallia New" panose="020B0604020202020204" pitchFamily="34" charset="-34"/>
                <a:cs typeface="Browallia New" panose="020B0604020202020204" pitchFamily="34" charset="-34"/>
              </a:rPr>
              <a:t>เพื่อรับรู้ความเสี่ยงเรื่องนี้มีอะไรบ้าง</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อัตราการเกิดอุบัติการณ์</a:t>
            </a:r>
          </a:p>
          <a:p>
            <a:pPr marL="914400" lvl="1" indent="-457200">
              <a:buFont typeface="Arial" panose="020B0604020202020204" pitchFamily="34" charset="0"/>
              <a:buChar char="•"/>
            </a:pPr>
            <a:r>
              <a:rPr lang="en-US" sz="3200" b="1" dirty="0" smtClean="0">
                <a:latin typeface="Browallia New" panose="020B0604020202020204" pitchFamily="34" charset="-34"/>
                <a:cs typeface="Browallia New" panose="020B0604020202020204" pitchFamily="34" charset="-34"/>
              </a:rPr>
              <a:t>Process indicator (leading indicator)</a:t>
            </a:r>
          </a:p>
          <a:p>
            <a:pPr marL="514350" indent="-514350">
              <a:buFont typeface="+mj-lt"/>
              <a:buAutoNum type="arabicPeriod"/>
            </a:pPr>
            <a:r>
              <a:rPr lang="th-TH" sz="3200" b="1" dirty="0" smtClean="0">
                <a:latin typeface="Browallia New" panose="020B0604020202020204" pitchFamily="34" charset="-34"/>
                <a:cs typeface="Browallia New" panose="020B0604020202020204" pitchFamily="34" charset="-34"/>
              </a:rPr>
              <a:t>ถ้าเกิดอุบัติการณ์ขึ้น</a:t>
            </a: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อะไรคือผลที่จะเกิดขึ้นตามมาที่สำคัญ</a:t>
            </a:r>
            <a:r>
              <a:rPr lang="en-US" sz="3200" b="1" dirty="0" smtClean="0">
                <a:latin typeface="Browallia New" panose="020B0604020202020204" pitchFamily="34" charset="-34"/>
                <a:cs typeface="Browallia New" panose="020B0604020202020204" pitchFamily="34" charset="-34"/>
              </a:rPr>
              <a:t> (consequence)</a:t>
            </a:r>
            <a:endParaRPr lang="th-TH" sz="3200" b="1" dirty="0" smtClean="0">
              <a:latin typeface="Browallia New" panose="020B0604020202020204" pitchFamily="34" charset="-34"/>
              <a:cs typeface="Browallia New" panose="020B0604020202020204" pitchFamily="34" charset="-34"/>
            </a:endParaRPr>
          </a:p>
          <a:p>
            <a:pPr marL="914400" lvl="1" indent="-457200">
              <a:buFont typeface="Arial" panose="020B0604020202020204" pitchFamily="34" charset="0"/>
              <a:buChar char="•"/>
            </a:pPr>
            <a:r>
              <a:rPr lang="th-TH" sz="3200" b="1" dirty="0" smtClean="0">
                <a:latin typeface="Browallia New" panose="020B0604020202020204" pitchFamily="34" charset="-34"/>
                <a:cs typeface="Browallia New" panose="020B0604020202020204" pitchFamily="34" charset="-34"/>
              </a:rPr>
              <a:t>จะป้องกันหรือลดอันตราย/ความเสียหายดังกล่าวได้อย่างไร</a:t>
            </a:r>
            <a:r>
              <a:rPr lang="en-US" sz="3200" b="1" dirty="0" smtClean="0">
                <a:latin typeface="Browallia New" panose="020B0604020202020204" pitchFamily="34" charset="-34"/>
                <a:cs typeface="Browallia New" panose="020B0604020202020204" pitchFamily="34" charset="-34"/>
              </a:rPr>
              <a:t> (mitigation, secondary prevention, recovery measure)</a:t>
            </a:r>
            <a:endParaRPr lang="th-TH" sz="3200" b="1" dirty="0" smtClean="0">
              <a:latin typeface="Browallia New" panose="020B0604020202020204" pitchFamily="34" charset="-34"/>
              <a:cs typeface="Browallia New" panose="020B0604020202020204" pitchFamily="34" charset="-34"/>
            </a:endParaRPr>
          </a:p>
          <a:p>
            <a:pPr marL="514350" indent="-514350">
              <a:buFont typeface="+mj-lt"/>
              <a:buAutoNum type="arabicPeriod"/>
            </a:pPr>
            <a:r>
              <a:rPr lang="th-TH" sz="3200" b="1" dirty="0" smtClean="0">
                <a:latin typeface="Browallia New" panose="020B0604020202020204" pitchFamily="34" charset="-34"/>
                <a:cs typeface="Browallia New" panose="020B0604020202020204" pitchFamily="34" charset="-34"/>
              </a:rPr>
              <a:t>มีประเด็นอะไรที่อยากจะทดลองทำเพื่อหาทางป้องกัน</a:t>
            </a:r>
            <a:r>
              <a:rPr lang="en-US" sz="3200" b="1" dirty="0" smtClean="0">
                <a:latin typeface="Browallia New" panose="020B0604020202020204" pitchFamily="34" charset="-34"/>
                <a:cs typeface="Browallia New" panose="020B0604020202020204" pitchFamily="34" charset="-34"/>
              </a:rPr>
              <a:t> (QI plan)</a:t>
            </a:r>
            <a:endParaRPr lang="th-TH" sz="3200" b="1" dirty="0">
              <a:latin typeface="Browallia New" panose="020B0604020202020204" pitchFamily="34" charset="-34"/>
              <a:cs typeface="Browallia New" panose="020B0604020202020204" pitchFamily="34" charset="-34"/>
            </a:endParaRPr>
          </a:p>
          <a:p>
            <a:pPr marL="914400" lvl="1" indent="-457200">
              <a:buFont typeface="Arial" panose="020B0604020202020204" pitchFamily="34" charset="0"/>
              <a:buChar char="•"/>
            </a:pPr>
            <a:endParaRPr lang="en-US" sz="3200" b="1" dirty="0" smtClean="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134532027"/>
      </p:ext>
    </p:extLst>
  </p:cSld>
  <p:clrMapOvr>
    <a:masterClrMapping/>
  </p:clrMapOvr>
</p:sld>
</file>

<file path=ppt/theme/theme1.xml><?xml version="1.0" encoding="utf-8"?>
<a:theme xmlns:a="http://schemas.openxmlformats.org/drawingml/2006/main" name="Template_He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Template_Head</Template>
  <TotalTime>11826</TotalTime>
  <Words>2072</Words>
  <Application>Microsoft Office PowerPoint</Application>
  <PresentationFormat>On-screen Show (4:3)</PresentationFormat>
  <Paragraphs>272</Paragraphs>
  <Slides>25</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Agency FB</vt:lpstr>
      <vt:lpstr>Angsana New</vt:lpstr>
      <vt:lpstr>Arial</vt:lpstr>
      <vt:lpstr>Browallia New</vt:lpstr>
      <vt:lpstr>BrowalliaUPC</vt:lpstr>
      <vt:lpstr>Calibri</vt:lpstr>
      <vt:lpstr>Cordia New</vt:lpstr>
      <vt:lpstr>FreesiaUPC</vt:lpstr>
      <vt:lpstr>TH SarabunPSK</vt:lpstr>
      <vt:lpstr>Template_Head</vt:lpstr>
      <vt:lpstr>PowerPoint Presentation</vt:lpstr>
      <vt:lpstr>กระบวนการบริหารความเสี่ยง</vt:lpstr>
      <vt:lpstr>PowerPoint Presentation</vt:lpstr>
      <vt:lpstr>PowerPoint Presentation</vt:lpstr>
      <vt:lpstr>การติดตามและทบทวนความเสี่ยง (Risk Monitoring &amp;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มองภาพรวม มองความเป็นทั้งหมด</vt:lpstr>
      <vt:lpstr>มากเท่าไรก็จัดการได้ ตามระดับความเสี่ยง</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Anuwat S</dc:creator>
  <cp:lastModifiedBy>RUCHADAPORN  THUMASUT</cp:lastModifiedBy>
  <cp:revision>593</cp:revision>
  <cp:lastPrinted>2016-08-22T08:12:11Z</cp:lastPrinted>
  <dcterms:created xsi:type="dcterms:W3CDTF">2011-08-22T04:18:45Z</dcterms:created>
  <dcterms:modified xsi:type="dcterms:W3CDTF">2018-08-21T01:25:58Z</dcterms:modified>
</cp:coreProperties>
</file>