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8" r:id="rId3"/>
    <p:sldId id="382" r:id="rId4"/>
    <p:sldId id="354" r:id="rId5"/>
    <p:sldId id="353" r:id="rId6"/>
    <p:sldId id="379" r:id="rId7"/>
    <p:sldId id="355" r:id="rId8"/>
    <p:sldId id="356" r:id="rId9"/>
    <p:sldId id="370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wat" initials="A" lastIdx="1" clrIdx="0">
    <p:extLst>
      <p:ext uri="{19B8F6BF-5375-455C-9EA6-DF929625EA0E}">
        <p15:presenceInfo xmlns:p15="http://schemas.microsoft.com/office/powerpoint/2012/main" userId="Anuw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33CC"/>
    <a:srgbClr val="CCFF66"/>
    <a:srgbClr val="99FF66"/>
    <a:srgbClr val="0000FF"/>
    <a:srgbClr val="CCECFF"/>
    <a:srgbClr val="99CC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545" autoAdjust="0"/>
  </p:normalViewPr>
  <p:slideViewPr>
    <p:cSldViewPr snapToGrid="0">
      <p:cViewPr varScale="1">
        <p:scale>
          <a:sx n="63" d="100"/>
          <a:sy n="63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1T21:11:37.62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242F-CC26-4246-8032-32B3BBA23CC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5E6E-FB5B-485A-BEE1-352CABCD0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700" y="3429000"/>
            <a:ext cx="9144000" cy="1095710"/>
          </a:xfrm>
        </p:spPr>
        <p:txBody>
          <a:bodyPr anchor="b"/>
          <a:lstStyle>
            <a:lvl1pPr algn="ctr">
              <a:defRPr sz="600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4100" y="4724400"/>
            <a:ext cx="7213600" cy="1368760"/>
          </a:xfrm>
        </p:spPr>
        <p:txBody>
          <a:bodyPr/>
          <a:lstStyle>
            <a:lvl1pPr marL="0" indent="0" algn="ctr">
              <a:buNone/>
              <a:defRPr sz="2400"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15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6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2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969" y="88104"/>
            <a:ext cx="7042484" cy="1207296"/>
          </a:xfrm>
        </p:spPr>
        <p:txBody>
          <a:bodyPr>
            <a:normAutofit/>
          </a:bodyPr>
          <a:lstStyle>
            <a:lvl1pPr>
              <a:defRPr sz="400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5" y="1473200"/>
            <a:ext cx="11867148" cy="5248274"/>
          </a:xfrm>
        </p:spPr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7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817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0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4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45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126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60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9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44B0D-A0CC-4BE8-8930-AD09358A8A19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4D93-8783-4263-8B37-29C71699C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6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538" y="2340033"/>
            <a:ext cx="6494320" cy="95326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0099"/>
                </a:solidFill>
              </a:rPr>
              <a:t>Easy Quality for CLT/PCT</a:t>
            </a:r>
            <a:endParaRPr lang="th-TH" sz="5400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240" y="4710619"/>
            <a:ext cx="4236720" cy="6926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PPT by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นพ.</a:t>
            </a:r>
            <a:r>
              <a:rPr lang="th-TH" sz="3200" b="1" dirty="0" err="1" smtClean="0">
                <a:latin typeface="DilleniaUPC" pitchFamily="18" charset="-34"/>
                <a:cs typeface="DilleniaUPC" pitchFamily="18" charset="-34"/>
              </a:rPr>
              <a:t>อนุวัฒน์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ศุภชุติกุล</a:t>
            </a:r>
          </a:p>
        </p:txBody>
      </p:sp>
    </p:spTree>
    <p:extLst>
      <p:ext uri="{BB962C8B-B14F-4D97-AF65-F5344CB8AC3E}">
        <p14:creationId xmlns:p14="http://schemas.microsoft.com/office/powerpoint/2010/main" val="39966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62583"/>
              </p:ext>
            </p:extLst>
          </p:nvPr>
        </p:nvGraphicFramePr>
        <p:xfrm>
          <a:off x="1570821" y="1038094"/>
          <a:ext cx="9169984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545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1043450">
                  <a:extLst>
                    <a:ext uri="{9D8B030D-6E8A-4147-A177-3AD203B41FA5}">
                      <a16:colId xmlns:a16="http://schemas.microsoft.com/office/drawing/2014/main" xmlns="" val="902711006"/>
                    </a:ext>
                  </a:extLst>
                </a:gridCol>
                <a:gridCol w="1423361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  <a:gridCol w="1348446">
                  <a:extLst>
                    <a:ext uri="{9D8B030D-6E8A-4147-A177-3AD203B41FA5}">
                      <a16:colId xmlns:a16="http://schemas.microsoft.com/office/drawing/2014/main" xmlns="" val="2857922286"/>
                    </a:ext>
                  </a:extLst>
                </a:gridCol>
                <a:gridCol w="1393395">
                  <a:extLst>
                    <a:ext uri="{9D8B030D-6E8A-4147-A177-3AD203B41FA5}">
                      <a16:colId xmlns:a16="http://schemas.microsoft.com/office/drawing/2014/main" xmlns="" val="3280774231"/>
                    </a:ext>
                  </a:extLst>
                </a:gridCol>
                <a:gridCol w="1536787">
                  <a:extLst>
                    <a:ext uri="{9D8B030D-6E8A-4147-A177-3AD203B41FA5}">
                      <a16:colId xmlns:a16="http://schemas.microsoft.com/office/drawing/2014/main" xmlns="" val="1846646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</a:t>
                      </a:r>
                      <a:r>
                        <a:rPr lang="th-TH" sz="28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เสี่ยงสูง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ค่าใช้จ่ายสูง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ปริมาณมาก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ความรู้/เทคโนโลยี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การประสานงาน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</a:t>
                      </a:r>
                      <a:r>
                        <a:rPr lang="en-US" sz="2800" baseline="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head &amp; neck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66272" y="265878"/>
            <a:ext cx="59745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กลุ่มผู้ป่วยสำคัญของ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34" y="3937604"/>
            <a:ext cx="1207334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000" b="1" u="sng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คำอธิบาย</a:t>
            </a:r>
            <a:r>
              <a:rPr lang="th-TH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en-US" sz="30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</a:t>
            </a:r>
            <a:r>
              <a:rPr lang="th-TH" sz="3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โรคสำคัญให้มากที่สุด ให้คะแนนน้ำหนักความสำคัญของแต่ละโรคตามเกณฑ์ต่างๆ ตั้งแต่ </a:t>
            </a:r>
            <a:r>
              <a:rPr lang="en-US" sz="30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1-5</a:t>
            </a:r>
          </a:p>
          <a:p>
            <a:pPr algn="ctr"/>
            <a:r>
              <a:rPr lang="th-TH" sz="3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เป็นการบอกภาพรวมว่ากลุ่มผู้ป่วยที่สำคัญของ </a:t>
            </a:r>
            <a:r>
              <a:rPr lang="en-US" sz="3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CLT/PCT </a:t>
            </a:r>
            <a:r>
              <a:rPr lang="th-TH" sz="3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มีอะไรบ้าง</a:t>
            </a:r>
          </a:p>
          <a:p>
            <a:pPr algn="ctr"/>
            <a:r>
              <a:rPr lang="th-TH" sz="3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ความสำคัญอาจจะมาจากเกณฑ์ข้อใดข้อหนึ่งหรือหลายข้อร่วมกันก็ได้</a:t>
            </a:r>
          </a:p>
          <a:p>
            <a:pPr algn="ctr"/>
            <a:r>
              <a:rPr lang="th-TH" sz="3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การสรุปภาพรวมเป็นฐานสำหรับพิจารณาต่อว่าจะทบทวน/สรุปผลคุณภาพการดูแลผู้ป่วยในกลุ่มใดบ้าง ในประเด็น</a:t>
            </a:r>
            <a:r>
              <a:rPr lang="th-TH" sz="3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ใดบ้าง</a:t>
            </a:r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2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32239"/>
              </p:ext>
            </p:extLst>
          </p:nvPr>
        </p:nvGraphicFramePr>
        <p:xfrm>
          <a:off x="387928" y="1527010"/>
          <a:ext cx="11443854" cy="3391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343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2006088">
                  <a:extLst>
                    <a:ext uri="{9D8B030D-6E8A-4147-A177-3AD203B41FA5}">
                      <a16:colId xmlns:a16="http://schemas.microsoft.com/office/drawing/2014/main" xmlns="" val="902711006"/>
                    </a:ext>
                  </a:extLst>
                </a:gridCol>
                <a:gridCol w="1227350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  <a:gridCol w="1847926">
                  <a:extLst>
                    <a:ext uri="{9D8B030D-6E8A-4147-A177-3AD203B41FA5}">
                      <a16:colId xmlns:a16="http://schemas.microsoft.com/office/drawing/2014/main" xmlns="" val="1962697308"/>
                    </a:ext>
                  </a:extLst>
                </a:gridCol>
                <a:gridCol w="1456709">
                  <a:extLst>
                    <a:ext uri="{9D8B030D-6E8A-4147-A177-3AD203B41FA5}">
                      <a16:colId xmlns:a16="http://schemas.microsoft.com/office/drawing/2014/main" xmlns="" val="2857922286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xmlns="" val="3280774231"/>
                    </a:ext>
                  </a:extLst>
                </a:gridCol>
                <a:gridCol w="1660171">
                  <a:extLst>
                    <a:ext uri="{9D8B030D-6E8A-4147-A177-3AD203B41FA5}">
                      <a16:colId xmlns:a16="http://schemas.microsoft.com/office/drawing/2014/main" xmlns="" val="1846646778"/>
                    </a:ext>
                  </a:extLst>
                </a:gridCol>
              </a:tblGrid>
              <a:tr h="648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36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People-centered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Safety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Appropriateness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Effectiveness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Efficiency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Continuity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152306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48519" y="314073"/>
            <a:ext cx="69381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110" y="5160303"/>
            <a:ext cx="1041169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การนำเสนอตัวชี้วัดการดูแลผู้ป่วย ควรพิจารณาตามกลุ่มโรคสำคัญของ </a:t>
            </a: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CLT/PCT</a:t>
            </a:r>
          </a:p>
          <a:p>
            <a:pPr algn="ctr"/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และวิเคราะห์ว่ามีการวัดผลในมิติคุณภาพที่สำคัญของโรคนั้นครบถ้วนหรือไม่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6074" y="1503990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  <a:tabLst>
                <a:tab pos="1597025" algn="l"/>
              </a:tabLst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Purpose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32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แสดงเป้าหมาย</a:t>
            </a:r>
            <a:r>
              <a:rPr lang="th-TH" sz="32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</a:t>
            </a:r>
            <a:r>
              <a:rPr lang="th-TH" sz="32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ผู้ป่วยที่ชัดเจนพร้อมปัจจัยขับเคลื่อน</a:t>
            </a:r>
            <a:endParaRPr lang="en-US" sz="32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31775" indent="-231775">
              <a:buFont typeface="Arial" panose="020B0604020202020204" pitchFamily="34" charset="0"/>
              <a:buChar char="•"/>
              <a:tabLst>
                <a:tab pos="1597025" algn="l"/>
              </a:tabLst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2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แสดงคุณภาพในทุกขั้นตอนการ</a:t>
            </a:r>
            <a:r>
              <a:rPr lang="th-TH" sz="32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</a:t>
            </a:r>
            <a:r>
              <a:rPr lang="th-TH" sz="3200" b="1" dirty="0" smtClean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ผู้ป่วยตั้งแต่เริ่มต้นจนสิ้นสุด</a:t>
            </a:r>
            <a:endParaRPr lang="en-US" sz="32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36600" lvl="1" indent="-2794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 key patient care processes 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36600" lvl="1" indent="-2794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Identify 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 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requirement</a:t>
            </a:r>
            <a:r>
              <a:rPr lang="th-TH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เสริมด้วยการทบทวน 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NEWS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Patient’s </a:t>
            </a:r>
            <a:r>
              <a:rPr lang="en-US" sz="32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eed, </a:t>
            </a:r>
            <a:r>
              <a:rPr lang="en-US" sz="32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vidence, </a:t>
            </a:r>
            <a:r>
              <a:rPr lang="en-US" sz="32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aste, </a:t>
            </a:r>
            <a:r>
              <a:rPr lang="en-US" sz="32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</a:t>
            </a: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afety</a:t>
            </a:r>
            <a:endParaRPr lang="en-US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36600" lvl="1" indent="-2794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Process 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design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Performance</a:t>
            </a:r>
            <a:r>
              <a:rPr lang="th-TH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แสดงระดับและแนวโน้มของผลลัพธ์ที่สำคัญ</a:t>
            </a:r>
            <a:r>
              <a:rPr lang="en-US" sz="32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99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(ตามเป้าหมาย)</a:t>
            </a:r>
            <a:endParaRPr lang="en-US" sz="3200" b="1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Measurement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Run chart or control chart with annotation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Benchmarking (if possible)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Improvement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64279" y="157578"/>
            <a:ext cx="7232073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Clinical Tracer / Clinical Quality Summary</a:t>
            </a:r>
            <a:endParaRPr lang="th-TH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ใช้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3P</a:t>
            </a: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เพื่อ</a:t>
            </a: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ขับเคลื่อนและรายงานคุณภาพ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5487" y="347645"/>
            <a:ext cx="9492342" cy="769441"/>
          </a:xfrm>
          <a:prstGeom prst="rect">
            <a:avLst/>
          </a:prstGeom>
          <a:solidFill>
            <a:srgbClr val="0000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Propose &amp; Drivers </a:t>
            </a:r>
            <a:r>
              <a:rPr lang="th-TH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ตั้งเป้าและวิเคราะห์ปัจจัยขับเคลื่อน</a:t>
            </a:r>
            <a:r>
              <a:rPr lang="en-US" sz="4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4400" b="1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/>
          <a:stretch/>
        </p:blipFill>
        <p:spPr>
          <a:xfrm>
            <a:off x="2276287" y="1605647"/>
            <a:ext cx="7809822" cy="45923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1148" y="3352798"/>
            <a:ext cx="2394858" cy="1611085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Purpose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16076"/>
            <a:ext cx="40593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กำหนดเป้าหมายของการดูแลผู้ป่วย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290" y="3640197"/>
            <a:ext cx="494915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วิเคราะห์ปัจจัยขับเคลื่อนและ </a:t>
            </a:r>
            <a:r>
              <a:rPr lang="en-US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intervention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3320" y="5674747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กำหนดตัววัด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4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1138" y="393964"/>
            <a:ext cx="7212016" cy="809996"/>
          </a:xfrm>
          <a:solidFill>
            <a:srgbClr val="0070C0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ประยุกต์ใช้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Management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3292" y="1533163"/>
            <a:ext cx="11132344" cy="4216473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Out: </a:t>
            </a:r>
            <a:r>
              <a:rPr lang="th-TH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คลี่ 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</a:t>
            </a:r>
            <a:r>
              <a:rPr lang="th-TH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ของกระบวนการตั้งแต่ต้นจนจบ </a:t>
            </a:r>
          </a:p>
          <a:p>
            <a:pPr marL="920750" lvl="1" indent="-463550">
              <a:lnSpc>
                <a:spcPct val="100000"/>
              </a:lnSpc>
              <a:spcBef>
                <a:spcPts val="0"/>
              </a:spcBef>
            </a:pPr>
            <a:endParaRPr lang="th-TH" sz="3200" b="1" dirty="0"/>
          </a:p>
          <a:p>
            <a:pPr marL="920750" lvl="1" indent="-463550">
              <a:lnSpc>
                <a:spcPct val="100000"/>
              </a:lnSpc>
              <a:spcBef>
                <a:spcPts val="0"/>
              </a:spcBef>
            </a:pPr>
            <a:endParaRPr lang="th-TH" sz="3200" b="1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th-TH" sz="3200" b="1" dirty="0" smtClean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In: </a:t>
            </a:r>
          </a:p>
          <a:p>
            <a:pPr marL="920750" lvl="1" indent="-463550">
              <a:lnSpc>
                <a:spcPct val="100000"/>
              </a:lnSpc>
              <a:spcBef>
                <a:spcPts val="0"/>
              </a:spcBef>
            </a:pPr>
            <a:r>
              <a:rPr lang="th-TH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ระบุ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Requirement </a:t>
            </a:r>
            <a:r>
              <a:rPr lang="th-TH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ของแต่ละขั้นตอน</a:t>
            </a:r>
          </a:p>
          <a:p>
            <a:pPr marL="920750" lvl="1" indent="-46355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Design </a:t>
            </a:r>
            <a:r>
              <a:rPr lang="th-TH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ออกแบบกระบวนการเพื่อบรรลุ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Requirement</a:t>
            </a:r>
          </a:p>
          <a:p>
            <a:pPr marL="920750" lvl="1" indent="-46355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Indicator </a:t>
            </a:r>
            <a:r>
              <a:rPr lang="th-TH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กำหนดตัวชี้วัดของกระบวนการ (ถ้าเป็นประโยชน์ในการทำงาน)</a:t>
            </a:r>
          </a:p>
        </p:txBody>
      </p:sp>
    </p:spTree>
    <p:extLst>
      <p:ext uri="{BB962C8B-B14F-4D97-AF65-F5344CB8AC3E}">
        <p14:creationId xmlns:p14="http://schemas.microsoft.com/office/powerpoint/2010/main" val="4123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4" y="137160"/>
            <a:ext cx="11688771" cy="628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80124" y="244904"/>
            <a:ext cx="607367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52556"/>
              </p:ext>
            </p:extLst>
          </p:nvPr>
        </p:nvGraphicFramePr>
        <p:xfrm>
          <a:off x="596767" y="1529783"/>
          <a:ext cx="11356935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800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3542924">
                  <a:extLst>
                    <a:ext uri="{9D8B030D-6E8A-4147-A177-3AD203B41FA5}">
                      <a16:colId xmlns:a16="http://schemas.microsoft.com/office/drawing/2014/main" xmlns="" val="902711006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  <a:gridCol w="3045229">
                  <a:extLst>
                    <a:ext uri="{9D8B030D-6E8A-4147-A177-3AD203B41FA5}">
                      <a16:colId xmlns:a16="http://schemas.microsoft.com/office/drawing/2014/main" xmlns="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Process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Process Requirement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Measure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Process Design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9407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29680" y="4306780"/>
            <a:ext cx="832411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การระบุ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 requirement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(สิ่งที่คาดหวังจากกระบวนการ) ที่ชัดเจน </a:t>
            </a:r>
          </a:p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ทำให้มีหลักในการออกแบบกระบวนการทำงาน</a:t>
            </a:r>
          </a:p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และใช้กำหนดตัววัดเพื่อให้มั่นใจว่างานส่งผลตามที่ควรจะเป็น</a:t>
            </a:r>
          </a:p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 requirement 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อาจทำได้โดยใช้ 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NEWS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3864" b="10865"/>
          <a:stretch/>
        </p:blipFill>
        <p:spPr>
          <a:xfrm>
            <a:off x="164253" y="1188802"/>
            <a:ext cx="11869703" cy="48858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35022" y="348245"/>
            <a:ext cx="7899778" cy="779516"/>
          </a:xfrm>
          <a:solidFill>
            <a:srgbClr val="0070C0"/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Chart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เครื่องมือเพื่อการเรียนรู้และนำเสนอ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Line Callout 2 1"/>
          <p:cNvSpPr/>
          <p:nvPr/>
        </p:nvSpPr>
        <p:spPr>
          <a:xfrm>
            <a:off x="7874755" y="2524839"/>
            <a:ext cx="2006222" cy="696036"/>
          </a:xfrm>
          <a:prstGeom prst="borderCallout2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 </a:t>
            </a:r>
            <a:r>
              <a:rPr lang="en-US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feed back </a:t>
            </a:r>
            <a:r>
              <a:rPr lang="th-TH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การปฏิบัติตาม </a:t>
            </a:r>
            <a:r>
              <a:rPr lang="en-US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VAP bundle</a:t>
            </a:r>
            <a:endParaRPr lang="en-US" sz="20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3987418" y="2022150"/>
            <a:ext cx="1144141" cy="502689"/>
          </a:xfrm>
          <a:prstGeom prst="borderCallout2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VAP bundle</a:t>
            </a:r>
            <a:endParaRPr lang="en-US" sz="2000" dirty="0">
              <a:solidFill>
                <a:schemeClr val="tx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306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DilleniaUPC</vt:lpstr>
      <vt:lpstr>TH SarabunIT๙</vt:lpstr>
      <vt:lpstr>Office Theme</vt:lpstr>
      <vt:lpstr>Easy Quality for CLT/PCT</vt:lpstr>
      <vt:lpstr>PowerPoint Presentation</vt:lpstr>
      <vt:lpstr>PowerPoint Presentation</vt:lpstr>
      <vt:lpstr>PowerPoint Presentation</vt:lpstr>
      <vt:lpstr>PowerPoint Presentation</vt:lpstr>
      <vt:lpstr>ประยุกต์ใช้ Process Management</vt:lpstr>
      <vt:lpstr>PowerPoint Presentation</vt:lpstr>
      <vt:lpstr>PowerPoint Presentation</vt:lpstr>
      <vt:lpstr>Control Chart เครื่องมือเพื่อการเรียนรู้และนำเสนอ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"บริหารแบบสตรีไทย  สู่ยุคใหม่ด้วย 3 คุณ"</dc:title>
  <dc:creator>SANGUAN  KEAWKHO</dc:creator>
  <cp:lastModifiedBy>RUCHADAPORN  THUMASUT</cp:lastModifiedBy>
  <cp:revision>152</cp:revision>
  <dcterms:created xsi:type="dcterms:W3CDTF">2018-01-31T04:50:37Z</dcterms:created>
  <dcterms:modified xsi:type="dcterms:W3CDTF">2018-08-22T04:12:48Z</dcterms:modified>
</cp:coreProperties>
</file>