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6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313" r:id="rId20"/>
    <p:sldId id="315" r:id="rId21"/>
    <p:sldId id="286" r:id="rId22"/>
    <p:sldId id="287" r:id="rId23"/>
    <p:sldId id="288" r:id="rId24"/>
    <p:sldId id="289" r:id="rId25"/>
    <p:sldId id="290" r:id="rId26"/>
    <p:sldId id="314" r:id="rId27"/>
    <p:sldId id="316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5" r:id="rId38"/>
    <p:sldId id="291" r:id="rId39"/>
    <p:sldId id="320" r:id="rId40"/>
    <p:sldId id="319" r:id="rId41"/>
    <p:sldId id="318" r:id="rId42"/>
    <p:sldId id="292" r:id="rId43"/>
    <p:sldId id="293" r:id="rId44"/>
    <p:sldId id="294" r:id="rId45"/>
    <p:sldId id="295" r:id="rId46"/>
    <p:sldId id="296" r:id="rId47"/>
    <p:sldId id="321" r:id="rId48"/>
    <p:sldId id="322" r:id="rId49"/>
    <p:sldId id="297" r:id="rId50"/>
    <p:sldId id="298" r:id="rId51"/>
    <p:sldId id="323" r:id="rId52"/>
    <p:sldId id="324" r:id="rId53"/>
    <p:sldId id="307" r:id="rId54"/>
    <p:sldId id="308" r:id="rId55"/>
    <p:sldId id="309" r:id="rId56"/>
    <p:sldId id="310" r:id="rId57"/>
    <p:sldId id="325" r:id="rId58"/>
    <p:sldId id="326" r:id="rId59"/>
    <p:sldId id="299" r:id="rId60"/>
    <p:sldId id="300" r:id="rId61"/>
    <p:sldId id="301" r:id="rId62"/>
    <p:sldId id="302" r:id="rId63"/>
    <p:sldId id="303" r:id="rId64"/>
    <p:sldId id="304" r:id="rId65"/>
    <p:sldId id="305" r:id="rId66"/>
    <p:sldId id="306" r:id="rId67"/>
    <p:sldId id="311" r:id="rId68"/>
  </p:sldIdLst>
  <p:sldSz cx="9144000" cy="5143500" type="screen16x9"/>
  <p:notesSz cx="6858000" cy="9144000"/>
  <p:embeddedFontLst>
    <p:embeddedFont>
      <p:font typeface="Sarabun" panose="020B0604020202020204" charset="-34"/>
      <p:regular r:id="rId70"/>
      <p:bold r:id="rId71"/>
      <p:italic r:id="rId72"/>
      <p:boldItalic r:id="rId73"/>
    </p:embeddedFont>
    <p:embeddedFont>
      <p:font typeface="TH SarabunPSK" panose="020B0500040200020003" pitchFamily="34" charset="-34"/>
      <p:regular r:id="rId74"/>
      <p:bold r:id="rId75"/>
      <p:italic r:id="rId76"/>
      <p:boldItalic r:id="rId7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82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792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7.fntdata"/><Relationship Id="rId7" Type="http://schemas.openxmlformats.org/officeDocument/2006/relationships/slide" Target="slides/slide6.xml"/><Relationship Id="rId71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5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4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3.fntdata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555148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2885d8a4979f306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2885d8a4979f306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d406837c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5d406837c7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5d406837c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5d406837c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5d406837c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5d406837c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5d406837c7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5d406837c7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5d406837c7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5d406837c7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5d406837c7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5d406837c7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5d406837c7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5d406837c7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5d406837c7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5d406837c7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577c6435776ffdfa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577c6435776ffdfa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711e14e1fd0292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711e14e1fd0292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5d3e25826d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5d3e25826d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611c15e5549a986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1611c15e5549a986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5d3e25826d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5d3e25826d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5d3e25826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5d3e25826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2885d8a4979f306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2885d8a4979f306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2885d8a4979f306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2885d8a4979f306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2885d8a4979f306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2885d8a4979f306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611c15e5549a98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611c15e5549a98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5d3e25826d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5d3e25826d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611c15e5549a986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611c15e5549a986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2885d8a4979f306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2885d8a4979f306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611c15e5549a986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611c15e5549a986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611c15e5549a986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611c15e5549a986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611c15e5549a986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611c15e5549a986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611c15e5549a986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611c15e5549a986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c8879223992f5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c8879223992f5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5d3e25826d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5d3e25826d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e4db1cf6024d4a5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e4db1cf6024d4a5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e4db1cf6024d4a5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e4db1cf6024d4a5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e4db1cf6024d4a5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e4db1cf6024d4a5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e4db1cf6024d4a5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e4db1cf6024d4a5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b2ee67b5e96de0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b2ee67b5e96de0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2885d8a4979f306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2885d8a4979f306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2885d8a4979f306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2885d8a4979f306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577c6435776ffdfa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577c6435776ffdfa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577c6435776ffdfa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577c6435776ffdfa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577c6435776ffdfa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577c6435776ffdfa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577c6435776ffdfa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577c6435776ffdfa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e4db1cf6024d4a5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3e4db1cf6024d4a5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e4db1cf6024d4a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e4db1cf6024d4a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e4db1cf6024d4a5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e4db1cf6024d4a5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e4db1cf6024d4a5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e4db1cf6024d4a5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4e52f075bf0794a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4e52f075bf0794a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e4db1cf6024d4a5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e4db1cf6024d4a5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e4db1cf6024d4a5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3e4db1cf6024d4a5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e4db1cf6024d4a5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3e4db1cf6024d4a5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e4db1cf6024d4a5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3e4db1cf6024d4a5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1711e14e1fd02927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1711e14e1fd02927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4e52f075bf0794a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4e52f075bf0794a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e6735142ad42b7c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e6735142ad42b7c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5d3e25826d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5d3e25826d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2885d8a4979f30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2885d8a4979f30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0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344150"/>
            <a:ext cx="8520600" cy="202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Antibiotics in respiratory tract infection</a:t>
            </a:r>
            <a:endParaRPr sz="5000" b="1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4581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(Responsible Use of Antibioticts, RUA)</a:t>
            </a:r>
            <a:endParaRPr b="1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6966" y="3340951"/>
            <a:ext cx="1393850" cy="139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2453" y="3414817"/>
            <a:ext cx="1393850" cy="139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9190" y="3340950"/>
            <a:ext cx="1393850" cy="139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4100" y="0"/>
            <a:ext cx="5840125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" name="Google Shape;119;p22"/>
          <p:cNvCxnSpPr/>
          <p:nvPr/>
        </p:nvCxnSpPr>
        <p:spPr>
          <a:xfrm>
            <a:off x="4680250" y="4153650"/>
            <a:ext cx="22788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" name="Google Shape;120;p22"/>
          <p:cNvCxnSpPr/>
          <p:nvPr/>
        </p:nvCxnSpPr>
        <p:spPr>
          <a:xfrm rot="10800000" flipH="1">
            <a:off x="3545525" y="4371500"/>
            <a:ext cx="734700" cy="93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1" name="Google Shape;121;p22"/>
          <p:cNvSpPr txBox="1">
            <a:spLocks noGrp="1"/>
          </p:cNvSpPr>
          <p:nvPr>
            <p:ph type="title"/>
          </p:nvPr>
        </p:nvSpPr>
        <p:spPr>
          <a:xfrm>
            <a:off x="3919525" y="4137800"/>
            <a:ext cx="3129900" cy="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0000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B053, J02.8, J32.9</a:t>
            </a:r>
            <a:endParaRPr sz="1200" dirty="0">
              <a:solidFill>
                <a:srgbClr val="000000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3"/>
          <p:cNvPicPr preferRelativeResize="0"/>
          <p:nvPr/>
        </p:nvPicPr>
        <p:blipFill rotWithShape="1">
          <a:blip r:embed="rId3">
            <a:alphaModFix/>
          </a:blip>
          <a:srcRect l="26655" t="14111" r="26425"/>
          <a:stretch/>
        </p:blipFill>
        <p:spPr>
          <a:xfrm>
            <a:off x="1314350" y="1989950"/>
            <a:ext cx="3060324" cy="327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3"/>
          <p:cNvSpPr txBox="1"/>
          <p:nvPr/>
        </p:nvSpPr>
        <p:spPr>
          <a:xfrm>
            <a:off x="386575" y="214750"/>
            <a:ext cx="8386500" cy="8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>
                <a:latin typeface="TH SarabunPSK" pitchFamily="34" charset="-34"/>
                <a:ea typeface="TH SarabunPSK"/>
                <a:cs typeface="TH SarabunPSK" pitchFamily="34" charset="-34"/>
                <a:sym typeface="TH SarabunPSK"/>
              </a:rPr>
              <a:t>การใช้ยาปฏิชีวนะในผู้ป่วย URI รพ.สอยดาว ระหว่างเดือนตุลาคมถึงเดือนธันวาคม ปี 2560</a:t>
            </a:r>
            <a:endParaRPr sz="2600" b="1" dirty="0">
              <a:latin typeface="TH SarabunPSK" pitchFamily="34" charset="-34"/>
              <a:ea typeface="TH SarabunPSK"/>
              <a:cs typeface="TH SarabunPSK" pitchFamily="34" charset="-34"/>
              <a:sym typeface="TH SarabunPSK"/>
            </a:endParaRPr>
          </a:p>
        </p:txBody>
      </p:sp>
      <p:sp>
        <p:nvSpPr>
          <p:cNvPr id="129" name="Google Shape;129;p23"/>
          <p:cNvSpPr txBox="1"/>
          <p:nvPr/>
        </p:nvSpPr>
        <p:spPr>
          <a:xfrm>
            <a:off x="4572000" y="2910000"/>
            <a:ext cx="4082700" cy="644400"/>
          </a:xfrm>
          <a:prstGeom prst="rect">
            <a:avLst/>
          </a:prstGeom>
          <a:solidFill>
            <a:srgbClr val="FAFCC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TH SarabunPSK" pitchFamily="34" charset="-34"/>
                <a:ea typeface="TH SarabunPSK"/>
                <a:cs typeface="TH SarabunPSK" pitchFamily="34" charset="-34"/>
                <a:sym typeface="TH SarabunPSK"/>
              </a:rPr>
              <a:t>ตัวชี้วัด : </a:t>
            </a:r>
            <a:r>
              <a:rPr lang="en" sz="2400" b="1" dirty="0">
                <a:solidFill>
                  <a:srgbClr val="FF0000"/>
                </a:solidFill>
                <a:latin typeface="TH SarabunPSK" pitchFamily="34" charset="-34"/>
                <a:ea typeface="TH SarabunPSK"/>
                <a:cs typeface="TH SarabunPSK" pitchFamily="34" charset="-34"/>
                <a:sym typeface="TH SarabunPSK"/>
              </a:rPr>
              <a:t>น้อยกว่าหรือเท่ากับร้อยละ 20</a:t>
            </a:r>
            <a:endParaRPr sz="2400" b="1" dirty="0">
              <a:solidFill>
                <a:srgbClr val="FF0000"/>
              </a:solidFill>
              <a:latin typeface="TH SarabunPSK" pitchFamily="34" charset="-34"/>
              <a:ea typeface="TH SarabunPSK"/>
              <a:cs typeface="TH SarabunPSK" pitchFamily="34" charset="-34"/>
              <a:sym typeface="TH SarabunPSK"/>
            </a:endParaRPr>
          </a:p>
        </p:txBody>
      </p:sp>
      <p:sp>
        <p:nvSpPr>
          <p:cNvPr id="130" name="Google Shape;130;p23"/>
          <p:cNvSpPr/>
          <p:nvPr/>
        </p:nvSpPr>
        <p:spPr>
          <a:xfrm>
            <a:off x="1814725" y="2523425"/>
            <a:ext cx="719400" cy="6444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9" t="28771" r="11282" b="58961"/>
          <a:stretch/>
        </p:blipFill>
        <p:spPr bwMode="auto">
          <a:xfrm>
            <a:off x="530064" y="924530"/>
            <a:ext cx="8124636" cy="929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6" name="Google Shape;136;p24"/>
          <p:cNvPicPr preferRelativeResize="0"/>
          <p:nvPr/>
        </p:nvPicPr>
        <p:blipFill rotWithShape="1">
          <a:blip r:embed="rId3">
            <a:alphaModFix/>
          </a:blip>
          <a:srcRect l="24826" t="29324" r="22260" b="13267"/>
          <a:stretch/>
        </p:blipFill>
        <p:spPr>
          <a:xfrm>
            <a:off x="461725" y="-53700"/>
            <a:ext cx="8146025" cy="4968876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4"/>
          <p:cNvSpPr txBox="1"/>
          <p:nvPr/>
        </p:nvSpPr>
        <p:spPr>
          <a:xfrm>
            <a:off x="7483200" y="4263819"/>
            <a:ext cx="1660800" cy="5727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All 1,462</a:t>
            </a:r>
            <a:endParaRPr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  <p:sp>
        <p:nvSpPr>
          <p:cNvPr id="138" name="Google Shape;138;p24"/>
          <p:cNvSpPr txBox="1"/>
          <p:nvPr/>
        </p:nvSpPr>
        <p:spPr>
          <a:xfrm>
            <a:off x="0" y="4838975"/>
            <a:ext cx="9144000" cy="41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ตาราง 1 แสดงจำนวนครั้งที่ผู้ป่วยมาเข้ารับบริการที่ OPD ในแต่ละโรคระหว่างเดือนตุลาคมถึงเดือนธันวาคม ปี 2560</a:t>
            </a:r>
            <a:endParaRPr sz="2000" dirty="0"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4" name="Google Shape;14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11" y="155453"/>
            <a:ext cx="8520601" cy="48325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397910" y="550607"/>
            <a:ext cx="109138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b="1" dirty="0" err="1">
                <a:latin typeface="TH SarabunPSK" pitchFamily="34" charset="-34"/>
                <a:cs typeface="TH SarabunPSK" pitchFamily="34" charset="-34"/>
              </a:rPr>
              <a:t>พศ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. 2560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0" name="Google Shape;150;p26"/>
          <p:cNvPicPr preferRelativeResize="0"/>
          <p:nvPr/>
        </p:nvPicPr>
        <p:blipFill rotWithShape="1">
          <a:blip r:embed="rId3">
            <a:alphaModFix/>
          </a:blip>
          <a:srcRect l="24146" t="21084" r="21026" b="13436"/>
          <a:stretch/>
        </p:blipFill>
        <p:spPr>
          <a:xfrm>
            <a:off x="555768" y="0"/>
            <a:ext cx="766007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6" name="Google Shape;156;p27"/>
          <p:cNvPicPr preferRelativeResize="0"/>
          <p:nvPr/>
        </p:nvPicPr>
        <p:blipFill rotWithShape="1">
          <a:blip r:embed="rId3">
            <a:alphaModFix/>
          </a:blip>
          <a:srcRect l="24142" t="19679" r="20243" b="19337"/>
          <a:stretch/>
        </p:blipFill>
        <p:spPr>
          <a:xfrm>
            <a:off x="597359" y="121475"/>
            <a:ext cx="7949276" cy="490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2" name="Google Shape;162;p28"/>
          <p:cNvPicPr preferRelativeResize="0"/>
          <p:nvPr/>
        </p:nvPicPr>
        <p:blipFill rotWithShape="1">
          <a:blip r:embed="rId3">
            <a:alphaModFix/>
          </a:blip>
          <a:srcRect l="24142" t="19679" r="20243" b="19337"/>
          <a:stretch/>
        </p:blipFill>
        <p:spPr>
          <a:xfrm>
            <a:off x="718400" y="108400"/>
            <a:ext cx="7949276" cy="490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6347" y="2241825"/>
            <a:ext cx="407975" cy="40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6350" y="1634550"/>
            <a:ext cx="407975" cy="40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8997" y="2571750"/>
            <a:ext cx="407975" cy="40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8"/>
          <p:cNvSpPr txBox="1"/>
          <p:nvPr/>
        </p:nvSpPr>
        <p:spPr>
          <a:xfrm>
            <a:off x="171825" y="4436225"/>
            <a:ext cx="1578600" cy="5727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FF0000"/>
                </a:solidFill>
                <a:latin typeface="TH SarabunPSK" pitchFamily="34" charset="-34"/>
                <a:ea typeface="TH SarabunPSK"/>
                <a:cs typeface="TH SarabunPSK" pitchFamily="34" charset="-34"/>
                <a:sym typeface="TH SarabunPSK"/>
              </a:rPr>
              <a:t>ร้อยละ 16.7</a:t>
            </a:r>
            <a:endParaRPr sz="3000" b="1" dirty="0">
              <a:solidFill>
                <a:srgbClr val="FF0000"/>
              </a:solidFill>
              <a:latin typeface="TH SarabunPSK" pitchFamily="34" charset="-34"/>
              <a:ea typeface="TH SarabunPSK"/>
              <a:cs typeface="TH SarabunPSK" pitchFamily="34" charset="-34"/>
              <a:sym typeface="TH SarabunPSK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2" name="Google Shape;17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850" y="445025"/>
            <a:ext cx="8148301" cy="405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8" name="Google Shape;17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850" y="445025"/>
            <a:ext cx="8148301" cy="405012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0"/>
          <p:cNvSpPr/>
          <p:nvPr/>
        </p:nvSpPr>
        <p:spPr>
          <a:xfrm>
            <a:off x="867700" y="900950"/>
            <a:ext cx="3500700" cy="3028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0" name="Google Shape;180;p30"/>
          <p:cNvPicPr preferRelativeResize="0"/>
          <p:nvPr/>
        </p:nvPicPr>
        <p:blipFill rotWithShape="1">
          <a:blip r:embed="rId4">
            <a:alphaModFix/>
          </a:blip>
          <a:srcRect l="4358" t="13931" r="45773" b="3142"/>
          <a:stretch/>
        </p:blipFill>
        <p:spPr>
          <a:xfrm>
            <a:off x="5691000" y="0"/>
            <a:ext cx="3500700" cy="330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0"/>
          <p:cNvSpPr/>
          <p:nvPr/>
        </p:nvSpPr>
        <p:spPr>
          <a:xfrm>
            <a:off x="6614625" y="2291600"/>
            <a:ext cx="408000" cy="246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0"/>
          <p:cNvSpPr/>
          <p:nvPr/>
        </p:nvSpPr>
        <p:spPr>
          <a:xfrm>
            <a:off x="6318075" y="1425875"/>
            <a:ext cx="408000" cy="246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0"/>
          <p:cNvSpPr/>
          <p:nvPr/>
        </p:nvSpPr>
        <p:spPr>
          <a:xfrm>
            <a:off x="6271025" y="137300"/>
            <a:ext cx="408000" cy="246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30"/>
          <p:cNvSpPr/>
          <p:nvPr/>
        </p:nvSpPr>
        <p:spPr>
          <a:xfrm>
            <a:off x="7142900" y="74950"/>
            <a:ext cx="889200" cy="309300"/>
          </a:xfrm>
          <a:prstGeom prst="rect">
            <a:avLst/>
          </a:prstGeom>
          <a:noFill/>
          <a:ln w="2857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1.   Acute bronchitis, unspecified</a:t>
            </a:r>
            <a:endParaRPr lang="th-TH" sz="44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" t="10637" r="79927" b="60175"/>
          <a:stretch/>
        </p:blipFill>
        <p:spPr bwMode="auto">
          <a:xfrm>
            <a:off x="1317519" y="2153264"/>
            <a:ext cx="835743" cy="8062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002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11702" y="14577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ผู้จัดทำ</a:t>
            </a:r>
            <a:endParaRPr sz="3200" b="1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311700" y="920835"/>
            <a:ext cx="8520600" cy="26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AutoNum type="arabicPeriod"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Ext.นัทธ์หทัย สุวรรณพิทักษ์     </a:t>
            </a:r>
            <a:r>
              <a:rPr lang="th-TH" sz="240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5535099930</a:t>
            </a:r>
            <a:endParaRPr sz="2400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AutoNum type="arabicPeriod"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Ext.ภานุชนารถ แซ่ลิ้ม              </a:t>
            </a:r>
            <a:r>
              <a:rPr lang="th-TH" sz="240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5635204530</a:t>
            </a:r>
            <a:endParaRPr sz="2400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AutoNum type="arabicPeriod"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Ext.สุภามาศ ศิริสัมปทา           </a:t>
            </a:r>
            <a:r>
              <a:rPr lang="th-TH" sz="240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5735281930</a:t>
            </a:r>
            <a:endParaRPr sz="2400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AutoNum type="arabicPeriod"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Ext.อริสา ไทยนิยม                  </a:t>
            </a:r>
            <a:r>
              <a:rPr lang="th-TH" sz="240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5735304730</a:t>
            </a:r>
            <a:endParaRPr sz="2400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นิสิตแพทย์เวชปฏิบัติ ศูนย์แพทยศาสตร์ศึกษาชั้นคลินิก โรงพยาบาลพระปกเกล้า คณะแพทยศาสตร์ จุฬาลงกรณ์มหาวิทยาลัย</a:t>
            </a:r>
            <a:endParaRPr sz="2000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2704" y="3381898"/>
            <a:ext cx="1407200" cy="140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3794" y="3287575"/>
            <a:ext cx="1595775" cy="159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53265" y="920814"/>
            <a:ext cx="1277676" cy="127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47325" y="3381875"/>
            <a:ext cx="1407200" cy="140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Google Shape;144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57285" y="118670"/>
            <a:ext cx="6905166" cy="393476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81;p30"/>
          <p:cNvSpPr/>
          <p:nvPr/>
        </p:nvSpPr>
        <p:spPr>
          <a:xfrm>
            <a:off x="2347424" y="2950361"/>
            <a:ext cx="408000" cy="246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162;p28"/>
          <p:cNvPicPr preferRelativeResize="0"/>
          <p:nvPr/>
        </p:nvPicPr>
        <p:blipFill rotWithShape="1">
          <a:blip r:embed="rId3">
            <a:alphaModFix/>
          </a:blip>
          <a:srcRect l="24825" t="28363" r="20871" b="67599"/>
          <a:stretch/>
        </p:blipFill>
        <p:spPr>
          <a:xfrm>
            <a:off x="684069" y="4562167"/>
            <a:ext cx="7761842" cy="324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62;p28"/>
          <p:cNvPicPr preferRelativeResize="0"/>
          <p:nvPr/>
        </p:nvPicPr>
        <p:blipFill rotWithShape="1">
          <a:blip r:embed="rId3">
            <a:alphaModFix/>
          </a:blip>
          <a:srcRect l="24825" t="20533" r="20871" b="75552"/>
          <a:stretch/>
        </p:blipFill>
        <p:spPr>
          <a:xfrm>
            <a:off x="684069" y="4257351"/>
            <a:ext cx="7761842" cy="31463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279923" y="432621"/>
            <a:ext cx="87507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600" b="1" dirty="0" err="1">
                <a:latin typeface="TH SarabunPSK" pitchFamily="34" charset="-34"/>
                <a:cs typeface="TH SarabunPSK" pitchFamily="34" charset="-34"/>
              </a:rPr>
              <a:t>พศ</a:t>
            </a:r>
            <a:r>
              <a:rPr lang="en-US" sz="1600" b="1" dirty="0">
                <a:latin typeface="TH SarabunPSK" pitchFamily="34" charset="-34"/>
                <a:cs typeface="TH SarabunPSK" pitchFamily="34" charset="-34"/>
              </a:rPr>
              <a:t>. 2560</a:t>
            </a:r>
            <a:endParaRPr lang="th-TH" sz="16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38489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3"/>
          <p:cNvSpPr txBox="1">
            <a:spLocks noGrp="1"/>
          </p:cNvSpPr>
          <p:nvPr>
            <p:ph type="title"/>
          </p:nvPr>
        </p:nvSpPr>
        <p:spPr>
          <a:xfrm>
            <a:off x="311700" y="21396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Acute bronchitis</a:t>
            </a:r>
            <a:endParaRPr sz="4400" b="1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  <p:sp>
        <p:nvSpPr>
          <p:cNvPr id="274" name="Google Shape;274;p43"/>
          <p:cNvSpPr txBox="1">
            <a:spLocks noGrp="1"/>
          </p:cNvSpPr>
          <p:nvPr>
            <p:ph type="body" idx="1"/>
          </p:nvPr>
        </p:nvSpPr>
        <p:spPr>
          <a:xfrm>
            <a:off x="311700" y="1022203"/>
            <a:ext cx="8520600" cy="31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rabun"/>
              <a:buChar char="●"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ลักษณะทางคลินิก</a:t>
            </a:r>
            <a:endParaRPr sz="24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rabun"/>
              <a:buChar char="-"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อาการเริ่มต้นเหมือนเป็นหวัด ร่วมกับมีอาการไอเป็นอาการเด่น อาจไอนานหลายสัปดาห์ การไอมีเสมหะสีเหลืองเขียว ไม่ได้บ่งถึงการติดเชื้อแบคทีเรีย</a:t>
            </a:r>
            <a:endParaRPr sz="24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Sarabun"/>
              <a:buChar char="-"/>
            </a:pPr>
            <a:r>
              <a:rPr lang="en" sz="2400" dirty="0">
                <a:solidFill>
                  <a:srgbClr val="FF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&gt;95% ไม่มีสาเหตุจากแบคทีเรีย</a:t>
            </a:r>
            <a:endParaRPr sz="2400" dirty="0">
              <a:solidFill>
                <a:srgbClr val="FFFF00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Sarabun"/>
              <a:buChar char="-"/>
            </a:pPr>
            <a:r>
              <a:rPr lang="en" sz="2400" dirty="0">
                <a:solidFill>
                  <a:srgbClr val="FF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ยาปฏิชีวนะไม่ลดความรุนแรง และระยะวลาของการไออย่างมีนัยสำคัญ</a:t>
            </a:r>
            <a:endParaRPr sz="2400" dirty="0">
              <a:solidFill>
                <a:srgbClr val="FFFF00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rabun"/>
              <a:buChar char="●"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ถ้าสงสัย pertussis ต้องส่งตรวจทางห้องปฏิบัติการ พิจารณาให้ roxithromycin หรือ erythromycin นาน 14 วัน </a:t>
            </a:r>
            <a:endParaRPr sz="24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Sarabun"/>
              <a:buChar char="●"/>
            </a:pPr>
            <a:r>
              <a:rPr lang="en" sz="2400" dirty="0">
                <a:solidFill>
                  <a:srgbClr val="FF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Antibiotics อาจมีประโยชน์ในผู้ป่วยโรคปอดอุดกั้น มีอาการกำเริบรุนแรงและผู้ป่วยโรคเรื้อรัง หรืผู้ป่วยภูมิคุ้มกันบกพร่อง</a:t>
            </a:r>
            <a:endParaRPr sz="2400" dirty="0">
              <a:solidFill>
                <a:srgbClr val="FFFF00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85128" y="20174"/>
            <a:ext cx="5934150" cy="356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4"/>
          <p:cNvSpPr txBox="1">
            <a:spLocks noGrp="1"/>
          </p:cNvSpPr>
          <p:nvPr>
            <p:ph type="title"/>
          </p:nvPr>
        </p:nvSpPr>
        <p:spPr>
          <a:xfrm>
            <a:off x="5201270" y="818254"/>
            <a:ext cx="3603415" cy="22215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Sarabun"/>
              <a:buChar char="●"/>
            </a:pPr>
            <a:r>
              <a:rPr lang="en" sz="2000" dirty="0">
                <a:solidFill>
                  <a:srgbClr val="FF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Antibiotics อาจมีประโยชน์ </a:t>
            </a:r>
            <a:r>
              <a:rPr lang="en" sz="20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33 คน : COPD, asthma, CKD, DM, HT, old CVA, HIV infection</a:t>
            </a:r>
            <a:endParaRPr sz="20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Sarabun"/>
              <a:buChar char="●"/>
            </a:pPr>
            <a:r>
              <a:rPr lang="en" sz="2000" dirty="0">
                <a:solidFill>
                  <a:srgbClr val="4A86E8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ไม่จำเป็นต้องให้ ATB</a:t>
            </a:r>
            <a:r>
              <a:rPr lang="en" sz="20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 49 คน</a:t>
            </a:r>
            <a:r>
              <a:rPr lang="en" sz="2000" dirty="0">
                <a:solidFill>
                  <a:srgbClr val="4A86E8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 </a:t>
            </a:r>
            <a:r>
              <a:rPr lang="en" sz="20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:                                unknown u/d</a:t>
            </a:r>
            <a:endParaRPr sz="20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  <p:sp>
        <p:nvSpPr>
          <p:cNvPr id="281" name="Google Shape;281;p44"/>
          <p:cNvSpPr txBox="1"/>
          <p:nvPr/>
        </p:nvSpPr>
        <p:spPr>
          <a:xfrm>
            <a:off x="3392284" y="1073611"/>
            <a:ext cx="1526400" cy="5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์</a:t>
            </a:r>
            <a:r>
              <a:rPr lang="en" sz="24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  <a:sym typeface="Sarabun"/>
              </a:rPr>
              <a:t>N </a:t>
            </a:r>
            <a:r>
              <a:rPr lang="en" sz="24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= 82</a:t>
            </a:r>
            <a:endParaRPr sz="2400" b="1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  <p:sp>
        <p:nvSpPr>
          <p:cNvPr id="282" name="Google Shape;282;p44"/>
          <p:cNvSpPr txBox="1"/>
          <p:nvPr/>
        </p:nvSpPr>
        <p:spPr>
          <a:xfrm>
            <a:off x="412402" y="3580674"/>
            <a:ext cx="8593945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arabun"/>
              <a:buChar char="●"/>
            </a:pPr>
            <a:r>
              <a:rPr lang="en" sz="20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ถ้าลดการใช้ยาปฏิชีวนะที่ไม่จำเป็นได้ 49 คน </a:t>
            </a:r>
            <a:endParaRPr sz="20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จะเหลือการใช้ยาปฏิชีวนะใน acute bronchitis 33/153 =</a:t>
            </a:r>
            <a:r>
              <a:rPr lang="en" sz="2000" dirty="0">
                <a:solidFill>
                  <a:srgbClr val="E06666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 </a:t>
            </a:r>
            <a:r>
              <a:rPr lang="en" sz="2800" dirty="0">
                <a:solidFill>
                  <a:srgbClr val="E06666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22% </a:t>
            </a:r>
            <a:endParaRPr sz="2800" dirty="0">
              <a:solidFill>
                <a:srgbClr val="E06666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Sarabun"/>
              <a:buChar char="●"/>
            </a:pPr>
            <a:r>
              <a:rPr lang="en" sz="20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การใช้ยาปฏิชีวนะในผู้ป่วย URI รพ.สอยดาว ระหว่างเดือนตุลาคมถึงเดือนธันวาคม ปี 2560 จะลดเหลือ</a:t>
            </a:r>
            <a:r>
              <a:rPr lang="en" sz="3600" b="1" dirty="0">
                <a:solidFill>
                  <a:srgbClr val="E06666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20%</a:t>
            </a:r>
            <a:endParaRPr sz="3600" b="1" dirty="0">
              <a:solidFill>
                <a:srgbClr val="E06666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5"/>
          <p:cNvSpPr txBox="1">
            <a:spLocks noGrp="1"/>
          </p:cNvSpPr>
          <p:nvPr>
            <p:ph type="title"/>
          </p:nvPr>
        </p:nvSpPr>
        <p:spPr>
          <a:xfrm>
            <a:off x="2355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INTERESTING CASE </a:t>
            </a:r>
            <a:endParaRPr sz="4400" b="1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88" name="Google Shape;288;p45"/>
          <p:cNvSpPr txBox="1">
            <a:spLocks noGrp="1"/>
          </p:cNvSpPr>
          <p:nvPr>
            <p:ph type="body" idx="1"/>
          </p:nvPr>
        </p:nvSpPr>
        <p:spPr>
          <a:xfrm>
            <a:off x="297025" y="987786"/>
            <a:ext cx="8520600" cy="37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Case ผู้ป่วยชาย 41 ปี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CC: </a:t>
            </a:r>
            <a:r>
              <a:rPr lang="en" sz="22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มีเสมหะปนเลือด 1  วัน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PI:  </a:t>
            </a:r>
            <a:r>
              <a:rPr lang="en" sz="22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1  วัน  ก่อนมา  ไม่ไอ   ระคายคอ  แสบคอ   มีเสมหะ  บ้วนออกมามีเลือดปน   ไม่เจ็บหน้าอก ไม่มีเหนื่อยหอบ  ไม่มีไข้   ไม่ได้รักษาที่ใด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PH: </a:t>
            </a:r>
            <a:r>
              <a:rPr lang="en" sz="2200" dirty="0">
                <a:solidFill>
                  <a:srgbClr val="FF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known case HIV infection  </a:t>
            </a:r>
            <a:r>
              <a:rPr lang="en" sz="22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ให้ประวัติเคยรักษา  TB  ที่  รพศ. กินยาครบ 1 ปี / 4  ปีที่แล้ว  Hepatitis C infection  ยังมี F/U  ต่อเนื่อง  ไม่แพ้ยาและอาหารและอื่นๆ  ดื่มสุราบางครั้ง  ไม่สูบบุหรี่ ปฏิเสธสารเสพติด ไม่เคยผ่าตัด   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PE: </a:t>
            </a:r>
            <a:r>
              <a:rPr lang="en" sz="22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BT 36.8 PR 88 RR 20 BP 100/60 injected pharynx,lung minimal crep left lung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CXR - </a:t>
            </a:r>
            <a:r>
              <a:rPr lang="en" sz="22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fibrotic lesion LUL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Mx: </a:t>
            </a:r>
            <a:r>
              <a:rPr lang="en" sz="22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Sputum AFB x3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	Roxithromycin[150] 1x2 po pc for 5 days</a:t>
            </a:r>
            <a:endParaRPr sz="22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22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6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4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INTERESTING CASE</a:t>
            </a:r>
            <a:endParaRPr sz="4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94" name="Google Shape;294;p46"/>
          <p:cNvSpPr txBox="1">
            <a:spLocks noGrp="1"/>
          </p:cNvSpPr>
          <p:nvPr>
            <p:ph type="body" idx="1"/>
          </p:nvPr>
        </p:nvSpPr>
        <p:spPr>
          <a:xfrm>
            <a:off x="299410" y="1019739"/>
            <a:ext cx="8520600" cy="50172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Case ผู้ป่วยชายอายุ 6 ปี</a:t>
            </a:r>
            <a:endParaRPr lang="th-TH" sz="21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CC: </a:t>
            </a:r>
            <a:r>
              <a:rPr lang="en" sz="21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ไข้ 3 day PTA</a:t>
            </a:r>
            <a:endParaRPr lang="th-TH" sz="21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PI: </a:t>
            </a:r>
            <a:r>
              <a:rPr lang="en" sz="21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3 day PTA  ไข้สูง น้ำมูกใส ไอแห้ง  ไอมากเป็นชุดๆ ไม่มีคลื่นไส้ อาเจียน  ไม่มีท้องเสียถ่ายเหลว ไม่มีปัสสาวะแสบขัด</a:t>
            </a:r>
            <a:endParaRPr lang="th-TH" sz="21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PH:   </a:t>
            </a:r>
            <a:r>
              <a:rPr lang="en" sz="21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ปฏิเสธโรคประจำตัว/ไม่มีประวัติการแพ้ยาและอาหาร / รับวัคซีนตามเกณฑ์/ พัฒนาการสมวัย /ไม่มีบุคคลในครอบครัวดื่มสุรา สูบบุหรี่ หรือใช้สารเสพติดประเภทอื่น</a:t>
            </a:r>
            <a:endParaRPr lang="th-TH" sz="21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PE:  </a:t>
            </a:r>
            <a:r>
              <a:rPr lang="en" sz="21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HEENT - not injected pharynx, tonsil2+, no exudate, intact TM, Lung – clear, Abd - soft, not tender</a:t>
            </a:r>
            <a:endParaRPr lang="th-TH" sz="21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CXR: </a:t>
            </a:r>
            <a:r>
              <a:rPr lang="en" sz="21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no infiltration</a:t>
            </a:r>
            <a:endParaRPr lang="th-TH" sz="21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Imp</a:t>
            </a:r>
            <a:r>
              <a:rPr lang="en" sz="21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: acute brochitis </a:t>
            </a:r>
            <a:r>
              <a:rPr lang="en" sz="2100" dirty="0">
                <a:solidFill>
                  <a:srgbClr val="FF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suspected mycoplasma infection</a:t>
            </a:r>
            <a:endParaRPr lang="th-TH" sz="2100" dirty="0">
              <a:solidFill>
                <a:srgbClr val="FFFF00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Mx</a:t>
            </a:r>
            <a:r>
              <a:rPr lang="en" sz="21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 oral ATB[erythromycin], symptomatic tx</a:t>
            </a:r>
            <a:endParaRPr sz="21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1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4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INTERESTING CASE </a:t>
            </a:r>
            <a:endParaRPr sz="4400" b="1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00" name="Google Shape;300;p47"/>
          <p:cNvSpPr txBox="1">
            <a:spLocks noGrp="1"/>
          </p:cNvSpPr>
          <p:nvPr>
            <p:ph type="body" idx="1"/>
          </p:nvPr>
        </p:nvSpPr>
        <p:spPr>
          <a:xfrm>
            <a:off x="380270" y="1191802"/>
            <a:ext cx="8520600" cy="38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Case ผู้ป่วยหญิงอายุ 5 ปี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CC:  </a:t>
            </a: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ไข้  6 วัน ก่อนมา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PI:  </a:t>
            </a: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6  วันก่อนมา  มีไข้ ไอแห้ง เจ็บคอ ไม่ได้รับการรักษาที่ใด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     1 วัน  ก่อนมา  มีไข้  ไอ  เจ็บคอมากขึ้น อาเจียนเศษอาหารและยา  ญาติให้ประวัติสังเกตว่า</a:t>
            </a:r>
            <a:r>
              <a:rPr lang="en" sz="2400" dirty="0">
                <a:solidFill>
                  <a:srgbClr val="FF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ก้อนแข็งบริเวณหน้าอกมีแต่เกิด   มีอาการกดเจ็บ บวมแดง </a:t>
            </a: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รับประทานยาลดไข้จากที่บ้าน มาตอน 06.30 น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PH: </a:t>
            </a: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ปฏิเสธโรคประจำตัวและแพ้ยา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PE: </a:t>
            </a: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BT 36.7 PR 132  BP100/60 RR 24 normal breath sound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Imp: </a:t>
            </a: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fever, Acute bronchitis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Mx: </a:t>
            </a: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dicloxacillin[62.5/5] 7 ml po tid pc &amp; hs</a:t>
            </a:r>
            <a:endParaRPr sz="24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20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2. Acute tonsillitis and pharyngitis</a:t>
            </a:r>
            <a:endParaRPr lang="th-TH" sz="44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2" t="10637" r="59969" b="60175"/>
          <a:stretch/>
        </p:blipFill>
        <p:spPr bwMode="auto">
          <a:xfrm>
            <a:off x="1022559" y="2133600"/>
            <a:ext cx="835743" cy="8062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984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Google Shape;144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8627" y="108155"/>
            <a:ext cx="6993657" cy="407241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81;p30"/>
          <p:cNvSpPr/>
          <p:nvPr/>
        </p:nvSpPr>
        <p:spPr>
          <a:xfrm>
            <a:off x="2032784" y="2144364"/>
            <a:ext cx="408000" cy="246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81;p30"/>
          <p:cNvSpPr/>
          <p:nvPr/>
        </p:nvSpPr>
        <p:spPr>
          <a:xfrm>
            <a:off x="1627091" y="929477"/>
            <a:ext cx="408000" cy="246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oogle Shape;162;p28"/>
          <p:cNvPicPr preferRelativeResize="0"/>
          <p:nvPr/>
        </p:nvPicPr>
        <p:blipFill rotWithShape="1">
          <a:blip r:embed="rId3">
            <a:alphaModFix/>
          </a:blip>
          <a:srcRect l="24825" t="20533" r="20871" b="75552"/>
          <a:stretch/>
        </p:blipFill>
        <p:spPr>
          <a:xfrm>
            <a:off x="684069" y="4080375"/>
            <a:ext cx="7761842" cy="31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62;p28"/>
          <p:cNvPicPr preferRelativeResize="0"/>
          <p:nvPr/>
        </p:nvPicPr>
        <p:blipFill rotWithShape="1">
          <a:blip r:embed="rId3">
            <a:alphaModFix/>
          </a:blip>
          <a:srcRect l="24688" t="35739" r="21008" b="60346"/>
          <a:stretch/>
        </p:blipFill>
        <p:spPr>
          <a:xfrm>
            <a:off x="688989" y="4375347"/>
            <a:ext cx="7761842" cy="31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62;p28"/>
          <p:cNvPicPr preferRelativeResize="0"/>
          <p:nvPr/>
        </p:nvPicPr>
        <p:blipFill rotWithShape="1">
          <a:blip r:embed="rId3">
            <a:alphaModFix/>
          </a:blip>
          <a:srcRect l="24619" t="61518" r="21077" b="34567"/>
          <a:stretch/>
        </p:blipFill>
        <p:spPr>
          <a:xfrm>
            <a:off x="684069" y="4655555"/>
            <a:ext cx="7761842" cy="31463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5240598" y="442455"/>
            <a:ext cx="87507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600" b="1" dirty="0" err="1">
                <a:latin typeface="TH SarabunPSK" pitchFamily="34" charset="-34"/>
                <a:cs typeface="TH SarabunPSK" pitchFamily="34" charset="-34"/>
              </a:rPr>
              <a:t>พศ</a:t>
            </a:r>
            <a:r>
              <a:rPr lang="en-US" sz="1600" b="1" dirty="0">
                <a:latin typeface="TH SarabunPSK" pitchFamily="34" charset="-34"/>
                <a:cs typeface="TH SarabunPSK" pitchFamily="34" charset="-34"/>
              </a:rPr>
              <a:t>. 2560</a:t>
            </a:r>
            <a:endParaRPr lang="th-TH" sz="16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444571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1"/>
          <p:cNvSpPr txBox="1">
            <a:spLocks noGrp="1"/>
          </p:cNvSpPr>
          <p:nvPr>
            <p:ph type="title"/>
          </p:nvPr>
        </p:nvSpPr>
        <p:spPr>
          <a:xfrm>
            <a:off x="311700" y="32704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Tonsillitis/pharyngitis</a:t>
            </a:r>
            <a:r>
              <a:rPr lang="en" sz="32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 from GAS infection</a:t>
            </a:r>
            <a:endParaRPr sz="3200" b="1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  <p:sp>
        <p:nvSpPr>
          <p:cNvPr id="190" name="Google Shape;190;p31"/>
          <p:cNvSpPr txBox="1">
            <a:spLocks noGrp="1"/>
          </p:cNvSpPr>
          <p:nvPr>
            <p:ph type="body" idx="1"/>
          </p:nvPr>
        </p:nvSpPr>
        <p:spPr>
          <a:xfrm>
            <a:off x="1039147" y="1123787"/>
            <a:ext cx="7124700" cy="28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FF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Centor criteria</a:t>
            </a:r>
            <a:r>
              <a:rPr lang="en" sz="2400" dirty="0">
                <a:solidFill>
                  <a:srgbClr val="FF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 </a:t>
            </a: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ควรมีลักษณะต่อไปนี้ อย่างน้อย 4ข้อ</a:t>
            </a:r>
            <a:endParaRPr sz="24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rabun"/>
              <a:buChar char="-"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BT&gt;38</a:t>
            </a:r>
            <a:endParaRPr sz="24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rabun"/>
              <a:buChar char="-"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Exudate/pustule</a:t>
            </a:r>
            <a:endParaRPr sz="24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rabun"/>
              <a:buChar char="-"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anterior cervical lymph nodes enlargement</a:t>
            </a:r>
            <a:endParaRPr sz="24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rabun"/>
              <a:buChar char="-"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no cough</a:t>
            </a:r>
            <a:endParaRPr sz="24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rabun"/>
              <a:buChar char="-"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age 3-14yr</a:t>
            </a:r>
            <a:endParaRPr sz="24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 dirty="0">
                <a:solidFill>
                  <a:srgbClr val="FF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แม้เกณฑ์วินิจฉัยไม่ครบ พิจารณาให้ยาในกลุ่มผู้ป่วยโรคหัวใจรูห์มาติก </a:t>
            </a:r>
            <a:endParaRPr sz="2400" dirty="0">
              <a:solidFill>
                <a:srgbClr val="FFFF00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2"/>
          <p:cNvSpPr txBox="1">
            <a:spLocks noGrp="1"/>
          </p:cNvSpPr>
          <p:nvPr>
            <p:ph type="title"/>
          </p:nvPr>
        </p:nvSpPr>
        <p:spPr>
          <a:xfrm>
            <a:off x="311700" y="198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ยาปฏิชีวนะที่แนะนำสำหรับ GAS infection</a:t>
            </a:r>
            <a:endParaRPr b="1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  <p:sp>
        <p:nvSpPr>
          <p:cNvPr id="196" name="Google Shape;196;p32"/>
          <p:cNvSpPr txBox="1">
            <a:spLocks noGrp="1"/>
          </p:cNvSpPr>
          <p:nvPr>
            <p:ph type="body" idx="1"/>
          </p:nvPr>
        </p:nvSpPr>
        <p:spPr>
          <a:xfrm>
            <a:off x="585225" y="815508"/>
            <a:ext cx="7940100" cy="40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rabun"/>
              <a:buChar char="●"/>
            </a:pPr>
            <a:r>
              <a:rPr lang="en" sz="23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รักษานาน 10 วัน เพื่อป้องกัน Rhematic fever</a:t>
            </a:r>
            <a:endParaRPr sz="23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rabun"/>
              <a:buChar char="●"/>
            </a:pPr>
            <a:r>
              <a:rPr lang="en" sz="23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Penicillin V </a:t>
            </a:r>
            <a:endParaRPr sz="23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       เด็ก: น้ำหนักตัว&lt;27 kg: 250 mg bid or tid</a:t>
            </a:r>
            <a:endParaRPr sz="23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               น้ำหนักตัว&gt;27 kg: 500 mg bid or tid</a:t>
            </a:r>
            <a:endParaRPr sz="23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       ผู้ใหญ่: 500 mg bid or tid/ 250 mg qid</a:t>
            </a:r>
            <a:endParaRPr sz="23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rabun"/>
              <a:buChar char="●"/>
            </a:pPr>
            <a:r>
              <a:rPr lang="en" sz="23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Amoxicillin</a:t>
            </a:r>
            <a:endParaRPr sz="23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       เด็กเล็ก: 50mg/kg/day(ไม่เกิน 1,000mg/day) แบ่งให้ 1-3 ครั้ง/วัน(ครั้งละไม่เกิน 500mg)</a:t>
            </a:r>
            <a:endParaRPr sz="23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3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       เด็กโต วัยรุ่น และผู้ใหญ่: 500mg bid</a:t>
            </a:r>
            <a:endParaRPr sz="23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311713" y="-152411"/>
            <a:ext cx="8520600" cy="12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BACKGROUND KNOWLEDGE</a:t>
            </a:r>
            <a:endParaRPr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  <p:pic>
        <p:nvPicPr>
          <p:cNvPr id="74" name="Google Shape;74;p15"/>
          <p:cNvPicPr preferRelativeResize="0"/>
          <p:nvPr/>
        </p:nvPicPr>
        <p:blipFill rotWithShape="1">
          <a:blip r:embed="rId3">
            <a:alphaModFix/>
          </a:blip>
          <a:srcRect l="28400" t="56832" r="50214" b="9537"/>
          <a:stretch/>
        </p:blipFill>
        <p:spPr>
          <a:xfrm>
            <a:off x="2349304" y="828125"/>
            <a:ext cx="4445400" cy="393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ยาปฏิชีวนะที่แนะนำสำหรับ GAS infection</a:t>
            </a:r>
            <a:endParaRPr/>
          </a:p>
        </p:txBody>
      </p:sp>
      <p:sp>
        <p:nvSpPr>
          <p:cNvPr id="202" name="Google Shape;202;p33"/>
          <p:cNvSpPr txBox="1">
            <a:spLocks noGrp="1"/>
          </p:cNvSpPr>
          <p:nvPr>
            <p:ph type="body" idx="1"/>
          </p:nvPr>
        </p:nvSpPr>
        <p:spPr>
          <a:xfrm>
            <a:off x="604212" y="1103315"/>
            <a:ext cx="8022000" cy="284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rabun"/>
              <a:buChar char="●"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หากแพ้ penicillin ให้ใช้ Roxithromycin ในผู้ใหญ่และเด็กโต Erythromycin syrup ในเด็กเล็ก</a:t>
            </a:r>
            <a:endParaRPr sz="24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	Erythromycin 40 mg/kg/day แบ่งให้วันละ 2-4 ครั้ง</a:t>
            </a:r>
            <a:endParaRPr sz="24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	Roxithromycin น้ำหนักตัว&lt;40 kg: 5-8mg/kg/day bid ขณะท้องว่าง</a:t>
            </a:r>
            <a:endParaRPr sz="24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                        น้ำหนักตัว&gt;40 kg: 300 mg OD or bid ขณะท้องว่าง</a:t>
            </a:r>
            <a:endParaRPr sz="24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  <p:sp>
        <p:nvSpPr>
          <p:cNvPr id="203" name="Google Shape;203;p33"/>
          <p:cNvSpPr txBox="1">
            <a:spLocks noGrp="1"/>
          </p:cNvSpPr>
          <p:nvPr>
            <p:ph type="title"/>
          </p:nvPr>
        </p:nvSpPr>
        <p:spPr>
          <a:xfrm>
            <a:off x="311700" y="23399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ยาปฏิชีวนะที่แนะนำสำหรับ GAS infection</a:t>
            </a:r>
            <a:endParaRPr b="1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4"/>
          <p:cNvSpPr txBox="1">
            <a:spLocks noGrp="1"/>
          </p:cNvSpPr>
          <p:nvPr>
            <p:ph type="subTitle" idx="1"/>
          </p:nvPr>
        </p:nvSpPr>
        <p:spPr>
          <a:xfrm>
            <a:off x="388265" y="170771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แผนภูมิวงกลมแสดงการใช้ยาปฏิชีวนะในผู้ป่วย tonsillitis/pharyngitis                                                   ในช่วงเดือนตุลาคม – เดือนธันวา</a:t>
            </a:r>
            <a:r>
              <a:rPr lang="th-TH" sz="240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คม ปี </a:t>
            </a:r>
            <a:r>
              <a:rPr lang="en-US" sz="240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60</a:t>
            </a: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 โรงพยาบาลสอยดาว อ.สอยดาว จ.จันทบุรี</a:t>
            </a:r>
            <a:endParaRPr sz="2400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09" name="Google Shape;20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275" y="1050873"/>
            <a:ext cx="5958118" cy="3787827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4"/>
          <p:cNvSpPr txBox="1"/>
          <p:nvPr/>
        </p:nvSpPr>
        <p:spPr>
          <a:xfrm>
            <a:off x="6502732" y="1070037"/>
            <a:ext cx="2294686" cy="8535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ysClr val="windowText" lastClr="000000"/>
                </a:solidFill>
                <a:latin typeface="TH SarabunPSK" pitchFamily="34" charset="-34"/>
                <a:cs typeface="TH SarabunPSK" pitchFamily="34" charset="-34"/>
              </a:rPr>
              <a:t>N( ATB) = 68 คน</a:t>
            </a:r>
            <a:endParaRPr sz="2400" b="1" dirty="0">
              <a:solidFill>
                <a:sysClr val="windowText" lastClr="0000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ysClr val="windowText" lastClr="000000"/>
                </a:solidFill>
                <a:latin typeface="TH SarabunPSK" pitchFamily="34" charset="-34"/>
                <a:cs typeface="TH SarabunPSK" pitchFamily="34" charset="-34"/>
              </a:rPr>
              <a:t>N กลุ่มโรค = 101 คน</a:t>
            </a:r>
            <a:endParaRPr sz="2400" b="1" dirty="0">
              <a:solidFill>
                <a:sysClr val="windowText" lastClr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11" name="Google Shape;211;p34"/>
          <p:cNvSpPr txBox="1"/>
          <p:nvPr/>
        </p:nvSpPr>
        <p:spPr>
          <a:xfrm>
            <a:off x="6391275" y="2041348"/>
            <a:ext cx="2517600" cy="14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     ถ้าลดการใช้ยาปฏิชีวนะที่ไม่จำเป็นได้ 33 คน จะเหลือการใช้ยาปฏิชีวนะใน acute tonsillitis/    pharyngitis </a:t>
            </a:r>
            <a:endParaRPr sz="18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35/101 =</a:t>
            </a:r>
            <a:r>
              <a:rPr lang="en" sz="1800" dirty="0">
                <a:solidFill>
                  <a:srgbClr val="00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 </a:t>
            </a:r>
            <a:r>
              <a:rPr lang="en" sz="2400" dirty="0">
                <a:solidFill>
                  <a:srgbClr val="00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34% !!!</a:t>
            </a:r>
            <a:endParaRPr sz="2400" dirty="0">
              <a:solidFill>
                <a:srgbClr val="00FF00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  <p:sp>
        <p:nvSpPr>
          <p:cNvPr id="212" name="Google Shape;212;p34"/>
          <p:cNvSpPr txBox="1"/>
          <p:nvPr/>
        </p:nvSpPr>
        <p:spPr>
          <a:xfrm>
            <a:off x="6455475" y="3495809"/>
            <a:ext cx="2389200" cy="14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lt1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     การใช้ยาปฏิชีวนะในผู้ป่วย URI รพ.สอยดาว ระหว่างเดือนตุลาคมถึงเดือนธันวาคม ปี 2560 จะลดเหลือ</a:t>
            </a:r>
            <a:r>
              <a:rPr lang="en" sz="1800" b="1" dirty="0">
                <a:solidFill>
                  <a:schemeClr val="lt1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         	</a:t>
            </a:r>
            <a:r>
              <a:rPr lang="en" sz="3200" b="1" dirty="0">
                <a:solidFill>
                  <a:srgbClr val="E06666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21%</a:t>
            </a:r>
            <a:endParaRPr sz="18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5"/>
          <p:cNvSpPr txBox="1">
            <a:spLocks noGrp="1"/>
          </p:cNvSpPr>
          <p:nvPr>
            <p:ph type="title"/>
          </p:nvPr>
        </p:nvSpPr>
        <p:spPr>
          <a:xfrm>
            <a:off x="213625" y="18181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INTERESTING CASE     </a:t>
            </a:r>
            <a:endParaRPr sz="4000" b="1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18" name="Google Shape;218;p35"/>
          <p:cNvSpPr txBox="1">
            <a:spLocks noGrp="1"/>
          </p:cNvSpPr>
          <p:nvPr>
            <p:ph type="body" idx="1"/>
          </p:nvPr>
        </p:nvSpPr>
        <p:spPr>
          <a:xfrm>
            <a:off x="311700" y="1002675"/>
            <a:ext cx="8520600" cy="37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Case ผู้ป่วยชาย </a:t>
            </a:r>
            <a:r>
              <a:rPr lang="en" sz="2400" dirty="0">
                <a:solidFill>
                  <a:srgbClr val="FF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19 ปี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CC:  มีไข้ 1 วันก่อนมาโรงพยาบาล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PI:  </a:t>
            </a: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1  วัน  ก่อนมาโรงพยาบาล   มีไข้   </a:t>
            </a:r>
            <a:r>
              <a:rPr lang="en" sz="2400" dirty="0">
                <a:solidFill>
                  <a:srgbClr val="FF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ไอมีเสมหะ  </a:t>
            </a: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ไม่มีคลื่นไส้อาเจียน ไม่ถ่ายเหลว ไม่มีปัสสาวะแสบขัด 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PH: </a:t>
            </a: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unknown U/D ไม่แพ้ยาและอาหารและอื่นๆ  ไม่ดื่มสุรา  ไม่สูบบุหรี่ ปฏิเสธสารเสพติด ไม่เคยผ่าตัด   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PE: </a:t>
            </a:r>
            <a:r>
              <a:rPr lang="en" sz="2400" dirty="0">
                <a:solidFill>
                  <a:srgbClr val="FF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BT 36.5</a:t>
            </a:r>
            <a:r>
              <a:rPr lang="en" sz="2400" dirty="0">
                <a:solidFill>
                  <a:srgbClr val="FF00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 </a:t>
            </a: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PR 82 RR 22 BP 120/80 HEENT : Mild  injected pharynx, </a:t>
            </a:r>
            <a:r>
              <a:rPr lang="en" sz="2400" dirty="0">
                <a:solidFill>
                  <a:srgbClr val="FF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no exudative tonsils </a:t>
            </a: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, </a:t>
            </a:r>
            <a:r>
              <a:rPr lang="en" sz="24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Lung : </a:t>
            </a: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Clear , Abd : soft, not tender, CVA not tender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Imp : </a:t>
            </a: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Pharyngitis &gt;&gt;&gt;&gt; J029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Mx:  </a:t>
            </a: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-  </a:t>
            </a:r>
            <a:r>
              <a:rPr lang="en" sz="2400" dirty="0">
                <a:solidFill>
                  <a:srgbClr val="FF00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 </a:t>
            </a:r>
            <a:r>
              <a:rPr lang="en" sz="2400" dirty="0">
                <a:solidFill>
                  <a:srgbClr val="FF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 Amoxicillin[500] 2x2 po pc for 5 days</a:t>
            </a:r>
            <a:endParaRPr sz="2400" dirty="0">
              <a:solidFill>
                <a:srgbClr val="FFFF00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6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  <p:pic>
        <p:nvPicPr>
          <p:cNvPr id="219" name="Google Shape;21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22734">
            <a:off x="6008305" y="3346406"/>
            <a:ext cx="1948081" cy="1687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6"/>
          <p:cNvSpPr txBox="1">
            <a:spLocks noGrp="1"/>
          </p:cNvSpPr>
          <p:nvPr>
            <p:ph type="title"/>
          </p:nvPr>
        </p:nvSpPr>
        <p:spPr>
          <a:xfrm>
            <a:off x="213625" y="21130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INTERESTING CASE</a:t>
            </a:r>
            <a:endParaRPr sz="3600" b="1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25" name="Google Shape;225;p36"/>
          <p:cNvSpPr txBox="1">
            <a:spLocks noGrp="1"/>
          </p:cNvSpPr>
          <p:nvPr>
            <p:ph type="body" idx="1"/>
          </p:nvPr>
        </p:nvSpPr>
        <p:spPr>
          <a:xfrm>
            <a:off x="311700" y="1002675"/>
            <a:ext cx="8520600" cy="37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Case ผู้ป่วยชาย </a:t>
            </a:r>
            <a:r>
              <a:rPr lang="en" sz="2400" dirty="0">
                <a:solidFill>
                  <a:srgbClr val="FF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38 ปี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CC:  </a:t>
            </a:r>
            <a:r>
              <a:rPr lang="en" sz="24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มีไข้ 3 วันก่อนมาโรงพยาบาล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PI:  3 วัน  ก่อนมาโรงพยาบาล   มีไข้  ปวดหัว กินไม่ได้ </a:t>
            </a:r>
            <a:r>
              <a:rPr lang="en" sz="2400" dirty="0">
                <a:solidFill>
                  <a:srgbClr val="00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ไม่ไอ </a:t>
            </a: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 คลื่นไส้ ไม่อาเจียน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PH: unknown U/D ไม่แพ้ยาและอาหารและอื่นๆ ดื่มสุราบางครั้ง  สูบยาเส้น 5 มวน เคยผ่าตัดขาซ้ายจาก MCA    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PE: </a:t>
            </a:r>
            <a:r>
              <a:rPr lang="en" sz="2400" dirty="0">
                <a:solidFill>
                  <a:srgbClr val="FF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BT 36.5 </a:t>
            </a: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PR 78RR 20 BP 120/70 HEENT : Marked  injected pharynx, </a:t>
            </a:r>
            <a:r>
              <a:rPr lang="en" sz="2400" dirty="0">
                <a:solidFill>
                  <a:srgbClr val="FF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no exudative tonsils </a:t>
            </a: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, Lung : Clear , Abd : soft, not tender, CVA not tender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Imp : Pharyngitis &gt;&gt;&gt;&gt; J029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Mx:  -  </a:t>
            </a:r>
            <a:r>
              <a:rPr lang="en" sz="2400" dirty="0">
                <a:solidFill>
                  <a:srgbClr val="FF00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  </a:t>
            </a:r>
            <a:r>
              <a:rPr lang="en" sz="2400" dirty="0">
                <a:solidFill>
                  <a:srgbClr val="FF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Amoxicillin[500] 2x2 po pc for 5 days</a:t>
            </a:r>
            <a:endParaRPr sz="2400" dirty="0">
              <a:solidFill>
                <a:srgbClr val="FFFF00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6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  <p:pic>
        <p:nvPicPr>
          <p:cNvPr id="226" name="Google Shape;22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86618">
            <a:off x="5966397" y="3512997"/>
            <a:ext cx="1832250" cy="158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7"/>
          <p:cNvSpPr txBox="1">
            <a:spLocks noGrp="1"/>
          </p:cNvSpPr>
          <p:nvPr>
            <p:ph type="title"/>
          </p:nvPr>
        </p:nvSpPr>
        <p:spPr>
          <a:xfrm>
            <a:off x="213625" y="21130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INTERESTING CASE</a:t>
            </a:r>
            <a:endParaRPr sz="3600" b="1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32" name="Google Shape;232;p37"/>
          <p:cNvSpPr txBox="1">
            <a:spLocks noGrp="1"/>
          </p:cNvSpPr>
          <p:nvPr>
            <p:ph type="body" idx="1"/>
          </p:nvPr>
        </p:nvSpPr>
        <p:spPr>
          <a:xfrm>
            <a:off x="448422" y="1008144"/>
            <a:ext cx="8520600" cy="37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Case ผู้ป่วยหญิง </a:t>
            </a:r>
            <a:r>
              <a:rPr lang="en" sz="2400" dirty="0">
                <a:solidFill>
                  <a:srgbClr val="FF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17 ปี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CC:  </a:t>
            </a:r>
            <a:r>
              <a:rPr lang="en" sz="24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ไอ เจ็บคอ 1วันก่อนมาโรงพยาบาล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PI:  1วัน  ก่อนมาโรงพยาบาล   </a:t>
            </a:r>
            <a:r>
              <a:rPr lang="en" sz="2400" dirty="0">
                <a:solidFill>
                  <a:srgbClr val="FF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ไอมีเสมหะ </a:t>
            </a: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เจ็บคอ ไม่มีน้ำมูก ไม่มีไข้  ไม่มีอาเจียน ปวดเมื่อยตามตัวเล็กน้อย 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PH: unknown U/D ไม่แพ้ยาและอาหารและอื่นๆ  ไม่ดื่มสุรา  ไม่สูบบุหรี่ ไม่เคยผ่าตัด   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PE: </a:t>
            </a:r>
            <a:r>
              <a:rPr lang="en" sz="2400" dirty="0">
                <a:solidFill>
                  <a:srgbClr val="FF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BT 36.9 </a:t>
            </a: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PR80 RR 20 BP 110/80 HEENT : Mild  injected pharynx, cobble stone appearance on posterior pharynx, </a:t>
            </a:r>
            <a:r>
              <a:rPr lang="en" sz="2400" dirty="0">
                <a:solidFill>
                  <a:srgbClr val="FF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no tonsil enlargement  </a:t>
            </a: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lung : Clear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Imp : Acute Pharyngitis &gt;&gt;&gt;&gt; J029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Mx:  -  </a:t>
            </a:r>
            <a:r>
              <a:rPr lang="en" sz="2400" dirty="0">
                <a:solidFill>
                  <a:srgbClr val="FF00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  </a:t>
            </a:r>
            <a:r>
              <a:rPr lang="en" sz="2400" dirty="0">
                <a:solidFill>
                  <a:srgbClr val="FF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Amoxicillin[500] 1x3 po pc for 7 days</a:t>
            </a:r>
            <a:endParaRPr sz="2400" dirty="0">
              <a:solidFill>
                <a:srgbClr val="FFFF00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6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  <p:pic>
        <p:nvPicPr>
          <p:cNvPr id="233" name="Google Shape;23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86618">
            <a:off x="6575981" y="3512997"/>
            <a:ext cx="1832250" cy="158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8"/>
          <p:cNvSpPr txBox="1">
            <a:spLocks noGrp="1"/>
          </p:cNvSpPr>
          <p:nvPr>
            <p:ph type="title"/>
          </p:nvPr>
        </p:nvSpPr>
        <p:spPr>
          <a:xfrm>
            <a:off x="213625" y="21130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INTERESTING CASE                  </a:t>
            </a:r>
            <a:endParaRPr sz="4400" b="1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39" name="Google Shape;239;p38"/>
          <p:cNvSpPr txBox="1">
            <a:spLocks noGrp="1"/>
          </p:cNvSpPr>
          <p:nvPr>
            <p:ph type="body" idx="1"/>
          </p:nvPr>
        </p:nvSpPr>
        <p:spPr>
          <a:xfrm>
            <a:off x="448422" y="1008144"/>
            <a:ext cx="8520600" cy="37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Case ผู้ป่วยชาย </a:t>
            </a:r>
            <a:r>
              <a:rPr lang="en" sz="2400" dirty="0">
                <a:solidFill>
                  <a:srgbClr val="FF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24 ปี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CC:  </a:t>
            </a:r>
            <a:r>
              <a:rPr lang="en" sz="24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มีไข้ 2 วันก่อนมาโรงพยาบาล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PI:  2วัน  ก่อนมาโรงพยาบาล  มีไข้  </a:t>
            </a:r>
            <a:r>
              <a:rPr lang="en" sz="2400" dirty="0">
                <a:solidFill>
                  <a:srgbClr val="FF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ไอเล็กน้อย  </a:t>
            </a: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มีน้ำมูกใส  ปวดเมื่อยตามตัว คลื่นไส้ ไม่อาเจียน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PH: unknown U/D ไม่แพ้ยาและอาหารและอื่นๆ  ไม่ดื่มสุรา  ไม่สูบบุหรี่ ไม่เคยผ่าตัด   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PE: </a:t>
            </a:r>
            <a:r>
              <a:rPr lang="en" sz="2400" dirty="0">
                <a:solidFill>
                  <a:srgbClr val="FF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BT 36.5 </a:t>
            </a: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PR 94 RR 20 BP 120/80 HEENT : Mild  injected pharynx, </a:t>
            </a:r>
            <a:r>
              <a:rPr lang="en" sz="2400" dirty="0">
                <a:solidFill>
                  <a:srgbClr val="FF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no exudate tonsils</a:t>
            </a: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,</a:t>
            </a:r>
            <a:r>
              <a:rPr lang="en" sz="2400" dirty="0">
                <a:solidFill>
                  <a:srgbClr val="FF00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  </a:t>
            </a: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lung : Clear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Imp : Acute Pharyngitis &gt;&gt;&gt;&gt; J029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Mx:  -  </a:t>
            </a:r>
            <a:r>
              <a:rPr lang="en" sz="2400" dirty="0">
                <a:solidFill>
                  <a:srgbClr val="FF00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  </a:t>
            </a:r>
            <a:r>
              <a:rPr lang="en" sz="2400" dirty="0">
                <a:solidFill>
                  <a:srgbClr val="FF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Amoxicillin[500] 1x3 po pc for 7 days</a:t>
            </a:r>
            <a:endParaRPr sz="2400" dirty="0">
              <a:solidFill>
                <a:srgbClr val="FFFF00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6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  <p:pic>
        <p:nvPicPr>
          <p:cNvPr id="240" name="Google Shape;24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86618">
            <a:off x="5949990" y="3316116"/>
            <a:ext cx="1832250" cy="158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9"/>
          <p:cNvSpPr txBox="1">
            <a:spLocks noGrp="1"/>
          </p:cNvSpPr>
          <p:nvPr>
            <p:ph type="title"/>
          </p:nvPr>
        </p:nvSpPr>
        <p:spPr>
          <a:xfrm>
            <a:off x="213625" y="21130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INTERESTING CASE </a:t>
            </a:r>
            <a:endParaRPr sz="3600" b="1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46" name="Google Shape;246;p39"/>
          <p:cNvSpPr txBox="1">
            <a:spLocks noGrp="1"/>
          </p:cNvSpPr>
          <p:nvPr>
            <p:ph type="body" idx="1"/>
          </p:nvPr>
        </p:nvSpPr>
        <p:spPr>
          <a:xfrm>
            <a:off x="448422" y="1008144"/>
            <a:ext cx="8520600" cy="37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Case ผู้ป่วยชาย </a:t>
            </a:r>
            <a:r>
              <a:rPr lang="en" sz="2400" dirty="0">
                <a:solidFill>
                  <a:srgbClr val="00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14 ปี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CC:  </a:t>
            </a:r>
            <a:r>
              <a:rPr lang="en" sz="24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มีไข้ 1 วันก่อนมาโรงพยาบาล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PI:  1วัน  ก่อนมาโรงพยาบาล  มีไข้  เจ็บคอ มีน้ำมูก </a:t>
            </a:r>
            <a:r>
              <a:rPr lang="en" sz="2400" dirty="0">
                <a:solidFill>
                  <a:srgbClr val="00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ไม่ไอ </a:t>
            </a: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 อาเจียน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PH: unknown U/D ไม่แพ้ยาและอาหารและอื่นๆ  ไม่ดื่มสุรา  ไม่สูบบุหรี่ ไม่เคยผ่าตัด   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PE: </a:t>
            </a:r>
            <a:r>
              <a:rPr lang="en" sz="2400" dirty="0">
                <a:solidFill>
                  <a:srgbClr val="00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BT 38.1 </a:t>
            </a: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PR 78 RR 20 BP 110/70 HEENT : </a:t>
            </a:r>
            <a:r>
              <a:rPr lang="en" sz="2400" dirty="0">
                <a:solidFill>
                  <a:srgbClr val="00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Exudate tonsils,</a:t>
            </a:r>
            <a:r>
              <a:rPr lang="en" sz="2400" dirty="0">
                <a:solidFill>
                  <a:srgbClr val="FF00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  </a:t>
            </a: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lung : Clear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Imp : Acute tonsillitis &gt;&gt;&gt;&gt; J039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Mx:  -  </a:t>
            </a:r>
            <a:r>
              <a:rPr lang="en" sz="2400" dirty="0">
                <a:solidFill>
                  <a:srgbClr val="FF00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  </a:t>
            </a:r>
            <a:r>
              <a:rPr lang="en" sz="2400" dirty="0">
                <a:solidFill>
                  <a:srgbClr val="00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Amoxicillin </a:t>
            </a:r>
            <a:endParaRPr sz="2400" dirty="0">
              <a:solidFill>
                <a:srgbClr val="00FF00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24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  <p:pic>
        <p:nvPicPr>
          <p:cNvPr id="247" name="Google Shape;24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0075" y="3267199"/>
            <a:ext cx="1532649" cy="1532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2"/>
          <p:cNvSpPr txBox="1">
            <a:spLocks noGrp="1"/>
          </p:cNvSpPr>
          <p:nvPr>
            <p:ph type="title"/>
          </p:nvPr>
        </p:nvSpPr>
        <p:spPr>
          <a:xfrm>
            <a:off x="213625" y="25063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INTERESTING CASE</a:t>
            </a:r>
            <a:endParaRPr sz="3600" b="1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67" name="Google Shape;267;p42"/>
          <p:cNvSpPr txBox="1">
            <a:spLocks noGrp="1"/>
          </p:cNvSpPr>
          <p:nvPr>
            <p:ph type="body" idx="1"/>
          </p:nvPr>
        </p:nvSpPr>
        <p:spPr>
          <a:xfrm>
            <a:off x="492174" y="1008144"/>
            <a:ext cx="8520600" cy="37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Case ผู้ป่วยเด็กชาย </a:t>
            </a:r>
            <a:r>
              <a:rPr lang="en" sz="2400" dirty="0">
                <a:solidFill>
                  <a:srgbClr val="FF00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 </a:t>
            </a:r>
            <a:r>
              <a:rPr lang="en" sz="2400" dirty="0">
                <a:solidFill>
                  <a:srgbClr val="00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4 ปี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CC:  </a:t>
            </a:r>
            <a:r>
              <a:rPr lang="en" sz="24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มีไข้ 2 วันก่อนมาโรงพยาบาล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PI:  2วัน  ก่อนมาโรงพยาบาล มีไข้  </a:t>
            </a:r>
            <a:r>
              <a:rPr lang="en" sz="2400" dirty="0">
                <a:solidFill>
                  <a:srgbClr val="00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ไม่ไอ </a:t>
            </a: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ไม่มีน้ำมูก ร้องเจ็บคอเวลากินข้าว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PH: unknown U/D ไม่แพ้ยาและอาหารและอื่นๆ  ไม่เคยผ่าตัด  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PE: </a:t>
            </a:r>
            <a:r>
              <a:rPr lang="en" sz="2400" dirty="0">
                <a:solidFill>
                  <a:srgbClr val="00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BT 38.9 </a:t>
            </a: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PR 98 RR 26 HEENT : </a:t>
            </a:r>
            <a:r>
              <a:rPr lang="en" sz="2400" dirty="0">
                <a:solidFill>
                  <a:srgbClr val="00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Bilateral pustualar tonsils,</a:t>
            </a:r>
            <a:r>
              <a:rPr lang="en" sz="2400" dirty="0">
                <a:solidFill>
                  <a:srgbClr val="FF00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  </a:t>
            </a: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lung : Clear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Imp :  Exudative tonsillitis &gt;&gt;&gt;&gt; J039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Mx:  -  </a:t>
            </a:r>
            <a:r>
              <a:rPr lang="en" sz="2400" dirty="0">
                <a:solidFill>
                  <a:srgbClr val="FF00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  </a:t>
            </a:r>
            <a:r>
              <a:rPr lang="en" sz="2400" dirty="0">
                <a:solidFill>
                  <a:srgbClr val="00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Amoxicillin</a:t>
            </a:r>
            <a:endParaRPr sz="2400" dirty="0">
              <a:solidFill>
                <a:srgbClr val="00FF00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6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  <p:pic>
        <p:nvPicPr>
          <p:cNvPr id="268" name="Google Shape;26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4369" y="3143136"/>
            <a:ext cx="1745275" cy="17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8"/>
          <p:cNvSpPr txBox="1">
            <a:spLocks noGrp="1"/>
          </p:cNvSpPr>
          <p:nvPr>
            <p:ph type="subTitle" idx="1"/>
          </p:nvPr>
        </p:nvSpPr>
        <p:spPr>
          <a:xfrm>
            <a:off x="557507" y="1386331"/>
            <a:ext cx="8311190" cy="32183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dirty="0">
                <a:solidFill>
                  <a:schemeClr val="lt1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การใช้ยาปฏิชีวนะในผู้ป่วย URI รพ.สอยดาว                                                 ระหว่างเดือนตุลาคมถึงเดือนธันวาคม ปี 2560 จะลดเหลือ</a:t>
            </a:r>
            <a:endParaRPr sz="3100" dirty="0">
              <a:solidFill>
                <a:schemeClr val="lt1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900" b="1" dirty="0">
                <a:solidFill>
                  <a:srgbClr val="E06666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18%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900" b="1" dirty="0">
              <a:solidFill>
                <a:srgbClr val="E06666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                   </a:t>
            </a:r>
            <a:endParaRPr sz="32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11;p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INDICATION for use of antibioticts</a:t>
            </a:r>
            <a:endParaRPr sz="4400" b="1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</p:spTree>
    <p:extLst>
      <p:ext uri="{BB962C8B-B14F-4D97-AF65-F5344CB8AC3E}">
        <p14:creationId xmlns:p14="http://schemas.microsoft.com/office/powerpoint/2010/main" val="1825392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1950" y="123438"/>
            <a:ext cx="5727700" cy="489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lvl="0" indent="-381000" algn="l"/>
            <a:r>
              <a:rPr lang="en-US" sz="4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			</a:t>
            </a:r>
            <a:r>
              <a:rPr lang="en-US" sz="44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Common cold </a:t>
            </a:r>
            <a:br>
              <a:rPr lang="en-US" sz="44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</a:br>
            <a:r>
              <a:rPr lang="en-US" sz="44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		influenza without pneumonia</a:t>
            </a:r>
          </a:p>
        </p:txBody>
      </p:sp>
      <p:pic>
        <p:nvPicPr>
          <p:cNvPr id="3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1" t="10993" r="40251" b="59819"/>
          <a:stretch/>
        </p:blipFill>
        <p:spPr bwMode="auto">
          <a:xfrm>
            <a:off x="1243785" y="1681316"/>
            <a:ext cx="835743" cy="8062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8" t="10993" r="20294" b="59819"/>
          <a:stretch/>
        </p:blipFill>
        <p:spPr bwMode="auto">
          <a:xfrm>
            <a:off x="1243787" y="2536721"/>
            <a:ext cx="835743" cy="8062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7885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" name="Google Shape;144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3003" y="196644"/>
            <a:ext cx="6875669" cy="387699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81;p30"/>
          <p:cNvSpPr/>
          <p:nvPr/>
        </p:nvSpPr>
        <p:spPr>
          <a:xfrm>
            <a:off x="4082837" y="2689732"/>
            <a:ext cx="408000" cy="246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oogle Shape;162;p28"/>
          <p:cNvPicPr preferRelativeResize="0"/>
          <p:nvPr/>
        </p:nvPicPr>
        <p:blipFill rotWithShape="1">
          <a:blip r:embed="rId3">
            <a:alphaModFix/>
          </a:blip>
          <a:srcRect l="24683" t="54236" r="20868" b="38974"/>
          <a:stretch/>
        </p:blipFill>
        <p:spPr>
          <a:xfrm>
            <a:off x="668281" y="4516086"/>
            <a:ext cx="7782550" cy="545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62;p28"/>
          <p:cNvPicPr preferRelativeResize="0"/>
          <p:nvPr/>
        </p:nvPicPr>
        <p:blipFill rotWithShape="1">
          <a:blip r:embed="rId3">
            <a:alphaModFix/>
          </a:blip>
          <a:srcRect l="24687" t="20900" r="20864" b="71515"/>
          <a:stretch/>
        </p:blipFill>
        <p:spPr>
          <a:xfrm>
            <a:off x="668281" y="3929228"/>
            <a:ext cx="7782550" cy="60960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81;p30"/>
          <p:cNvSpPr/>
          <p:nvPr/>
        </p:nvSpPr>
        <p:spPr>
          <a:xfrm>
            <a:off x="7838763" y="3929227"/>
            <a:ext cx="612068" cy="1132548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81;p30"/>
          <p:cNvSpPr/>
          <p:nvPr/>
        </p:nvSpPr>
        <p:spPr>
          <a:xfrm>
            <a:off x="1590364" y="983856"/>
            <a:ext cx="408000" cy="246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5171771" y="501445"/>
            <a:ext cx="87507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600" b="1" dirty="0" err="1">
                <a:latin typeface="TH SarabunPSK" pitchFamily="34" charset="-34"/>
                <a:cs typeface="TH SarabunPSK" pitchFamily="34" charset="-34"/>
              </a:rPr>
              <a:t>พศ</a:t>
            </a:r>
            <a:r>
              <a:rPr lang="en-US" sz="1600" b="1" dirty="0">
                <a:latin typeface="TH SarabunPSK" pitchFamily="34" charset="-34"/>
                <a:cs typeface="TH SarabunPSK" pitchFamily="34" charset="-34"/>
              </a:rPr>
              <a:t>. 2560</a:t>
            </a:r>
            <a:endParaRPr lang="th-TH" sz="16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099954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9"/>
          <p:cNvSpPr txBox="1">
            <a:spLocks noGrp="1"/>
          </p:cNvSpPr>
          <p:nvPr>
            <p:ph type="body" idx="1"/>
          </p:nvPr>
        </p:nvSpPr>
        <p:spPr>
          <a:xfrm>
            <a:off x="496529" y="808632"/>
            <a:ext cx="8194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Sarabun"/>
              <a:buChar char="●"/>
            </a:pPr>
            <a:r>
              <a:rPr lang="en" sz="36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Common cold and influenza without pneumonia</a:t>
            </a:r>
            <a:endParaRPr sz="36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Sarabun"/>
              <a:buChar char="-"/>
            </a:pPr>
            <a:r>
              <a:rPr lang="en" sz="2800" dirty="0">
                <a:solidFill>
                  <a:srgbClr val="FF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ยาปฏิชีวนะไม่ลดความรุนแรงของอาการ ไม่ป้องกันการติดเชื้อแทรกซ้อน                          และไม่ลดระยะเวลาของอาการดังกล่าวอย่างมีนัยสำคัญ</a:t>
            </a:r>
            <a:endParaRPr sz="2800" dirty="0">
              <a:solidFill>
                <a:srgbClr val="FFFF00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0"/>
          <p:cNvSpPr txBox="1">
            <a:spLocks noGrp="1"/>
          </p:cNvSpPr>
          <p:nvPr>
            <p:ph type="title"/>
          </p:nvPr>
        </p:nvSpPr>
        <p:spPr>
          <a:xfrm>
            <a:off x="6987600" y="171575"/>
            <a:ext cx="1844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Influenza</a:t>
            </a:r>
            <a:endParaRPr/>
          </a:p>
        </p:txBody>
      </p:sp>
      <p:pic>
        <p:nvPicPr>
          <p:cNvPr id="318" name="Google Shape;31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6297" y="579175"/>
            <a:ext cx="5685998" cy="425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50"/>
          <p:cNvPicPr preferRelativeResize="0"/>
          <p:nvPr/>
        </p:nvPicPr>
        <p:blipFill rotWithShape="1">
          <a:blip r:embed="rId4">
            <a:alphaModFix/>
          </a:blip>
          <a:srcRect l="73953" t="51845" r="7415" b="27779"/>
          <a:stretch/>
        </p:blipFill>
        <p:spPr>
          <a:xfrm>
            <a:off x="6892825" y="4062902"/>
            <a:ext cx="945874" cy="775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1"/>
          <p:cNvSpPr txBox="1">
            <a:spLocks noGrp="1"/>
          </p:cNvSpPr>
          <p:nvPr>
            <p:ph type="title"/>
          </p:nvPr>
        </p:nvSpPr>
        <p:spPr>
          <a:xfrm>
            <a:off x="7240300" y="152392"/>
            <a:ext cx="1733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Influenza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5" name="Google Shape;32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879" y="152400"/>
            <a:ext cx="6732421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2"/>
          <p:cNvSpPr txBox="1">
            <a:spLocks noGrp="1"/>
          </p:cNvSpPr>
          <p:nvPr>
            <p:ph type="title"/>
          </p:nvPr>
        </p:nvSpPr>
        <p:spPr>
          <a:xfrm>
            <a:off x="7098632" y="155173"/>
            <a:ext cx="177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Influenza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1" name="Google Shape;33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3050" y="852930"/>
            <a:ext cx="6809501" cy="255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5625" y="3535125"/>
            <a:ext cx="6924351" cy="1300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3" name="Google Shape;333;p52"/>
          <p:cNvCxnSpPr/>
          <p:nvPr/>
        </p:nvCxnSpPr>
        <p:spPr>
          <a:xfrm rot="10800000" flipH="1">
            <a:off x="2214904" y="4621127"/>
            <a:ext cx="3461700" cy="16500"/>
          </a:xfrm>
          <a:prstGeom prst="straightConnector1">
            <a:avLst/>
          </a:prstGeom>
          <a:noFill/>
          <a:ln w="476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4" name="Google Shape;334;p52"/>
          <p:cNvSpPr txBox="1">
            <a:spLocks noGrp="1"/>
          </p:cNvSpPr>
          <p:nvPr>
            <p:ph type="title"/>
          </p:nvPr>
        </p:nvSpPr>
        <p:spPr>
          <a:xfrm>
            <a:off x="169532" y="280225"/>
            <a:ext cx="269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9900"/>
                </a:solidFill>
              </a:rPr>
              <a:t>Severe pt.</a:t>
            </a:r>
            <a:endParaRPr sz="2000">
              <a:solidFill>
                <a:srgbClr val="FF99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99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3"/>
          <p:cNvSpPr txBox="1">
            <a:spLocks noGrp="1"/>
          </p:cNvSpPr>
          <p:nvPr>
            <p:ph type="title"/>
          </p:nvPr>
        </p:nvSpPr>
        <p:spPr>
          <a:xfrm>
            <a:off x="7284577" y="111422"/>
            <a:ext cx="1635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Influenza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0" name="Google Shape;34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413" y="684122"/>
            <a:ext cx="7547180" cy="41545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1" name="Google Shape;341;p53"/>
          <p:cNvCxnSpPr/>
          <p:nvPr/>
        </p:nvCxnSpPr>
        <p:spPr>
          <a:xfrm rot="10800000" flipH="1">
            <a:off x="2395378" y="4429716"/>
            <a:ext cx="3461700" cy="16500"/>
          </a:xfrm>
          <a:prstGeom prst="straightConnector1">
            <a:avLst/>
          </a:prstGeom>
          <a:noFill/>
          <a:ln w="476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2" name="Google Shape;342;p53"/>
          <p:cNvSpPr txBox="1">
            <a:spLocks noGrp="1"/>
          </p:cNvSpPr>
          <p:nvPr>
            <p:ph type="title"/>
          </p:nvPr>
        </p:nvSpPr>
        <p:spPr>
          <a:xfrm>
            <a:off x="169532" y="280225"/>
            <a:ext cx="269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3"/>
                </a:solidFill>
              </a:rPr>
              <a:t>Non Severe pt.</a:t>
            </a:r>
            <a:endParaRPr sz="2000">
              <a:solidFill>
                <a:schemeClr val="accent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accent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21300" y="2115821"/>
            <a:ext cx="8520600" cy="841800"/>
          </a:xfrm>
        </p:spPr>
        <p:txBody>
          <a:bodyPr/>
          <a:lstStyle/>
          <a:p>
            <a:pPr marL="457200" lvl="0" indent="-381000" algn="l"/>
            <a:r>
              <a:rPr lang="en-US" sz="4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			</a:t>
            </a:r>
            <a:br>
              <a:rPr lang="en-US" sz="4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en-US" sz="4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en-US" sz="44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Acute otitis media</a:t>
            </a:r>
            <a:br>
              <a:rPr lang="en-US" sz="44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</a:br>
            <a:r>
              <a:rPr lang="en-US" sz="44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		</a:t>
            </a:r>
            <a:r>
              <a:rPr lang="en" sz="44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Acute rhinosinusitis</a:t>
            </a:r>
            <a:br>
              <a:rPr lang="en" sz="44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</a:br>
            <a:endParaRPr lang="en-US" sz="4400" b="1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  <p:pic>
        <p:nvPicPr>
          <p:cNvPr id="3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02" t="10637" b="60175"/>
          <a:stretch/>
        </p:blipFill>
        <p:spPr bwMode="auto">
          <a:xfrm>
            <a:off x="1902546" y="1730476"/>
            <a:ext cx="835743" cy="8062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80" r="80502" b="19032"/>
          <a:stretch/>
        </p:blipFill>
        <p:spPr bwMode="auto">
          <a:xfrm>
            <a:off x="1902545" y="2536719"/>
            <a:ext cx="835743" cy="8062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8206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" name="Google Shape;144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3003" y="196644"/>
            <a:ext cx="6875669" cy="387699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81;p30"/>
          <p:cNvSpPr/>
          <p:nvPr/>
        </p:nvSpPr>
        <p:spPr>
          <a:xfrm>
            <a:off x="1713263" y="1745835"/>
            <a:ext cx="408000" cy="246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162;p28"/>
          <p:cNvPicPr preferRelativeResize="0"/>
          <p:nvPr/>
        </p:nvPicPr>
        <p:blipFill rotWithShape="1">
          <a:blip r:embed="rId3">
            <a:alphaModFix/>
          </a:blip>
          <a:srcRect l="24687" t="20900" r="20864" b="71515"/>
          <a:stretch/>
        </p:blipFill>
        <p:spPr>
          <a:xfrm>
            <a:off x="668281" y="3929228"/>
            <a:ext cx="7782550" cy="60960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81;p30"/>
          <p:cNvSpPr/>
          <p:nvPr/>
        </p:nvSpPr>
        <p:spPr>
          <a:xfrm>
            <a:off x="2821857" y="860406"/>
            <a:ext cx="326881" cy="246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62;p28"/>
          <p:cNvPicPr preferRelativeResize="0"/>
          <p:nvPr/>
        </p:nvPicPr>
        <p:blipFill rotWithShape="1">
          <a:blip r:embed="rId3">
            <a:alphaModFix/>
          </a:blip>
          <a:srcRect l="24683" t="39800" r="20868" b="56805"/>
          <a:stretch/>
        </p:blipFill>
        <p:spPr>
          <a:xfrm>
            <a:off x="668281" y="4250623"/>
            <a:ext cx="7782550" cy="272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62;p28"/>
          <p:cNvPicPr preferRelativeResize="0"/>
          <p:nvPr/>
        </p:nvPicPr>
        <p:blipFill rotWithShape="1">
          <a:blip r:embed="rId3">
            <a:alphaModFix/>
          </a:blip>
          <a:srcRect l="24751" t="72833" r="20800" b="23772"/>
          <a:stretch/>
        </p:blipFill>
        <p:spPr>
          <a:xfrm>
            <a:off x="673201" y="4521007"/>
            <a:ext cx="7782550" cy="27284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81;p30"/>
          <p:cNvSpPr/>
          <p:nvPr/>
        </p:nvSpPr>
        <p:spPr>
          <a:xfrm>
            <a:off x="7838763" y="3929227"/>
            <a:ext cx="612068" cy="86462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5161939" y="511277"/>
            <a:ext cx="87507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600" b="1" dirty="0" err="1">
                <a:latin typeface="TH SarabunPSK" pitchFamily="34" charset="-34"/>
                <a:cs typeface="TH SarabunPSK" pitchFamily="34" charset="-34"/>
              </a:rPr>
              <a:t>พศ</a:t>
            </a:r>
            <a:r>
              <a:rPr lang="en-US" sz="1600" b="1" dirty="0">
                <a:latin typeface="TH SarabunPSK" pitchFamily="34" charset="-34"/>
                <a:cs typeface="TH SarabunPSK" pitchFamily="34" charset="-34"/>
              </a:rPr>
              <a:t>. 2560</a:t>
            </a:r>
            <a:endParaRPr lang="th-TH" sz="16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949715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4"/>
          <p:cNvSpPr txBox="1">
            <a:spLocks noGrp="1"/>
          </p:cNvSpPr>
          <p:nvPr>
            <p:ph type="body" idx="1"/>
          </p:nvPr>
        </p:nvSpPr>
        <p:spPr>
          <a:xfrm>
            <a:off x="311700" y="246600"/>
            <a:ext cx="8520600" cy="45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Sarabun"/>
              <a:buChar char="●"/>
            </a:pPr>
            <a:r>
              <a:rPr lang="en" sz="24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Acute otitis media</a:t>
            </a:r>
            <a:endParaRPr sz="2400" b="1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rabun"/>
              <a:buChar char="-"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ผู้ป่วยที่อาการรุนแรงมาก </a:t>
            </a:r>
            <a:endParaRPr sz="24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rabun"/>
              <a:buChar char="-"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อาการไม่ดีขึ้นเองใน 3 วัน อาการดีขึ้นแล้วกลับมาเพิ่มขึ้น</a:t>
            </a:r>
            <a:endParaRPr sz="24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rabun"/>
              <a:buChar char="-"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Buldging tympanic membrane, otorrhea</a:t>
            </a:r>
            <a:endParaRPr sz="24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Sarabun"/>
              <a:buChar char="●"/>
            </a:pPr>
            <a:r>
              <a:rPr lang="en" sz="24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Acute rhinosinusitis</a:t>
            </a:r>
          </a:p>
          <a:p>
            <a:pPr marL="7620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เกณฑ์วินิจฉัยการติดเชื้อจากแบคทีเรีย</a:t>
            </a:r>
            <a:endParaRPr sz="24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rabun"/>
              <a:buChar char="-"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มีอาการนานมากกว่า 10 วันโดยอาการไม่ดีขึ้น</a:t>
            </a:r>
            <a:endParaRPr sz="24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rabun"/>
              <a:buChar char="-"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BT&gt;39 ตั้งแต่เริ่มป่วย ร่วมกับน้ำมูกเหลืองเขียวหรือเจ็บที่ใบหน้าต่อเนื่องนานอย่างน้อย 3-4 วัน</a:t>
            </a:r>
            <a:endParaRPr sz="24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rabun"/>
              <a:buChar char="-"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Double sickening</a:t>
            </a:r>
            <a:endParaRPr sz="24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24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The  significance of RDU</a:t>
            </a:r>
            <a:endParaRPr sz="4000" b="1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-"/>
            </a:pPr>
            <a:r>
              <a:rPr lang="en" sz="280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มีการใช้ยาอย่างไม่สมเหตุสมผลในอัตราที่สูง อาจถึงครึ่งหนึ่งของการใช้ยาทั้งหมด</a:t>
            </a:r>
            <a:endParaRPr sz="2800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-"/>
            </a:pPr>
            <a:r>
              <a:rPr lang="en" sz="280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เกิดปัญหาต่อประสิทธิผลของการรักษา และปัญหาจากความคลาดเคลื่อนหรือผลข้างเคียงของยา</a:t>
            </a:r>
            <a:endParaRPr sz="2800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-"/>
            </a:pPr>
            <a:r>
              <a:rPr lang="en" sz="280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เกิดแนวคิดว่าเมื่อเจ็บป่วยแล้วจะต้องกินยา (one pill for every ill) ทำให้ความต้องการในการใช้ยาเพิ่มมากขึ้นโดยไม่จำเป็น </a:t>
            </a:r>
            <a:endParaRPr sz="2800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80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(ข้อมูล WHO การใช้ยาไม่สมเหตุสมผล )</a:t>
            </a:r>
            <a:endParaRPr sz="2800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5"/>
          <p:cNvSpPr txBox="1">
            <a:spLocks noGrp="1"/>
          </p:cNvSpPr>
          <p:nvPr>
            <p:ph type="body" idx="1"/>
          </p:nvPr>
        </p:nvSpPr>
        <p:spPr>
          <a:xfrm>
            <a:off x="321532" y="898111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rabun"/>
              <a:buChar char="●"/>
            </a:pPr>
            <a:r>
              <a:rPr lang="en" sz="22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Amoxicillin นาน5-14วัน เนื่องจากเชื้ออก่อโรค คือ </a:t>
            </a:r>
            <a:r>
              <a:rPr lang="en" sz="2200" i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S. pneumoniae</a:t>
            </a:r>
            <a:endParaRPr sz="2200" i="1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rabun"/>
              <a:buChar char="-"/>
            </a:pPr>
            <a:r>
              <a:rPr lang="en" sz="22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เด็กเล็ก: 40mg/kd/day (ไม่เกิน 1,500mg/day) tid</a:t>
            </a:r>
            <a:endParaRPr sz="22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rabun"/>
              <a:buChar char="-"/>
            </a:pPr>
            <a:r>
              <a:rPr lang="en" sz="22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เด็กโต วัยรุ่ย และผู้ใหญ่: 500mg tid</a:t>
            </a:r>
            <a:endParaRPr sz="22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rabun"/>
              <a:buChar char="●"/>
            </a:pPr>
            <a:r>
              <a:rPr lang="en" sz="22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หากแพ้ penicillin ให้ใช้ </a:t>
            </a:r>
            <a:endParaRPr sz="22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rabun"/>
              <a:buChar char="-"/>
            </a:pPr>
            <a:r>
              <a:rPr lang="en" sz="22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Roxithromycin ในผู้ใหญ่</a:t>
            </a:r>
            <a:endParaRPr sz="22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rabun"/>
              <a:buChar char="-"/>
            </a:pPr>
            <a:r>
              <a:rPr lang="en" sz="22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เด็กโต Erythromycin syrup ในเด็กเล็ก</a:t>
            </a:r>
            <a:endParaRPr sz="22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rabun"/>
              <a:buChar char="●"/>
            </a:pPr>
            <a:r>
              <a:rPr lang="en" sz="22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ผู้ป่วยที่ไม่ตอบสนองต่อ Amoxicillin อาจเป็นเพราะ ติดเชื้อ</a:t>
            </a:r>
            <a:r>
              <a:rPr lang="en" sz="2200" i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 H. influenzae, M. catarrhalis </a:t>
            </a:r>
            <a:r>
              <a:rPr lang="en" sz="22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ที่ดื้อยา จึงใช้ co-amxiclav หรือ clarithromycin/azithromycin</a:t>
            </a:r>
            <a:endParaRPr sz="22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  <p:sp>
        <p:nvSpPr>
          <p:cNvPr id="353" name="Google Shape;353;p55"/>
          <p:cNvSpPr txBox="1">
            <a:spLocks noGrp="1"/>
          </p:cNvSpPr>
          <p:nvPr>
            <p:ph type="title"/>
          </p:nvPr>
        </p:nvSpPr>
        <p:spPr>
          <a:xfrm>
            <a:off x="311700" y="22871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ยาปฏิชีวนะที่แนะนำ</a:t>
            </a:r>
            <a:endParaRPr sz="3200" b="1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21300" y="2115821"/>
            <a:ext cx="8520600" cy="841800"/>
          </a:xfrm>
        </p:spPr>
        <p:txBody>
          <a:bodyPr/>
          <a:lstStyle/>
          <a:p>
            <a:pPr marL="457200" lvl="0" indent="-381000" algn="l"/>
            <a:r>
              <a:rPr lang="en-US" sz="4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			</a:t>
            </a:r>
            <a:br>
              <a:rPr lang="en-US" sz="4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en-US" sz="4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en-US" sz="44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Acute bronchiolitis</a:t>
            </a:r>
            <a:br>
              <a:rPr lang="en-US" sz="44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</a:br>
            <a:r>
              <a:rPr lang="en-US" sz="44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		</a:t>
            </a:r>
          </a:p>
        </p:txBody>
      </p:sp>
      <p:pic>
        <p:nvPicPr>
          <p:cNvPr id="3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2" t="52639" r="59870" b="18173"/>
          <a:stretch/>
        </p:blipFill>
        <p:spPr bwMode="auto">
          <a:xfrm>
            <a:off x="1902545" y="2045108"/>
            <a:ext cx="835743" cy="8062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4528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" name="Google Shape;144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3003" y="329458"/>
            <a:ext cx="6875669" cy="387699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81;p30"/>
          <p:cNvSpPr/>
          <p:nvPr/>
        </p:nvSpPr>
        <p:spPr>
          <a:xfrm>
            <a:off x="1713263" y="1608246"/>
            <a:ext cx="408000" cy="246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162;p28"/>
          <p:cNvPicPr preferRelativeResize="0"/>
          <p:nvPr/>
        </p:nvPicPr>
        <p:blipFill rotWithShape="1">
          <a:blip r:embed="rId3">
            <a:alphaModFix/>
          </a:blip>
          <a:srcRect l="24687" t="20900" r="20864" b="71515"/>
          <a:stretch/>
        </p:blipFill>
        <p:spPr>
          <a:xfrm>
            <a:off x="668281" y="4155364"/>
            <a:ext cx="7782550" cy="60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62;p28"/>
          <p:cNvPicPr preferRelativeResize="0"/>
          <p:nvPr/>
        </p:nvPicPr>
        <p:blipFill rotWithShape="1">
          <a:blip r:embed="rId3">
            <a:alphaModFix/>
          </a:blip>
          <a:srcRect l="24751" t="43241" r="20800" b="53364"/>
          <a:stretch/>
        </p:blipFill>
        <p:spPr>
          <a:xfrm>
            <a:off x="668281" y="4476759"/>
            <a:ext cx="7782550" cy="27284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81;p30"/>
          <p:cNvSpPr/>
          <p:nvPr/>
        </p:nvSpPr>
        <p:spPr>
          <a:xfrm>
            <a:off x="7838763" y="4140001"/>
            <a:ext cx="612068" cy="609602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5161939" y="639093"/>
            <a:ext cx="87507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600" b="1" dirty="0" err="1">
                <a:latin typeface="TH SarabunPSK" pitchFamily="34" charset="-34"/>
                <a:cs typeface="TH SarabunPSK" pitchFamily="34" charset="-34"/>
              </a:rPr>
              <a:t>พศ</a:t>
            </a:r>
            <a:r>
              <a:rPr lang="en-US" sz="1600" b="1" dirty="0">
                <a:latin typeface="TH SarabunPSK" pitchFamily="34" charset="-34"/>
                <a:cs typeface="TH SarabunPSK" pitchFamily="34" charset="-34"/>
              </a:rPr>
              <a:t>. 2560</a:t>
            </a:r>
            <a:endParaRPr lang="th-TH" sz="16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978660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4"/>
          <p:cNvSpPr txBox="1">
            <a:spLocks noGrp="1"/>
          </p:cNvSpPr>
          <p:nvPr>
            <p:ph type="title"/>
          </p:nvPr>
        </p:nvSpPr>
        <p:spPr>
          <a:xfrm>
            <a:off x="311700" y="38603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Acute bronchiolitis </a:t>
            </a:r>
            <a:endParaRPr sz="4000" b="1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  <p:pic>
        <p:nvPicPr>
          <p:cNvPr id="415" name="Google Shape;41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0800" y="1132025"/>
            <a:ext cx="6682397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5"/>
          <p:cNvSpPr txBox="1">
            <a:spLocks noGrp="1"/>
          </p:cNvSpPr>
          <p:nvPr>
            <p:ph type="title"/>
          </p:nvPr>
        </p:nvSpPr>
        <p:spPr>
          <a:xfrm>
            <a:off x="311700" y="33687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0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Acute bronchiolitis </a:t>
            </a:r>
            <a:endParaRPr sz="4000" b="1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  <p:pic>
        <p:nvPicPr>
          <p:cNvPr id="421" name="Google Shape;421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2263" y="1157425"/>
            <a:ext cx="5439487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6512" y="120800"/>
            <a:ext cx="4130975" cy="4901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67"/>
          <p:cNvSpPr txBox="1">
            <a:spLocks noGrp="1"/>
          </p:cNvSpPr>
          <p:nvPr>
            <p:ph type="title"/>
          </p:nvPr>
        </p:nvSpPr>
        <p:spPr>
          <a:xfrm>
            <a:off x="311700" y="37620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Acute bronchiolitis </a:t>
            </a:r>
            <a:endParaRPr sz="3600" b="1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  <p:pic>
        <p:nvPicPr>
          <p:cNvPr id="432" name="Google Shape;432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8098" y="1264073"/>
            <a:ext cx="3734275" cy="192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67"/>
          <p:cNvPicPr preferRelativeResize="0"/>
          <p:nvPr/>
        </p:nvPicPr>
        <p:blipFill rotWithShape="1">
          <a:blip r:embed="rId4">
            <a:alphaModFix/>
          </a:blip>
          <a:srcRect l="63124" t="25195" b="57870"/>
          <a:stretch/>
        </p:blipFill>
        <p:spPr>
          <a:xfrm>
            <a:off x="6163453" y="3500410"/>
            <a:ext cx="2370975" cy="131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21300" y="2115821"/>
            <a:ext cx="8520600" cy="841800"/>
          </a:xfrm>
        </p:spPr>
        <p:txBody>
          <a:bodyPr/>
          <a:lstStyle/>
          <a:p>
            <a:pPr marL="457200" lvl="0" indent="-381000" algn="l"/>
            <a:r>
              <a:rPr lang="en-US" sz="4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			</a:t>
            </a:r>
            <a:br>
              <a:rPr lang="en-US" sz="4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en-US" sz="4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en-US" sz="44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  <a:sym typeface="Sarabun"/>
              </a:rPr>
              <a:t>O</a:t>
            </a:r>
            <a:r>
              <a:rPr lang="en-US" sz="44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ther</a:t>
            </a:r>
            <a:br>
              <a:rPr lang="en-US" sz="44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</a:br>
            <a:r>
              <a:rPr lang="en-US" sz="44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		</a:t>
            </a:r>
          </a:p>
        </p:txBody>
      </p:sp>
      <p:pic>
        <p:nvPicPr>
          <p:cNvPr id="3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1" t="52639" r="40251" b="18173"/>
          <a:stretch/>
        </p:blipFill>
        <p:spPr bwMode="auto">
          <a:xfrm>
            <a:off x="1902545" y="2045108"/>
            <a:ext cx="835743" cy="8062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คำบรรยายภาพแบบสี่เหลี่ยมมุมมน 3"/>
          <p:cNvSpPr/>
          <p:nvPr/>
        </p:nvSpPr>
        <p:spPr>
          <a:xfrm>
            <a:off x="4699819" y="1140543"/>
            <a:ext cx="4100052" cy="2428568"/>
          </a:xfrm>
          <a:prstGeom prst="wedgeRoundRectCallout">
            <a:avLst>
              <a:gd name="adj1" fmla="val -67631"/>
              <a:gd name="adj2" fmla="val -9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Non </a:t>
            </a:r>
            <a:r>
              <a:rPr lang="en-US" sz="1800" b="1" dirty="0" err="1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suppurative</a:t>
            </a:r>
            <a:r>
              <a:rPr lang="en-US" sz="1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otitis media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Otitis media unspecified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Acute laryngitis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Acute obstructive laryngitis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Acute </a:t>
            </a:r>
            <a:r>
              <a:rPr lang="en-US" sz="1800" b="1" dirty="0" err="1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laryngopharyngitis</a:t>
            </a:r>
            <a:endParaRPr lang="en-US" sz="18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Other acute respiratory infections of multiple site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Chronic otitis media</a:t>
            </a:r>
            <a:endParaRPr lang="th-TH" sz="18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551593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" name="Google Shape;144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3647" y="278371"/>
            <a:ext cx="6875669" cy="387699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81;p30"/>
          <p:cNvSpPr/>
          <p:nvPr/>
        </p:nvSpPr>
        <p:spPr>
          <a:xfrm>
            <a:off x="2716154" y="919987"/>
            <a:ext cx="408000" cy="246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162;p28"/>
          <p:cNvPicPr preferRelativeResize="0"/>
          <p:nvPr/>
        </p:nvPicPr>
        <p:blipFill rotWithShape="1">
          <a:blip r:embed="rId3">
            <a:alphaModFix/>
          </a:blip>
          <a:srcRect l="24687" t="20900" r="20864" b="71515"/>
          <a:stretch/>
        </p:blipFill>
        <p:spPr>
          <a:xfrm>
            <a:off x="668281" y="4155364"/>
            <a:ext cx="7782550" cy="60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62;p28"/>
          <p:cNvPicPr preferRelativeResize="0"/>
          <p:nvPr/>
        </p:nvPicPr>
        <p:blipFill rotWithShape="1">
          <a:blip r:embed="rId3">
            <a:alphaModFix/>
          </a:blip>
          <a:srcRect l="24613" t="69055" r="20938" b="27550"/>
          <a:stretch/>
        </p:blipFill>
        <p:spPr>
          <a:xfrm>
            <a:off x="668281" y="4476759"/>
            <a:ext cx="7782550" cy="27284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81;p30"/>
          <p:cNvSpPr/>
          <p:nvPr/>
        </p:nvSpPr>
        <p:spPr>
          <a:xfrm>
            <a:off x="7838763" y="4140001"/>
            <a:ext cx="612068" cy="609602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5132443" y="580101"/>
            <a:ext cx="87507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600" b="1" dirty="0" err="1">
                <a:latin typeface="TH SarabunPSK" pitchFamily="34" charset="-34"/>
                <a:cs typeface="TH SarabunPSK" pitchFamily="34" charset="-34"/>
              </a:rPr>
              <a:t>พศ</a:t>
            </a:r>
            <a:r>
              <a:rPr lang="en-US" sz="1600" b="1" dirty="0">
                <a:latin typeface="TH SarabunPSK" pitchFamily="34" charset="-34"/>
                <a:cs typeface="TH SarabunPSK" pitchFamily="34" charset="-34"/>
              </a:rPr>
              <a:t>. 2560</a:t>
            </a:r>
            <a:endParaRPr lang="th-TH" sz="16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664669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6"/>
          <p:cNvSpPr txBox="1">
            <a:spLocks noGrp="1"/>
          </p:cNvSpPr>
          <p:nvPr>
            <p:ph type="title"/>
          </p:nvPr>
        </p:nvSpPr>
        <p:spPr>
          <a:xfrm>
            <a:off x="218729" y="6767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Chronic sinusitis</a:t>
            </a:r>
            <a:endParaRPr sz="3200" b="1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  <p:pic>
        <p:nvPicPr>
          <p:cNvPr id="359" name="Google Shape;35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923" y="679710"/>
            <a:ext cx="7922140" cy="4198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311700" y="21649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The significance of RDU</a:t>
            </a:r>
            <a:endParaRPr sz="4000" b="1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311700" y="1002826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เกิดปัญหาเชื้อโรคดื้อยา (antimicrobial resistance) มากขึ้น จากการใช้ยาปฏิชีวนะที่ไม่เป็นไปตามข้อบ่งชี้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	 &gt; ทำให้ผู้ป่วยต้องอยยู่ในโรงพยาบาลนานขึ้น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	 &gt; มีอัตราการเสียชีวิตสูงขึ้น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	 &gt; สูญเสียทางเศรษฐกิจ อย่างน้อยปีละ 4,000 - 5,000 ล้านดอลลาร์ในสหรัฐอเมริกา               หรือ 9,000 ล้านยูโรในยุโรป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	 &gt; ในประเทศไทย คาดว่ามีมูลค่าสูญเสียทางเศรษฐกิจจากการเจ็บป่วยและเสียชีวิตก่อนวัย   อันควรถึงปีละกว่า 40,000 ล้านบาท</a:t>
            </a:r>
          </a:p>
          <a:p>
            <a:pPr marL="11430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</a:pPr>
            <a:r>
              <a:rPr lang="en" sz="240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( ข้อมูล WHO การใช้ยาไม่สมเหตุสมผล )</a:t>
            </a:r>
            <a:endParaRPr sz="2400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7"/>
          <p:cNvSpPr txBox="1">
            <a:spLocks noGrp="1"/>
          </p:cNvSpPr>
          <p:nvPr>
            <p:ph type="title"/>
          </p:nvPr>
        </p:nvSpPr>
        <p:spPr>
          <a:xfrm>
            <a:off x="193422" y="67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Chronic sinusitis</a:t>
            </a:r>
            <a:endParaRPr sz="3200" b="1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  <p:pic>
        <p:nvPicPr>
          <p:cNvPr id="365" name="Google Shape;36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8113" y="620590"/>
            <a:ext cx="6424509" cy="441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57"/>
          <p:cNvPicPr preferRelativeResize="0"/>
          <p:nvPr/>
        </p:nvPicPr>
        <p:blipFill rotWithShape="1">
          <a:blip r:embed="rId4">
            <a:alphaModFix/>
          </a:blip>
          <a:srcRect l="66823" b="85283"/>
          <a:stretch/>
        </p:blipFill>
        <p:spPr>
          <a:xfrm rot="-412450">
            <a:off x="29125" y="-152107"/>
            <a:ext cx="2569526" cy="641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8"/>
          <p:cNvSpPr txBox="1">
            <a:spLocks noGrp="1"/>
          </p:cNvSpPr>
          <p:nvPr>
            <p:ph type="title"/>
          </p:nvPr>
        </p:nvSpPr>
        <p:spPr>
          <a:xfrm>
            <a:off x="92948" y="7656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Chronic sinusitis</a:t>
            </a:r>
            <a:endParaRPr sz="3200" b="1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  <p:pic>
        <p:nvPicPr>
          <p:cNvPr id="372" name="Google Shape;372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2725" y="652299"/>
            <a:ext cx="5912601" cy="4354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9"/>
          <p:cNvSpPr txBox="1">
            <a:spLocks noGrp="1"/>
          </p:cNvSpPr>
          <p:nvPr>
            <p:ph type="title"/>
          </p:nvPr>
        </p:nvSpPr>
        <p:spPr>
          <a:xfrm>
            <a:off x="229665" y="5470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Chronic sinusitis</a:t>
            </a:r>
            <a:endParaRPr sz="3200" b="1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  <p:pic>
        <p:nvPicPr>
          <p:cNvPr id="378" name="Google Shape;37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5562" y="627412"/>
            <a:ext cx="5868851" cy="429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0"/>
          <p:cNvSpPr txBox="1">
            <a:spLocks noGrp="1"/>
          </p:cNvSpPr>
          <p:nvPr>
            <p:ph type="title"/>
          </p:nvPr>
        </p:nvSpPr>
        <p:spPr>
          <a:xfrm>
            <a:off x="5683045" y="71125"/>
            <a:ext cx="305066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Chronic sinusitis</a:t>
            </a:r>
            <a:endParaRPr sz="3600" b="1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  <p:pic>
        <p:nvPicPr>
          <p:cNvPr id="384" name="Google Shape;38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1659" y="0"/>
            <a:ext cx="3634991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5" name="Google Shape;385;p60"/>
          <p:cNvCxnSpPr/>
          <p:nvPr/>
        </p:nvCxnSpPr>
        <p:spPr>
          <a:xfrm>
            <a:off x="2233089" y="1306659"/>
            <a:ext cx="769500" cy="900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6" name="Google Shape;386;p60"/>
          <p:cNvCxnSpPr/>
          <p:nvPr/>
        </p:nvCxnSpPr>
        <p:spPr>
          <a:xfrm>
            <a:off x="2233104" y="1647727"/>
            <a:ext cx="780300" cy="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1"/>
          <p:cNvSpPr txBox="1">
            <a:spLocks noGrp="1"/>
          </p:cNvSpPr>
          <p:nvPr>
            <p:ph type="title"/>
          </p:nvPr>
        </p:nvSpPr>
        <p:spPr>
          <a:xfrm>
            <a:off x="6043131" y="87525"/>
            <a:ext cx="2789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Chronic sinusitis</a:t>
            </a:r>
            <a:endParaRPr sz="3600" b="1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  <p:pic>
        <p:nvPicPr>
          <p:cNvPr id="392" name="Google Shape;39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0425" y="0"/>
            <a:ext cx="3641552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3" name="Google Shape;393;p61"/>
          <p:cNvCxnSpPr/>
          <p:nvPr/>
        </p:nvCxnSpPr>
        <p:spPr>
          <a:xfrm>
            <a:off x="2439962" y="1132450"/>
            <a:ext cx="769500" cy="900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4" name="Google Shape;394;p61"/>
          <p:cNvCxnSpPr/>
          <p:nvPr/>
        </p:nvCxnSpPr>
        <p:spPr>
          <a:xfrm>
            <a:off x="2439962" y="1408248"/>
            <a:ext cx="769500" cy="900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62"/>
          <p:cNvSpPr txBox="1">
            <a:spLocks noGrp="1"/>
          </p:cNvSpPr>
          <p:nvPr>
            <p:ph type="title"/>
          </p:nvPr>
        </p:nvSpPr>
        <p:spPr>
          <a:xfrm>
            <a:off x="5857194" y="111422"/>
            <a:ext cx="311717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Acute laryngitis </a:t>
            </a:r>
            <a:endParaRPr sz="4000" b="1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  <p:pic>
        <p:nvPicPr>
          <p:cNvPr id="400" name="Google Shape;40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8219" y="684125"/>
            <a:ext cx="4878975" cy="3880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62"/>
          <p:cNvPicPr preferRelativeResize="0"/>
          <p:nvPr/>
        </p:nvPicPr>
        <p:blipFill rotWithShape="1">
          <a:blip r:embed="rId4">
            <a:alphaModFix/>
          </a:blip>
          <a:srcRect l="40222" t="51673" r="33911" b="27140"/>
          <a:stretch/>
        </p:blipFill>
        <p:spPr>
          <a:xfrm>
            <a:off x="6852521" y="2765903"/>
            <a:ext cx="940650" cy="1089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3"/>
          <p:cNvSpPr txBox="1">
            <a:spLocks noGrp="1"/>
          </p:cNvSpPr>
          <p:nvPr>
            <p:ph type="title"/>
          </p:nvPr>
        </p:nvSpPr>
        <p:spPr>
          <a:xfrm>
            <a:off x="179275" y="133188"/>
            <a:ext cx="267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Acute laryngitis </a:t>
            </a:r>
            <a:endParaRPr sz="3600" b="1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  <p:pic>
        <p:nvPicPr>
          <p:cNvPr id="407" name="Google Shape;407;p63"/>
          <p:cNvPicPr preferRelativeResize="0"/>
          <p:nvPr/>
        </p:nvPicPr>
        <p:blipFill rotWithShape="1">
          <a:blip r:embed="rId3">
            <a:alphaModFix/>
          </a:blip>
          <a:srcRect t="41948"/>
          <a:stretch/>
        </p:blipFill>
        <p:spPr>
          <a:xfrm>
            <a:off x="4506363" y="882865"/>
            <a:ext cx="4116249" cy="353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63"/>
          <p:cNvPicPr preferRelativeResize="0"/>
          <p:nvPr/>
        </p:nvPicPr>
        <p:blipFill rotWithShape="1">
          <a:blip r:embed="rId3">
            <a:alphaModFix/>
          </a:blip>
          <a:srcRect b="58279"/>
          <a:stretch/>
        </p:blipFill>
        <p:spPr>
          <a:xfrm>
            <a:off x="540704" y="882868"/>
            <a:ext cx="3740726" cy="2309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63"/>
          <p:cNvPicPr preferRelativeResize="0"/>
          <p:nvPr/>
        </p:nvPicPr>
        <p:blipFill rotWithShape="1">
          <a:blip r:embed="rId4">
            <a:alphaModFix/>
          </a:blip>
          <a:srcRect l="11868" t="6927" r="59338" b="69149"/>
          <a:stretch/>
        </p:blipFill>
        <p:spPr>
          <a:xfrm>
            <a:off x="1516375" y="3397550"/>
            <a:ext cx="1638932" cy="102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9" name="Google Shape;439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380" y="1208152"/>
            <a:ext cx="5094632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7651" y="344551"/>
            <a:ext cx="2672576" cy="2033074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68"/>
          <p:cNvSpPr txBox="1"/>
          <p:nvPr/>
        </p:nvSpPr>
        <p:spPr>
          <a:xfrm>
            <a:off x="914400" y="2143663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2" name="Google Shape;442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59012" y="3301957"/>
            <a:ext cx="2455384" cy="1841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332189">
            <a:off x="-196886" y="2"/>
            <a:ext cx="2054423" cy="2054423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68"/>
          <p:cNvSpPr txBox="1"/>
          <p:nvPr/>
        </p:nvSpPr>
        <p:spPr>
          <a:xfrm>
            <a:off x="914400" y="2148530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5" name="Google Shape;445;p6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32250" y="2618613"/>
            <a:ext cx="1000050" cy="10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6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80435" y="2676225"/>
            <a:ext cx="884826" cy="884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311700" y="258600"/>
            <a:ext cx="8520600" cy="13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Responsible Use of Antibiotics(RUA)</a:t>
            </a:r>
            <a:endParaRPr dirty="0">
              <a:solidFill>
                <a:schemeClr val="lt1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lt1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การส่งเสริมการใช้ยาปฏิชีวนะอย่างรับผิดชอบ คือ การรักษาและป้องกันโรคที่มีหลักฐานว่า </a:t>
            </a:r>
            <a:r>
              <a:rPr lang="en" sz="2000" dirty="0">
                <a:solidFill>
                  <a:srgbClr val="FF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ยาปฏิชีวนะไม่มีความจำเป็น </a:t>
            </a:r>
            <a:r>
              <a:rPr lang="en" sz="2000" dirty="0">
                <a:solidFill>
                  <a:schemeClr val="lt1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ในผู้ป่วยส่วนมาก </a:t>
            </a:r>
            <a:r>
              <a:rPr lang="en" sz="2000" dirty="0">
                <a:solidFill>
                  <a:srgbClr val="FF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แต่ยังมีการใช้ยาปฏิชีวนะอยู่มาก</a:t>
            </a:r>
            <a:endParaRPr sz="2000" dirty="0">
              <a:solidFill>
                <a:srgbClr val="FFFF00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1"/>
          </p:nvPr>
        </p:nvSpPr>
        <p:spPr>
          <a:xfrm>
            <a:off x="5298875" y="4551825"/>
            <a:ext cx="3864600" cy="4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dirty="0">
                <a:solidFill>
                  <a:srgbClr val="93C47D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คู่มือการดำเนินงานโครงการส่งเสรืมการใช้ยาอย่างสมเหตุผล (Rational Drug Use Hospital Manual)</a:t>
            </a:r>
            <a:endParaRPr sz="1200" dirty="0">
              <a:solidFill>
                <a:srgbClr val="93C47D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  <p:pic>
        <p:nvPicPr>
          <p:cNvPr id="99" name="Google Shape;99;p19"/>
          <p:cNvPicPr preferRelativeResize="0"/>
          <p:nvPr/>
        </p:nvPicPr>
        <p:blipFill rotWithShape="1">
          <a:blip r:embed="rId3">
            <a:alphaModFix/>
          </a:blip>
          <a:srcRect l="1553" t="8647" r="1359" b="8680"/>
          <a:stretch/>
        </p:blipFill>
        <p:spPr>
          <a:xfrm>
            <a:off x="1655599" y="1720637"/>
            <a:ext cx="5754848" cy="2756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0"/>
          <p:cNvSpPr/>
          <p:nvPr/>
        </p:nvSpPr>
        <p:spPr>
          <a:xfrm>
            <a:off x="6845600" y="1413750"/>
            <a:ext cx="623100" cy="725400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title"/>
          </p:nvPr>
        </p:nvSpPr>
        <p:spPr>
          <a:xfrm>
            <a:off x="301866" y="108155"/>
            <a:ext cx="8704481" cy="26128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b="1" dirty="0">
                <a:solidFill>
                  <a:srgbClr val="E06666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Respiratory tract infection</a:t>
            </a:r>
            <a:endParaRPr sz="3200" b="1" dirty="0">
              <a:solidFill>
                <a:srgbClr val="E06666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rabun"/>
              <a:buChar char="-"/>
            </a:pPr>
            <a:r>
              <a:rPr lang="en" sz="22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upper respiratory tract </a:t>
            </a:r>
            <a:endParaRPr sz="22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rabun"/>
              <a:buChar char="-"/>
            </a:pPr>
            <a:r>
              <a:rPr lang="en" sz="22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Acute bronchitis</a:t>
            </a:r>
            <a:endParaRPr sz="22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โรคดังกล่าวเกิดจากเชื้อแบคทีเรียน้อยกว่าร้อยละ 10 แต่มีการใช้ยาปฏิชีวนะเฉลี่ยของโรงพยาบาลถึงร้อยละ 60 </a:t>
            </a:r>
            <a:endParaRPr sz="22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  <p:sp>
        <p:nvSpPr>
          <p:cNvPr id="113" name="Google Shape;113;p21"/>
          <p:cNvSpPr txBox="1">
            <a:spLocks noGrp="1"/>
          </p:cNvSpPr>
          <p:nvPr>
            <p:ph type="body" idx="1"/>
          </p:nvPr>
        </p:nvSpPr>
        <p:spPr>
          <a:xfrm>
            <a:off x="319956" y="2688553"/>
            <a:ext cx="7770900" cy="18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FF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การใช้ยาปฏิชีวนะ</a:t>
            </a:r>
            <a:r>
              <a:rPr lang="en" sz="22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ในผู้ป่วยโรคดังกล่าวที่ไม่ได้เกิดจากเชื้อแบคทีเรีย</a:t>
            </a:r>
            <a:r>
              <a:rPr lang="en" sz="2200" dirty="0">
                <a:solidFill>
                  <a:srgbClr val="FFFF00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ไม่มีประโยชน์</a:t>
            </a:r>
            <a:endParaRPr sz="2200" dirty="0">
              <a:solidFill>
                <a:srgbClr val="FFFF00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rabun"/>
              <a:buChar char="-"/>
            </a:pPr>
            <a:r>
              <a:rPr lang="en" sz="22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เกิดโทษจากผลข้างเคียงของยา</a:t>
            </a:r>
            <a:endParaRPr sz="22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rabun"/>
              <a:buChar char="-"/>
            </a:pPr>
            <a:r>
              <a:rPr lang="en" sz="22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เกิดปัญหาเชื้อดื้อยา</a:t>
            </a:r>
            <a:endParaRPr sz="22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rabun"/>
              <a:buChar char="-"/>
            </a:pPr>
            <a:r>
              <a:rPr lang="en" sz="2200" dirty="0">
                <a:solidFill>
                  <a:srgbClr val="FFFFFF"/>
                </a:solidFill>
                <a:latin typeface="TH SarabunPSK" pitchFamily="34" charset="-34"/>
                <a:ea typeface="Sarabun"/>
                <a:cs typeface="TH SarabunPSK" pitchFamily="34" charset="-34"/>
                <a:sym typeface="Sarabun"/>
              </a:rPr>
              <a:t>เสียค่าใช้จ่ายโดยไม่จำเป็น</a:t>
            </a:r>
            <a:endParaRPr sz="2200" dirty="0">
              <a:solidFill>
                <a:srgbClr val="FFFFFF"/>
              </a:solidFill>
              <a:latin typeface="TH SarabunPSK" pitchFamily="34" charset="-34"/>
              <a:ea typeface="Sarabun"/>
              <a:cs typeface="TH SarabunPSK" pitchFamily="34" charset="-34"/>
              <a:sym typeface="Sarabu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2036</Words>
  <Application>Microsoft Office PowerPoint</Application>
  <PresentationFormat>นำเสนอทางหน้าจอ (16:9)</PresentationFormat>
  <Paragraphs>218</Paragraphs>
  <Slides>67</Slides>
  <Notes>54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67</vt:i4>
      </vt:variant>
    </vt:vector>
  </HeadingPairs>
  <TitlesOfParts>
    <vt:vector size="71" baseType="lpstr">
      <vt:lpstr>TH SarabunPSK</vt:lpstr>
      <vt:lpstr>Sarabun</vt:lpstr>
      <vt:lpstr>Arial</vt:lpstr>
      <vt:lpstr>Simple Light</vt:lpstr>
      <vt:lpstr>Antibiotics in respiratory tract infection</vt:lpstr>
      <vt:lpstr>ผู้จัดทำ</vt:lpstr>
      <vt:lpstr>BACKGROUND KNOWLEDGE</vt:lpstr>
      <vt:lpstr>งานนำเสนอ PowerPoint</vt:lpstr>
      <vt:lpstr>The  significance of RDU</vt:lpstr>
      <vt:lpstr>The significance of RDU</vt:lpstr>
      <vt:lpstr>Responsible Use of Antibiotics(RUA) การส่งเสริมการใช้ยาปฏิชีวนะอย่างรับผิดชอบ คือ การรักษาและป้องกันโรคที่มีหลักฐานว่า ยาปฏิชีวนะไม่มีความจำเป็น ในผู้ป่วยส่วนมาก แต่ยังมีการใช้ยาปฏิชีวนะอยู่มาก</vt:lpstr>
      <vt:lpstr>งานนำเสนอ PowerPoint</vt:lpstr>
      <vt:lpstr>Respiratory tract infection upper respiratory tract  Acute bronchitis โรคดังกล่าวเกิดจากเชื้อแบคทีเรียน้อยกว่าร้อยละ 10 แต่มีการใช้ยาปฏิชีวนะเฉลี่ยของโรงพยาบาลถึงร้อยละ 60 </vt:lpstr>
      <vt:lpstr>B053, J02.8, J32.9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1.   Acute bronchitis, unspecified</vt:lpstr>
      <vt:lpstr>งานนำเสนอ PowerPoint</vt:lpstr>
      <vt:lpstr>Acute bronchitis</vt:lpstr>
      <vt:lpstr>Antibiotics อาจมีประโยชน์ 33 คน : COPD, asthma, CKD, DM, HT, old CVA, HIV infection ไม่จำเป็นต้องให้ ATB 49 คน :                                unknown u/d</vt:lpstr>
      <vt:lpstr>INTERESTING CASE </vt:lpstr>
      <vt:lpstr>INTERESTING CASE</vt:lpstr>
      <vt:lpstr>INTERESTING CASE </vt:lpstr>
      <vt:lpstr>2. Acute tonsillitis and pharyngitis</vt:lpstr>
      <vt:lpstr>งานนำเสนอ PowerPoint</vt:lpstr>
      <vt:lpstr>Tonsillitis/pharyngitis from GAS infection</vt:lpstr>
      <vt:lpstr>ยาปฏิชีวนะที่แนะนำสำหรับ GAS infection</vt:lpstr>
      <vt:lpstr>ยาปฏิชีวนะที่แนะนำสำหรับ GAS infection</vt:lpstr>
      <vt:lpstr>งานนำเสนอ PowerPoint</vt:lpstr>
      <vt:lpstr>INTERESTING CASE     </vt:lpstr>
      <vt:lpstr>INTERESTING CASE</vt:lpstr>
      <vt:lpstr>INTERESTING CASE</vt:lpstr>
      <vt:lpstr>INTERESTING CASE                  </vt:lpstr>
      <vt:lpstr>INTERESTING CASE </vt:lpstr>
      <vt:lpstr>INTERESTING CASE</vt:lpstr>
      <vt:lpstr>งานนำเสนอ PowerPoint</vt:lpstr>
      <vt:lpstr>INDICATION for use of antibioticts</vt:lpstr>
      <vt:lpstr>   Common cold    influenza without pneumonia</vt:lpstr>
      <vt:lpstr>งานนำเสนอ PowerPoint</vt:lpstr>
      <vt:lpstr>งานนำเสนอ PowerPoint</vt:lpstr>
      <vt:lpstr>Influenza</vt:lpstr>
      <vt:lpstr>Influenza </vt:lpstr>
      <vt:lpstr>Influenza  </vt:lpstr>
      <vt:lpstr>Influenza   </vt:lpstr>
      <vt:lpstr>      Acute otitis media   Acute rhinosinusitis </vt:lpstr>
      <vt:lpstr>งานนำเสนอ PowerPoint</vt:lpstr>
      <vt:lpstr>งานนำเสนอ PowerPoint</vt:lpstr>
      <vt:lpstr>ยาปฏิชีวนะที่แนะนำ</vt:lpstr>
      <vt:lpstr>      Acute bronchiolitis   </vt:lpstr>
      <vt:lpstr>งานนำเสนอ PowerPoint</vt:lpstr>
      <vt:lpstr>Acute bronchiolitis </vt:lpstr>
      <vt:lpstr>Acute bronchiolitis  </vt:lpstr>
      <vt:lpstr>งานนำเสนอ PowerPoint</vt:lpstr>
      <vt:lpstr>Acute bronchiolitis  </vt:lpstr>
      <vt:lpstr>      Other   </vt:lpstr>
      <vt:lpstr>งานนำเสนอ PowerPoint</vt:lpstr>
      <vt:lpstr>Chronic sinusitis</vt:lpstr>
      <vt:lpstr>Chronic sinusitis</vt:lpstr>
      <vt:lpstr>Chronic sinusitis</vt:lpstr>
      <vt:lpstr>Chronic sinusitis</vt:lpstr>
      <vt:lpstr>Chronic sinusitis</vt:lpstr>
      <vt:lpstr>Chronic sinusitis</vt:lpstr>
      <vt:lpstr>Acute laryngitis </vt:lpstr>
      <vt:lpstr>Acute laryngitis 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Antibiotics in respiratory tract infection</dc:title>
  <dc:creator>Administrator</dc:creator>
  <cp:lastModifiedBy>dugdig</cp:lastModifiedBy>
  <cp:revision>17</cp:revision>
  <dcterms:modified xsi:type="dcterms:W3CDTF">2019-07-19T01:46:45Z</dcterms:modified>
</cp:coreProperties>
</file>